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  <a:endParaRPr sz="45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  <a:endParaRPr sz="45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  <a:endParaRPr sz="45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  <a:endParaRPr sz="45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T Titl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577850">
              <a:defRPr sz="1800">
                <a:solidFill>
                  <a:srgbClr val="000000"/>
                </a:solidFill>
              </a:defRPr>
            </a:pPr>
            <a:r>
              <a:rPr b="1" sz="7840">
                <a:latin typeface="Helvetica"/>
                <a:ea typeface="Helvetica"/>
                <a:cs typeface="Helvetica"/>
                <a:sym typeface="Helvetica"/>
              </a:rPr>
              <a:t>The Servant accomplishes the </a:t>
            </a:r>
            <a:r>
              <a:rPr b="1" sz="7840" u="sng">
                <a:latin typeface="Helvetica"/>
                <a:ea typeface="Helvetica"/>
                <a:cs typeface="Helvetica"/>
                <a:sym typeface="Helvetica"/>
              </a:rPr>
              <a:t>victory</a:t>
            </a:r>
            <a:r>
              <a:rPr b="1" sz="7840">
                <a:latin typeface="Helvetica"/>
                <a:ea typeface="Helvetica"/>
                <a:cs typeface="Helvetica"/>
                <a:sym typeface="Helvetica"/>
              </a:rPr>
              <a:t> of salvation through His suffering (Isaiah 53:10-12).</a:t>
            </a:r>
          </a:p>
        </p:txBody>
      </p:sp>
      <p:sp>
        <p:nvSpPr>
          <p:cNvPr id="69" name="Shape 69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Why such pain? Why such suffering? Why did the Servant have to endure all of this?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It was 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Father’s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will (v. 10). 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Jesus was an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offering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for guilt (v. 10).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cross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is the only way God can offer Himself fully to us as both the Just and the Merciful.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577850">
              <a:defRPr sz="1800">
                <a:solidFill>
                  <a:srgbClr val="000000"/>
                </a:solidFill>
              </a:defRPr>
            </a:pPr>
            <a:r>
              <a:rPr b="1" sz="7840">
                <a:latin typeface="Helvetica"/>
                <a:ea typeface="Helvetica"/>
                <a:cs typeface="Helvetica"/>
                <a:sym typeface="Helvetica"/>
              </a:rPr>
              <a:t>The Servant accomplishes the </a:t>
            </a:r>
            <a:r>
              <a:rPr b="1" sz="7840" u="sng">
                <a:latin typeface="Helvetica"/>
                <a:ea typeface="Helvetica"/>
                <a:cs typeface="Helvetica"/>
                <a:sym typeface="Helvetica"/>
              </a:rPr>
              <a:t>victory</a:t>
            </a:r>
            <a:r>
              <a:rPr b="1" sz="7840">
                <a:latin typeface="Helvetica"/>
                <a:ea typeface="Helvetica"/>
                <a:cs typeface="Helvetica"/>
                <a:sym typeface="Helvetica"/>
              </a:rPr>
              <a:t> of salvation through His suffering (Isaiah 53:10-12).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Here we see God’s desired outcome—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salvation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for people—and the way it is accomplished—the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death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of the Servant.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Servant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suffered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and died so we might live and be free.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“In Isaiah 53, God’s character expresses itself simultaneously in both forgiveness and just judgment.”  ~ Paige Patterson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610870">
              <a:defRPr sz="1800">
                <a:solidFill>
                  <a:srgbClr val="000000"/>
                </a:solidFill>
              </a:defRPr>
            </a:pP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The Servant’s suffering is the basis</a:t>
            </a:r>
            <a:br>
              <a:rPr b="1" sz="8288">
                <a:latin typeface="Helvetica"/>
                <a:ea typeface="Helvetica"/>
                <a:cs typeface="Helvetica"/>
                <a:sym typeface="Helvetica"/>
              </a:rPr>
            </a:b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for our </a:t>
            </a:r>
            <a:r>
              <a:rPr b="1" sz="8288" u="sng">
                <a:latin typeface="Helvetica"/>
                <a:ea typeface="Helvetica"/>
                <a:cs typeface="Helvetica"/>
                <a:sym typeface="Helvetica"/>
              </a:rPr>
              <a:t>service</a:t>
            </a: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 (1 Peter 2:21-25).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Join Jesus in His suffering.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Because Jesus suffered, we are to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follow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Him in His suffering.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distinguishing mark of a Christian is that we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rejoice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in our suffering.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Christian is not called to a life of no suffering but to a life of suffering in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hope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610870">
              <a:defRPr sz="1800">
                <a:solidFill>
                  <a:srgbClr val="000000"/>
                </a:solidFill>
              </a:defRPr>
            </a:pP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The Servant’s suffering is the basis</a:t>
            </a:r>
            <a:br>
              <a:rPr b="1" sz="8288">
                <a:latin typeface="Helvetica"/>
                <a:ea typeface="Helvetica"/>
                <a:cs typeface="Helvetica"/>
                <a:sym typeface="Helvetica"/>
              </a:rPr>
            </a:b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for our </a:t>
            </a:r>
            <a:r>
              <a:rPr b="1" sz="8288" u="sng">
                <a:latin typeface="Helvetica"/>
                <a:ea typeface="Helvetica"/>
                <a:cs typeface="Helvetica"/>
                <a:sym typeface="Helvetica"/>
              </a:rPr>
              <a:t>service</a:t>
            </a: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 (1 Peter 2:21-25).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Die to sin and live to righteousness.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Unless we die to our sin by seeing it put upon the Servant, we will never live for righteousness by taking on His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mission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Though the debt of our sins has been paid, though sin now holds no power over us, we let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guilt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paralyze us.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T Blank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11200"/>
              <a:t>CONCLUSION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xfrm>
            <a:off x="834097" y="2460093"/>
            <a:ext cx="15279672" cy="8030394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Our response is to repent of our sin and </a:t>
            </a:r>
            <a:r>
              <a:rPr b="1" sz="5200" u="sng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trust</a:t>
            </a: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in Christ’s sacrifice. 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Those who trust must now </a:t>
            </a:r>
            <a:r>
              <a:rPr b="1" sz="5200" u="sng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obey</a:t>
            </a: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Because of the cross, you are </a:t>
            </a:r>
            <a:r>
              <a:rPr b="1" sz="5200" u="sng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free</a:t>
            </a: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to obey with all your heart.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Unit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2738006" y="7974841"/>
            <a:ext cx="7395717" cy="443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b="1" sz="6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LESSON 10</a:t>
            </a:r>
            <a:endParaRPr b="1" sz="6000">
              <a:solidFill>
                <a:srgbClr val="FFFFFF"/>
              </a:solidFill>
              <a:effectLst>
                <a:outerShdw sx="100000" sy="100000" kx="0" ky="0" algn="b" rotWithShape="0" blurRad="88900" dist="25400" dir="7320000">
                  <a:srgbClr val="000000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12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Behold</a:t>
            </a:r>
            <a:endParaRPr b="1" sz="12000">
              <a:solidFill>
                <a:srgbClr val="FFFFFF"/>
              </a:solidFill>
              <a:effectLst>
                <a:outerShdw sx="100000" sy="100000" kx="0" ky="0" algn="b" rotWithShape="0" blurRad="88900" dist="25400" dir="7320000">
                  <a:srgbClr val="000000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12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the Lamb!</a:t>
            </a:r>
          </a:p>
        </p:txBody>
      </p:sp>
      <p:sp>
        <p:nvSpPr>
          <p:cNvPr id="89" name="Shape 89"/>
          <p:cNvSpPr/>
          <p:nvPr/>
        </p:nvSpPr>
        <p:spPr>
          <a:xfrm>
            <a:off x="19331950" y="12103455"/>
            <a:ext cx="464427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b="1" spc="0" sz="6900">
                <a:solidFill>
                  <a:srgbClr val="000000"/>
                </a:solidFill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pc="0" sz="1800">
                <a:effectLst/>
              </a:defRPr>
            </a:pPr>
            <a:r>
              <a:rPr b="1" spc="0" sz="69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</a:rPr>
              <a:t>Jn. 1:29-42</a:t>
            </a:r>
          </a:p>
        </p:txBody>
      </p:sp>
      <p:sp>
        <p:nvSpPr>
          <p:cNvPr id="90" name="Shape 90"/>
          <p:cNvSpPr/>
          <p:nvPr/>
        </p:nvSpPr>
        <p:spPr>
          <a:xfrm rot="1739756">
            <a:off x="14068711" y="1700062"/>
            <a:ext cx="13061849" cy="1376099"/>
          </a:xfrm>
          <a:prstGeom prst="rect">
            <a:avLst/>
          </a:prstGeom>
          <a:solidFill>
            <a:srgbClr val="E8E500"/>
          </a:solidFill>
          <a:ln w="25400">
            <a:solidFill/>
            <a:miter lim="400000"/>
          </a:ln>
          <a:effectLst>
            <a:outerShdw sx="100000" sy="100000" kx="0" ky="0" algn="b" rotWithShape="0" blurRad="190500" dist="52627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5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5900"/>
              <a:t> LOOKING AHEAD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Unit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19263774" y="11384239"/>
            <a:ext cx="4776764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Isaiah 52:13-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53:12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 Peter 2:21-25</a:t>
            </a:r>
          </a:p>
        </p:txBody>
      </p:sp>
      <p:sp>
        <p:nvSpPr>
          <p:cNvPr id="36" name="Shape 36"/>
          <p:cNvSpPr/>
          <p:nvPr/>
        </p:nvSpPr>
        <p:spPr>
          <a:xfrm>
            <a:off x="2710101" y="7974841"/>
            <a:ext cx="7451528" cy="443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b="1" sz="6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LESSON 9</a:t>
            </a:r>
            <a:endParaRPr b="1" sz="6000">
              <a:solidFill>
                <a:srgbClr val="FFFFFF"/>
              </a:solidFill>
              <a:effectLst>
                <a:outerShdw sx="100000" sy="100000" kx="0" ky="0" algn="b" rotWithShape="0" blurRad="88900" dist="25400" dir="7320000">
                  <a:srgbClr val="000000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12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Wounded</a:t>
            </a:r>
            <a:endParaRPr b="1" sz="12000">
              <a:solidFill>
                <a:srgbClr val="FFFFFF"/>
              </a:solidFill>
              <a:effectLst>
                <a:outerShdw sx="100000" sy="100000" kx="0" ky="0" algn="b" rotWithShape="0" blurRad="88900" dist="25400" dir="7320000">
                  <a:srgbClr val="000000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b="1" sz="12000">
                <a:solidFill>
                  <a:srgbClr val="FFFFFF"/>
                </a:solidFill>
                <a:effectLst>
                  <a:outerShdw sx="100000" sy="100000" kx="0" ky="0" algn="b" rotWithShape="0" blurRad="88900" dist="25400" dir="7320000">
                    <a:srgbClr val="000000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for You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emory Verse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T Blank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11200"/>
              <a:t>OVERVIEW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2923660" y="3118650"/>
            <a:ext cx="21350748" cy="9015079"/>
          </a:xfrm>
          <a:prstGeom prst="rect">
            <a:avLst/>
          </a:prstGeom>
        </p:spPr>
        <p:txBody>
          <a:bodyPr numCol="2" spcCol="1067537"/>
          <a:lstStyle/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Garden Coverings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Abraham &amp; Isaac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The Passover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OT Sacrificial Offerings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Water from the Rock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Bronze Serpent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Sign of Jonah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i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Suffering Servant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Lamb of God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Bread of Life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Perfect Sacrifice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4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Washed Robes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T Blank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body" idx="1"/>
          </p:nvPr>
        </p:nvSpPr>
        <p:spPr>
          <a:xfrm>
            <a:off x="834097" y="2461513"/>
            <a:ext cx="22715804" cy="10555675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5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Hundreds of years before Christ was born, Isaiah prophesied about a mysterious Servant who would be rejected and despised, yet bring salvation through His suffering. 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5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The early Christians believed this prophecy was made about Jesus and His life and work. 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5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As those who benefit from the service and suffering of Jesus, we now embrace a life of suffering and service on behalf of others.</a:t>
            </a:r>
          </a:p>
        </p:txBody>
      </p:sp>
      <p:sp>
        <p:nvSpPr>
          <p:cNvPr id="46" name="Shape 46"/>
          <p:cNvSpPr/>
          <p:nvPr>
            <p:ph type="title"/>
          </p:nvPr>
        </p:nvSpPr>
        <p:spPr>
          <a:xfrm>
            <a:off x="585409" y="355600"/>
            <a:ext cx="23213184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11200"/>
              <a:t>LESSON SUMMARY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T Blank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title"/>
          </p:nvPr>
        </p:nvSpPr>
        <p:spPr>
          <a:xfrm>
            <a:off x="585410" y="355599"/>
            <a:ext cx="2321318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11200"/>
              <a:t>INTRODUCTION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965124" y="2519963"/>
            <a:ext cx="10234088" cy="10555675"/>
          </a:xfrm>
          <a:prstGeom prst="rect">
            <a:avLst/>
          </a:prstGeom>
        </p:spPr>
        <p:txBody>
          <a:bodyPr/>
          <a:lstStyle/>
          <a:p>
            <a:pPr lvl="0"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Throughout the OT, God saw fit to give more and more insight into who the </a:t>
            </a:r>
            <a:r>
              <a:rPr b="1" sz="5200" u="sng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Savior</a:t>
            </a: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would be.</a:t>
            </a:r>
            <a:endParaRPr b="1" sz="5200">
              <a:effectLst>
                <a:outerShdw sx="100000" sy="100000" kx="0" ky="0" algn="b" rotWithShape="0" blurRad="88900" dist="25400" dir="7320000">
                  <a:srgbClr val="FFFFFF">
                    <a:alpha val="69000"/>
                  </a:srgbClr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No other section of the OT reveals more clearly who the promised One would be than </a:t>
            </a:r>
            <a:r>
              <a:rPr b="1" sz="5200" u="sng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Isaiah 53</a:t>
            </a:r>
            <a:r>
              <a:rPr b="1" sz="5200">
                <a:effectLst>
                  <a:outerShdw sx="100000" sy="100000" kx="0" ky="0" algn="b" rotWithShape="0" blurRad="88900" dist="25400" dir="7320000">
                    <a:srgbClr val="FFFFFF">
                      <a:alpha val="69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grpSp>
        <p:nvGrpSpPr>
          <p:cNvPr id="53" name="Group 53"/>
          <p:cNvGrpSpPr/>
          <p:nvPr/>
        </p:nvGrpSpPr>
        <p:grpSpPr>
          <a:xfrm rot="130721">
            <a:off x="11613497" y="3943220"/>
            <a:ext cx="11782518" cy="8317346"/>
            <a:chOff x="-139700" y="-165100"/>
            <a:chExt cx="11782517" cy="8317345"/>
          </a:xfrm>
        </p:grpSpPr>
        <p:pic>
          <p:nvPicPr>
            <p:cNvPr id="52" name="jesus-on-cross.jpg"/>
            <p:cNvPicPr/>
            <p:nvPr/>
          </p:nvPicPr>
          <p:blipFill>
            <a:blip r:embed="rId3">
              <a:extLst/>
            </a:blip>
            <a:srcRect l="0" t="0" r="18988" b="0"/>
            <a:stretch>
              <a:fillRect/>
            </a:stretch>
          </p:blipFill>
          <p:spPr>
            <a:xfrm>
              <a:off x="-1" y="0"/>
              <a:ext cx="11503118" cy="79871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39700" y="-165100"/>
              <a:ext cx="11782517" cy="831734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610870">
              <a:defRPr sz="1800">
                <a:solidFill>
                  <a:srgbClr val="000000"/>
                </a:solidFill>
              </a:defRPr>
            </a:pP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The Servant will be </a:t>
            </a:r>
            <a:r>
              <a:rPr b="1" sz="8288" u="sng">
                <a:latin typeface="Helvetica"/>
                <a:ea typeface="Helvetica"/>
                <a:cs typeface="Helvetica"/>
                <a:sym typeface="Helvetica"/>
              </a:rPr>
              <a:t>rejected</a:t>
            </a: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 as He suffers the consequences of our sin (Isaiah 52:13-53:9).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Servant is doing something on their behalf, which means the Servant cannot be referring to all of Israel but to Israel represented by one person—the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Messiah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As the Messiah was dying on the cross for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our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sins, it appeared to the world that God was striking Him down for His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own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sins.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610870">
              <a:defRPr sz="1800">
                <a:solidFill>
                  <a:srgbClr val="000000"/>
                </a:solidFill>
              </a:defRPr>
            </a:pP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The Servant will be </a:t>
            </a:r>
            <a:r>
              <a:rPr b="1" sz="8288" u="sng">
                <a:latin typeface="Helvetica"/>
                <a:ea typeface="Helvetica"/>
                <a:cs typeface="Helvetica"/>
                <a:sym typeface="Helvetica"/>
              </a:rPr>
              <a:t>rejected</a:t>
            </a: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 as He suffers the consequences of our sin (Isaiah 52:13-53:9).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0"/>
              </a:spcBef>
              <a:buSzPct val="125000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Isaiah’s portrait of the Messiah’s suffering is horrific. 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Physical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Pain – the rusty nails, the splintered wood, the slow suffocation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Emotional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Pain – mocked, spat upon, rejected, ridiculed</a:t>
            </a:r>
            <a:endParaRPr b="1" sz="5200"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spcBef>
                <a:spcPts val="6000"/>
              </a:spcBef>
              <a:buChar char="❖"/>
              <a:defRPr sz="1800">
                <a:solidFill>
                  <a:srgbClr val="000000"/>
                </a:solidFill>
              </a:defRPr>
            </a:pP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b="1" sz="5200" u="sng">
                <a:latin typeface="Helvetica"/>
                <a:ea typeface="Helvetica"/>
                <a:cs typeface="Helvetica"/>
                <a:sym typeface="Helvetica"/>
              </a:rPr>
              <a:t>Spiritual</a:t>
            </a:r>
            <a:r>
              <a:rPr b="1" sz="5200">
                <a:latin typeface="Helvetica"/>
                <a:ea typeface="Helvetica"/>
                <a:cs typeface="Helvetica"/>
                <a:sym typeface="Helvetica"/>
              </a:rPr>
              <a:t> Pain – bearing our sins, forsaken and abandoned by His Father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T Blank2.jpg"/>
          <p:cNvPicPr/>
          <p:nvPr/>
        </p:nvPicPr>
        <p:blipFill>
          <a:blip r:embed="rId2">
            <a:alphaModFix amt="5549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>
            <p:ph type="title"/>
          </p:nvPr>
        </p:nvSpPr>
        <p:spPr>
          <a:xfrm>
            <a:off x="555612" y="659302"/>
            <a:ext cx="23272776" cy="2641345"/>
          </a:xfrm>
          <a:prstGeom prst="rect">
            <a:avLst/>
          </a:prstGeom>
        </p:spPr>
        <p:txBody>
          <a:bodyPr/>
          <a:lstStyle/>
          <a:p>
            <a:pPr lvl="0" defTabSz="610870">
              <a:defRPr sz="1800">
                <a:solidFill>
                  <a:srgbClr val="000000"/>
                </a:solidFill>
              </a:defRPr>
            </a:pP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The Servant will be </a:t>
            </a:r>
            <a:r>
              <a:rPr b="1" sz="8288" u="sng">
                <a:latin typeface="Helvetica"/>
                <a:ea typeface="Helvetica"/>
                <a:cs typeface="Helvetica"/>
                <a:sym typeface="Helvetica"/>
              </a:rPr>
              <a:t>rejected</a:t>
            </a:r>
            <a:r>
              <a:rPr b="1" sz="8288">
                <a:latin typeface="Helvetica"/>
                <a:ea typeface="Helvetica"/>
                <a:cs typeface="Helvetica"/>
                <a:sym typeface="Helvetica"/>
              </a:rPr>
              <a:t> as He suffers the consequences of our sin (Isaiah 52:13-53:9).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1306226" y="3935724"/>
            <a:ext cx="21771548" cy="8933451"/>
          </a:xfrm>
          <a:prstGeom prst="rect">
            <a:avLst/>
          </a:prstGeom>
        </p:spPr>
        <p:txBody>
          <a:bodyPr/>
          <a:lstStyle>
            <a:lvl1pPr>
              <a:spcBef>
                <a:spcPts val="6000"/>
              </a:spcBef>
              <a:buSzPct val="125000"/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5200"/>
              <a:t>“[Jesus] was made in the form of a man who is composed of the dust of the ground. He became a servant. Finally, our Lord was sentenced to execution in a death reserved for criminals and felons. He was raised between the heaven and the earth as though both heaven and earth rejected Him.”  ~ W. A. Criswell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5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