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2.png"/><Relationship Id="rId5"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 name="ST Title.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8"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69" name="Shape 69"/>
          <p:cNvSpPr/>
          <p:nvPr>
            <p:ph type="title"/>
          </p:nvPr>
        </p:nvSpPr>
        <p:spPr>
          <a:xfrm>
            <a:off x="555612" y="659302"/>
            <a:ext cx="23272776" cy="2641345"/>
          </a:xfrm>
          <a:prstGeom prst="rect">
            <a:avLst/>
          </a:prstGeom>
        </p:spPr>
        <p:txBody>
          <a:bodyPr/>
          <a:lstStyle/>
          <a:p>
            <a:pPr lvl="0" defTabSz="610870">
              <a:defRPr sz="1800">
                <a:solidFill>
                  <a:srgbClr val="000000"/>
                </a:solidFill>
              </a:defRPr>
            </a:pPr>
            <a:r>
              <a:rPr b="1" sz="8288">
                <a:latin typeface="Helvetica"/>
                <a:ea typeface="Helvetica"/>
                <a:cs typeface="Helvetica"/>
                <a:sym typeface="Helvetica"/>
              </a:rPr>
              <a:t>Christ’s identification with sinners is the </a:t>
            </a:r>
            <a:r>
              <a:rPr b="1" sz="8288" u="sng">
                <a:latin typeface="Helvetica"/>
                <a:ea typeface="Helvetica"/>
                <a:cs typeface="Helvetica"/>
                <a:sym typeface="Helvetica"/>
              </a:rPr>
              <a:t>foundation</a:t>
            </a:r>
            <a:r>
              <a:rPr b="1" sz="8288">
                <a:latin typeface="Helvetica"/>
                <a:ea typeface="Helvetica"/>
                <a:cs typeface="Helvetica"/>
                <a:sym typeface="Helvetica"/>
              </a:rPr>
              <a:t> for our mission (2 Cor. 5:20-21).</a:t>
            </a:r>
          </a:p>
        </p:txBody>
      </p:sp>
      <p:sp>
        <p:nvSpPr>
          <p:cNvPr id="70" name="Shape 70"/>
          <p:cNvSpPr/>
          <p:nvPr>
            <p:ph type="body" idx="1"/>
          </p:nvPr>
        </p:nvSpPr>
        <p:spPr>
          <a:xfrm>
            <a:off x="1306226" y="3935724"/>
            <a:ext cx="21771548" cy="8933451"/>
          </a:xfrm>
          <a:prstGeom prst="rect">
            <a:avLst/>
          </a:prstGeom>
        </p:spPr>
        <p:txBody>
          <a:bodyPr/>
          <a:lstStyle/>
          <a:p>
            <a:pPr lvl="1">
              <a:spcBef>
                <a:spcPts val="4000"/>
              </a:spcBef>
              <a:buChar char="❖"/>
              <a:defRPr sz="1800">
                <a:solidFill>
                  <a:srgbClr val="000000"/>
                </a:solidFill>
              </a:defRPr>
            </a:pPr>
            <a:r>
              <a:rPr b="1" sz="5200">
                <a:latin typeface="Helvetica"/>
                <a:ea typeface="Helvetica"/>
                <a:cs typeface="Helvetica"/>
                <a:sym typeface="Helvetica"/>
              </a:rPr>
              <a:t>Our Mission</a:t>
            </a:r>
            <a:endParaRPr b="1" sz="5200">
              <a:latin typeface="Helvetica"/>
              <a:ea typeface="Helvetica"/>
              <a:cs typeface="Helvetica"/>
              <a:sym typeface="Helvetica"/>
            </a:endParaRPr>
          </a:p>
          <a:p>
            <a:pPr lvl="2">
              <a:spcBef>
                <a:spcPts val="4000"/>
              </a:spcBef>
              <a:buSzPct val="125000"/>
              <a:buChar char="‣"/>
              <a:defRPr sz="1800">
                <a:solidFill>
                  <a:srgbClr val="000000"/>
                </a:solidFill>
              </a:defRPr>
            </a:pPr>
            <a:r>
              <a:rPr b="1" sz="5200">
                <a:latin typeface="Helvetica"/>
                <a:ea typeface="Helvetica"/>
                <a:cs typeface="Helvetica"/>
                <a:sym typeface="Helvetica"/>
              </a:rPr>
              <a:t>We have been sent out as ambassadors to issue the </a:t>
            </a:r>
            <a:r>
              <a:rPr b="1" sz="5200" u="sng">
                <a:latin typeface="Helvetica"/>
                <a:ea typeface="Helvetica"/>
                <a:cs typeface="Helvetica"/>
                <a:sym typeface="Helvetica"/>
              </a:rPr>
              <a:t>gospel</a:t>
            </a:r>
            <a:r>
              <a:rPr b="1" sz="5200">
                <a:latin typeface="Helvetica"/>
                <a:ea typeface="Helvetica"/>
                <a:cs typeface="Helvetica"/>
                <a:sym typeface="Helvetica"/>
              </a:rPr>
              <a:t> proclamation and invitation.</a:t>
            </a:r>
            <a:endParaRPr b="1" sz="5200">
              <a:latin typeface="Helvetica"/>
              <a:ea typeface="Helvetica"/>
              <a:cs typeface="Helvetica"/>
              <a:sym typeface="Helvetica"/>
            </a:endParaRPr>
          </a:p>
          <a:p>
            <a:pPr lvl="2">
              <a:spcBef>
                <a:spcPts val="4000"/>
              </a:spcBef>
              <a:buSzPct val="125000"/>
              <a:buChar char="‣"/>
              <a:defRPr sz="1800">
                <a:solidFill>
                  <a:srgbClr val="000000"/>
                </a:solidFill>
              </a:defRPr>
            </a:pPr>
            <a:r>
              <a:rPr b="1" sz="5200">
                <a:latin typeface="Helvetica"/>
                <a:ea typeface="Helvetica"/>
                <a:cs typeface="Helvetica"/>
                <a:sym typeface="Helvetica"/>
              </a:rPr>
              <a:t>Our mission demands extreme </a:t>
            </a:r>
            <a:r>
              <a:rPr b="1" sz="5200" u="sng">
                <a:latin typeface="Helvetica"/>
                <a:ea typeface="Helvetica"/>
                <a:cs typeface="Helvetica"/>
                <a:sym typeface="Helvetica"/>
              </a:rPr>
              <a:t>urgency</a:t>
            </a:r>
            <a:r>
              <a:rPr b="1" sz="5200">
                <a:latin typeface="Helvetica"/>
                <a:ea typeface="Helvetica"/>
                <a:cs typeface="Helvetica"/>
                <a:sym typeface="Helvetica"/>
              </a:rPr>
              <a:t> in delivering the invitation.</a:t>
            </a:r>
            <a:endParaRPr b="1" sz="5200">
              <a:latin typeface="Helvetica"/>
              <a:ea typeface="Helvetica"/>
              <a:cs typeface="Helvetica"/>
              <a:sym typeface="Helvetica"/>
            </a:endParaRPr>
          </a:p>
          <a:p>
            <a:pPr lvl="2">
              <a:spcBef>
                <a:spcPts val="4000"/>
              </a:spcBef>
              <a:buSzPct val="125000"/>
              <a:buChar char="‣"/>
              <a:defRPr sz="1800">
                <a:solidFill>
                  <a:srgbClr val="000000"/>
                </a:solidFill>
              </a:defRPr>
            </a:pPr>
            <a:r>
              <a:rPr b="1" sz="5200">
                <a:latin typeface="Helvetica"/>
                <a:ea typeface="Helvetica"/>
                <a:cs typeface="Helvetica"/>
                <a:sym typeface="Helvetica"/>
              </a:rPr>
              <a:t>As an ambassador of Christ, our invitation is simple—“Be </a:t>
            </a:r>
            <a:r>
              <a:rPr b="1" sz="5200" u="sng">
                <a:latin typeface="Helvetica"/>
                <a:ea typeface="Helvetica"/>
                <a:cs typeface="Helvetica"/>
                <a:sym typeface="Helvetica"/>
              </a:rPr>
              <a:t>reconciled</a:t>
            </a:r>
            <a:r>
              <a:rPr b="1" sz="5200">
                <a:latin typeface="Helvetica"/>
                <a:ea typeface="Helvetica"/>
                <a:cs typeface="Helvetica"/>
                <a:sym typeface="Helvetica"/>
              </a:rPr>
              <a:t> to God.”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70">
                                            <p:bg/>
                                          </p:spTgt>
                                        </p:tgtEl>
                                        <p:attrNameLst>
                                          <p:attrName>style.visibility</p:attrName>
                                        </p:attrNameLst>
                                      </p:cBhvr>
                                      <p:to>
                                        <p:strVal val="visible"/>
                                      </p:to>
                                    </p:set>
                                    <p:animEffect filter="dissolve" transition="in">
                                      <p:cBhvr>
                                        <p:cTn id="7" dur="1000"/>
                                        <p:tgtEl>
                                          <p:spTgt spid="70">
                                            <p:bg/>
                                          </p:spTgt>
                                        </p:tgtEl>
                                      </p:cBhvr>
                                    </p:animEffect>
                                  </p:childTnLst>
                                </p:cTn>
                              </p:par>
                              <p:par>
                                <p:cTn id="8" presetClass="entr" presetSubtype="0" presetID="9" grpId="1" fill="hold">
                                  <p:stCondLst>
                                    <p:cond delay="0"/>
                                  </p:stCondLst>
                                  <p:iterate type="el" backwards="0">
                                    <p:tmAbs val="0"/>
                                  </p:iterate>
                                  <p:childTnLst>
                                    <p:set>
                                      <p:cBhvr>
                                        <p:cTn id="9" fill="hold"/>
                                        <p:tgtEl>
                                          <p:spTgt spid="70">
                                            <p:txEl>
                                              <p:pRg st="0" end="0"/>
                                            </p:txEl>
                                          </p:spTgt>
                                        </p:tgtEl>
                                        <p:attrNameLst>
                                          <p:attrName>style.visibility</p:attrName>
                                        </p:attrNameLst>
                                      </p:cBhvr>
                                      <p:to>
                                        <p:strVal val="visible"/>
                                      </p:to>
                                    </p:set>
                                    <p:animEffect filter="dissolve" transition="in">
                                      <p:cBhvr>
                                        <p:cTn id="10" dur="1000"/>
                                        <p:tgtEl>
                                          <p:spTgt spid="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70">
                                            <p:txEl>
                                              <p:pRg st="1" end="1"/>
                                            </p:txEl>
                                          </p:spTgt>
                                        </p:tgtEl>
                                        <p:attrNameLst>
                                          <p:attrName>style.visibility</p:attrName>
                                        </p:attrNameLst>
                                      </p:cBhvr>
                                      <p:to>
                                        <p:strVal val="visible"/>
                                      </p:to>
                                    </p:set>
                                    <p:animEffect filter="dissolve" transition="in">
                                      <p:cBhvr>
                                        <p:cTn id="15" dur="1000"/>
                                        <p:tgtEl>
                                          <p:spTgt spid="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70">
                                            <p:txEl>
                                              <p:pRg st="2" end="2"/>
                                            </p:txEl>
                                          </p:spTgt>
                                        </p:tgtEl>
                                        <p:attrNameLst>
                                          <p:attrName>style.visibility</p:attrName>
                                        </p:attrNameLst>
                                      </p:cBhvr>
                                      <p:to>
                                        <p:strVal val="visible"/>
                                      </p:to>
                                    </p:set>
                                    <p:animEffect filter="dissolve" transition="in">
                                      <p:cBhvr>
                                        <p:cTn id="20" dur="1000"/>
                                        <p:tgtEl>
                                          <p:spTgt spid="7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70">
                                            <p:txEl>
                                              <p:pRg st="3" end="3"/>
                                            </p:txEl>
                                          </p:spTgt>
                                        </p:tgtEl>
                                        <p:attrNameLst>
                                          <p:attrName>style.visibility</p:attrName>
                                        </p:attrNameLst>
                                      </p:cBhvr>
                                      <p:to>
                                        <p:strVal val="visible"/>
                                      </p:to>
                                    </p:set>
                                    <p:animEffect filter="dissolve" transition="in">
                                      <p:cBhvr>
                                        <p:cTn id="25" dur="1000"/>
                                        <p:tgtEl>
                                          <p:spTgt spid="7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0"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2" name="ST Blank1.jpg"/>
          <p:cNvPicPr/>
          <p:nvPr/>
        </p:nvPicPr>
        <p:blipFill>
          <a:blip r:embed="rId2">
            <a:extLst/>
          </a:blip>
          <a:stretch>
            <a:fillRect/>
          </a:stretch>
        </p:blipFill>
        <p:spPr>
          <a:xfrm>
            <a:off x="0" y="0"/>
            <a:ext cx="24384000" cy="13716000"/>
          </a:xfrm>
          <a:prstGeom prst="rect">
            <a:avLst/>
          </a:prstGeom>
          <a:ln w="12700">
            <a:miter lim="400000"/>
          </a:ln>
        </p:spPr>
      </p:pic>
      <p:sp>
        <p:nvSpPr>
          <p:cNvPr id="73" name="Shape 73"/>
          <p:cNvSpPr/>
          <p:nvPr>
            <p:ph type="title"/>
          </p:nvPr>
        </p:nvSpPr>
        <p:spPr>
          <a:prstGeom prst="rect">
            <a:avLst/>
          </a:prstGeom>
        </p:spPr>
        <p:txBody>
          <a:bodyPr/>
          <a:lstStyle>
            <a:lvl1pPr>
              <a:defRPr b="1">
                <a:solidFill>
                  <a:srgbClr val="000000"/>
                </a:solidFill>
                <a:latin typeface="Helvetica"/>
                <a:ea typeface="Helvetica"/>
                <a:cs typeface="Helvetica"/>
                <a:sym typeface="Helvetica"/>
              </a:defRPr>
            </a:lvl1pPr>
          </a:lstStyle>
          <a:p>
            <a:pPr lvl="0">
              <a:defRPr b="0" sz="1800"/>
            </a:pPr>
            <a:r>
              <a:rPr b="1" sz="11200"/>
              <a:t>CONCLUSION</a:t>
            </a:r>
          </a:p>
        </p:txBody>
      </p:sp>
      <p:sp>
        <p:nvSpPr>
          <p:cNvPr id="74" name="Shape 74"/>
          <p:cNvSpPr/>
          <p:nvPr>
            <p:ph type="body" idx="1"/>
          </p:nvPr>
        </p:nvSpPr>
        <p:spPr>
          <a:xfrm>
            <a:off x="834097" y="2460093"/>
            <a:ext cx="15279672" cy="10465520"/>
          </a:xfrm>
          <a:prstGeom prst="rect">
            <a:avLst/>
          </a:prstGeom>
        </p:spPr>
        <p:txBody>
          <a:bodyPr/>
          <a:lstStyle/>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The account of the Israelites in the wilderness illustrates how God undid the serpent’s work.</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pc="-156" sz="5200">
                <a:effectLst>
                  <a:outerShdw sx="100000" sy="100000" kx="0" ky="0" algn="b" rotWithShape="0" blurRad="88900" dist="25400" dir="7320000">
                    <a:srgbClr val="FFFFFF">
                      <a:alpha val="69000"/>
                    </a:srgbClr>
                  </a:outerShdw>
                </a:effectLst>
                <a:latin typeface="Helvetica"/>
                <a:ea typeface="Helvetica"/>
                <a:cs typeface="Helvetica"/>
                <a:sym typeface="Helvetica"/>
              </a:rPr>
              <a:t>When we repent and believe in the One who became sin for us, we become the righteousness of God—but only when we are “in Him” by faith.</a:t>
            </a:r>
            <a:endParaRPr b="1" spc="-156"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We have been entrusted with the life-giving message of the gospel, and we urge</a:t>
            </a:r>
            <a:b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b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others to be reconciled to God. “Look</a:t>
            </a:r>
            <a:b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b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and live” is to be the heart-cry of</a:t>
            </a:r>
            <a:b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b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every follower of Jesus to those</a:t>
            </a:r>
            <a:b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b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who are perishing.</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74">
                                            <p:bg/>
                                          </p:spTgt>
                                        </p:tgtEl>
                                        <p:attrNameLst>
                                          <p:attrName>style.visibility</p:attrName>
                                        </p:attrNameLst>
                                      </p:cBhvr>
                                      <p:to>
                                        <p:strVal val="visible"/>
                                      </p:to>
                                    </p:set>
                                    <p:animEffect filter="dissolve" transition="in">
                                      <p:cBhvr>
                                        <p:cTn id="7" dur="1000"/>
                                        <p:tgtEl>
                                          <p:spTgt spid="74">
                                            <p:bg/>
                                          </p:spTgt>
                                        </p:tgtEl>
                                      </p:cBhvr>
                                    </p:animEffect>
                                  </p:childTnLst>
                                </p:cTn>
                              </p:par>
                              <p:par>
                                <p:cTn id="8" presetClass="entr" presetSubtype="0" presetID="9" grpId="1" fill="hold">
                                  <p:stCondLst>
                                    <p:cond delay="0"/>
                                  </p:stCondLst>
                                  <p:iterate type="el" backwards="0">
                                    <p:tmAbs val="0"/>
                                  </p:iterate>
                                  <p:childTnLst>
                                    <p:set>
                                      <p:cBhvr>
                                        <p:cTn id="9" fill="hold"/>
                                        <p:tgtEl>
                                          <p:spTgt spid="74">
                                            <p:txEl>
                                              <p:pRg st="0" end="0"/>
                                            </p:txEl>
                                          </p:spTgt>
                                        </p:tgtEl>
                                        <p:attrNameLst>
                                          <p:attrName>style.visibility</p:attrName>
                                        </p:attrNameLst>
                                      </p:cBhvr>
                                      <p:to>
                                        <p:strVal val="visible"/>
                                      </p:to>
                                    </p:set>
                                    <p:animEffect filter="dissolve" transition="in">
                                      <p:cBhvr>
                                        <p:cTn id="10" dur="1000"/>
                                        <p:tgtEl>
                                          <p:spTgt spid="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74">
                                            <p:txEl>
                                              <p:pRg st="1" end="1"/>
                                            </p:txEl>
                                          </p:spTgt>
                                        </p:tgtEl>
                                        <p:attrNameLst>
                                          <p:attrName>style.visibility</p:attrName>
                                        </p:attrNameLst>
                                      </p:cBhvr>
                                      <p:to>
                                        <p:strVal val="visible"/>
                                      </p:to>
                                    </p:set>
                                    <p:animEffect filter="dissolve" transition="in">
                                      <p:cBhvr>
                                        <p:cTn id="15" dur="1000"/>
                                        <p:tgtEl>
                                          <p:spTgt spid="7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74">
                                            <p:txEl>
                                              <p:pRg st="2" end="2"/>
                                            </p:txEl>
                                          </p:spTgt>
                                        </p:tgtEl>
                                        <p:attrNameLst>
                                          <p:attrName>style.visibility</p:attrName>
                                        </p:attrNameLst>
                                      </p:cBhvr>
                                      <p:to>
                                        <p:strVal val="visible"/>
                                      </p:to>
                                    </p:set>
                                    <p:animEffect filter="dissolve" transition="in">
                                      <p:cBhvr>
                                        <p:cTn id="20" dur="1000"/>
                                        <p:tgtEl>
                                          <p:spTgt spid="7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4"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 name="Unit 2.jpg"/>
          <p:cNvPicPr/>
          <p:nvPr/>
        </p:nvPicPr>
        <p:blipFill>
          <a:blip r:embed="rId2">
            <a:extLst/>
          </a:blip>
          <a:stretch>
            <a:fillRect/>
          </a:stretch>
        </p:blipFill>
        <p:spPr>
          <a:xfrm>
            <a:off x="0" y="0"/>
            <a:ext cx="24384000" cy="13716000"/>
          </a:xfrm>
          <a:prstGeom prst="rect">
            <a:avLst/>
          </a:prstGeom>
          <a:ln w="12700">
            <a:miter lim="400000"/>
          </a:ln>
        </p:spPr>
      </p:pic>
      <p:sp>
        <p:nvSpPr>
          <p:cNvPr id="77" name="Shape 77"/>
          <p:cNvSpPr/>
          <p:nvPr/>
        </p:nvSpPr>
        <p:spPr>
          <a:xfrm>
            <a:off x="3161423" y="7974841"/>
            <a:ext cx="6548884" cy="4434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spcBef>
                <a:spcPts val="1000"/>
              </a:spcBef>
              <a:defRPr sz="1800">
                <a:solidFill>
                  <a:srgbClr val="000000"/>
                </a:solidFill>
              </a:defRPr>
            </a:pPr>
            <a:r>
              <a:rPr b="1" sz="6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t>LESSON 8</a:t>
            </a:r>
            <a:endParaRPr b="1" sz="6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endParaRPr>
          </a:p>
          <a:p>
            <a:pPr lvl="0">
              <a:lnSpc>
                <a:spcPct val="80000"/>
              </a:lnSpc>
              <a:defRPr sz="1800">
                <a:solidFill>
                  <a:srgbClr val="000000"/>
                </a:solidFill>
              </a:defRPr>
            </a:pPr>
            <a:r>
              <a:rPr b="1" sz="12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t>The Sign</a:t>
            </a:r>
            <a:br>
              <a:rPr b="1" sz="12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br>
            <a:r>
              <a:rPr b="1" sz="12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t>of Jonah</a:t>
            </a:r>
          </a:p>
        </p:txBody>
      </p:sp>
      <p:sp>
        <p:nvSpPr>
          <p:cNvPr id="78" name="Shape 78"/>
          <p:cNvSpPr/>
          <p:nvPr/>
        </p:nvSpPr>
        <p:spPr>
          <a:xfrm>
            <a:off x="19941252" y="12103455"/>
            <a:ext cx="3425671" cy="1155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b="1" spc="0" sz="6900">
                <a:solidFill>
                  <a:srgbClr val="000000"/>
                </a:solidFill>
                <a:effectLst>
                  <a:outerShdw sx="100000" sy="100000" kx="0" ky="0" algn="b" rotWithShape="0" blurRad="88900" dist="25400" dir="7320000">
                    <a:srgbClr val="FFFFFF">
                      <a:alpha val="69000"/>
                    </a:srgbClr>
                  </a:outerShdw>
                </a:effectLst>
                <a:latin typeface="Helvetica"/>
                <a:ea typeface="Helvetica"/>
                <a:cs typeface="Helvetica"/>
                <a:sym typeface="Helvetica"/>
              </a:defRPr>
            </a:lvl1pPr>
          </a:lstStyle>
          <a:p>
            <a:pPr lvl="0">
              <a:defRPr b="0" spc="0" sz="1800">
                <a:effectLst/>
              </a:defRPr>
            </a:pPr>
            <a:r>
              <a:rPr b="1" spc="0" sz="6900">
                <a:effectLst>
                  <a:outerShdw sx="100000" sy="100000" kx="0" ky="0" algn="b" rotWithShape="0" blurRad="88900" dist="25400" dir="7320000">
                    <a:srgbClr val="FFFFFF">
                      <a:alpha val="69000"/>
                    </a:srgbClr>
                  </a:outerShdw>
                </a:effectLst>
              </a:rPr>
              <a:t>Jonah 1</a:t>
            </a:r>
          </a:p>
        </p:txBody>
      </p:sp>
      <p:sp>
        <p:nvSpPr>
          <p:cNvPr id="79" name="Shape 79"/>
          <p:cNvSpPr/>
          <p:nvPr/>
        </p:nvSpPr>
        <p:spPr>
          <a:xfrm rot="1739756">
            <a:off x="14068711" y="1700062"/>
            <a:ext cx="13061849" cy="1376099"/>
          </a:xfrm>
          <a:prstGeom prst="rect">
            <a:avLst/>
          </a:prstGeom>
          <a:solidFill>
            <a:srgbClr val="E8E500"/>
          </a:solidFill>
          <a:ln w="25400">
            <a:solidFill/>
            <a:miter lim="400000"/>
          </a:ln>
          <a:effectLst>
            <a:outerShdw sx="100000" sy="100000" kx="0" ky="0" algn="b" rotWithShape="0" blurRad="190500" dist="52627"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b="1" sz="5900">
                <a:solidFill>
                  <a:srgbClr val="000000"/>
                </a:solidFill>
                <a:latin typeface="Helvetica"/>
                <a:ea typeface="Helvetica"/>
                <a:cs typeface="Helvetica"/>
                <a:sym typeface="Helvetica"/>
              </a:defRPr>
            </a:lvl1pPr>
          </a:lstStyle>
          <a:p>
            <a:pPr lvl="0">
              <a:defRPr b="0" sz="1800"/>
            </a:pPr>
            <a:r>
              <a:rPr b="1" sz="5900"/>
              <a:t> LOOKING AHEAD</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 name="Unit 2.jpg"/>
          <p:cNvPicPr/>
          <p:nvPr/>
        </p:nvPicPr>
        <p:blipFill>
          <a:blip r:embed="rId2">
            <a:extLst/>
          </a:blip>
          <a:stretch>
            <a:fillRect/>
          </a:stretch>
        </p:blipFill>
        <p:spPr>
          <a:xfrm>
            <a:off x="0" y="0"/>
            <a:ext cx="24384000" cy="13716000"/>
          </a:xfrm>
          <a:prstGeom prst="rect">
            <a:avLst/>
          </a:prstGeom>
          <a:ln w="12700">
            <a:miter lim="400000"/>
          </a:ln>
        </p:spPr>
      </p:pic>
      <p:sp>
        <p:nvSpPr>
          <p:cNvPr id="35" name="Shape 35"/>
          <p:cNvSpPr/>
          <p:nvPr/>
        </p:nvSpPr>
        <p:spPr>
          <a:xfrm>
            <a:off x="19447415" y="11384239"/>
            <a:ext cx="4409481" cy="2148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nSpc>
                <a:spcPct val="80000"/>
              </a:lnSpc>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Numbers 21;</a:t>
            </a:r>
            <a:b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b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John 3:14-15;</a:t>
            </a:r>
            <a:b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b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2 Cor. 5:20-21</a:t>
            </a:r>
          </a:p>
        </p:txBody>
      </p:sp>
      <p:sp>
        <p:nvSpPr>
          <p:cNvPr id="36" name="Shape 36"/>
          <p:cNvSpPr/>
          <p:nvPr/>
        </p:nvSpPr>
        <p:spPr>
          <a:xfrm>
            <a:off x="2992131" y="7974841"/>
            <a:ext cx="6887468" cy="44348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spcBef>
                <a:spcPts val="1000"/>
              </a:spcBef>
              <a:defRPr sz="1800">
                <a:solidFill>
                  <a:srgbClr val="000000"/>
                </a:solidFill>
              </a:defRPr>
            </a:pPr>
            <a:r>
              <a:rPr b="1" sz="6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t>LESSON 7</a:t>
            </a:r>
            <a:endParaRPr b="1" sz="6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endParaRPr>
          </a:p>
          <a:p>
            <a:pPr lvl="0">
              <a:lnSpc>
                <a:spcPct val="80000"/>
              </a:lnSpc>
              <a:defRPr sz="1800">
                <a:solidFill>
                  <a:srgbClr val="000000"/>
                </a:solidFill>
              </a:defRPr>
            </a:pPr>
            <a:r>
              <a:rPr b="1" sz="12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t>Look and</a:t>
            </a:r>
            <a:br>
              <a:rPr b="1" sz="12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br>
            <a:r>
              <a:rPr b="1" sz="12000">
                <a:solidFill>
                  <a:srgbClr val="FFFFFF"/>
                </a:solidFill>
                <a:effectLst>
                  <a:outerShdw sx="100000" sy="100000" kx="0" ky="0" algn="b" rotWithShape="0" blurRad="88900" dist="25400" dir="7320000">
                    <a:srgbClr val="000000">
                      <a:alpha val="69000"/>
                    </a:srgbClr>
                  </a:outerShdw>
                </a:effectLst>
                <a:latin typeface="Helvetica"/>
                <a:ea typeface="Helvetica"/>
                <a:cs typeface="Helvetica"/>
                <a:sym typeface="Helvetica"/>
              </a:rPr>
              <a:t>Live!</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 name="Memory Verse 2.jpg"/>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 name="ST Blank3.jpg"/>
          <p:cNvPicPr/>
          <p:nvPr/>
        </p:nvPicPr>
        <p:blipFill>
          <a:blip r:embed="rId2">
            <a:extLst/>
          </a:blip>
          <a:stretch>
            <a:fillRect/>
          </a:stretch>
        </p:blipFill>
        <p:spPr>
          <a:xfrm>
            <a:off x="0" y="0"/>
            <a:ext cx="24384000" cy="13716000"/>
          </a:xfrm>
          <a:prstGeom prst="rect">
            <a:avLst/>
          </a:prstGeom>
          <a:ln w="12700">
            <a:miter lim="400000"/>
          </a:ln>
        </p:spPr>
      </p:pic>
      <p:sp>
        <p:nvSpPr>
          <p:cNvPr id="41" name="Shape 41"/>
          <p:cNvSpPr/>
          <p:nvPr>
            <p:ph type="title"/>
          </p:nvPr>
        </p:nvSpPr>
        <p:spPr>
          <a:prstGeom prst="rect">
            <a:avLst/>
          </a:prstGeom>
        </p:spPr>
        <p:txBody>
          <a:bodyPr/>
          <a:lstStyle>
            <a:lvl1pPr>
              <a:defRPr b="1">
                <a:solidFill>
                  <a:srgbClr val="000000"/>
                </a:solidFill>
                <a:latin typeface="Helvetica"/>
                <a:ea typeface="Helvetica"/>
                <a:cs typeface="Helvetica"/>
                <a:sym typeface="Helvetica"/>
              </a:defRPr>
            </a:lvl1pPr>
          </a:lstStyle>
          <a:p>
            <a:pPr lvl="0">
              <a:defRPr b="0" sz="1800"/>
            </a:pPr>
            <a:r>
              <a:rPr b="1" sz="11200"/>
              <a:t>OVERVIEW</a:t>
            </a:r>
          </a:p>
        </p:txBody>
      </p:sp>
      <p:sp>
        <p:nvSpPr>
          <p:cNvPr id="42" name="Shape 42"/>
          <p:cNvSpPr/>
          <p:nvPr>
            <p:ph type="body" idx="1"/>
          </p:nvPr>
        </p:nvSpPr>
        <p:spPr>
          <a:xfrm>
            <a:off x="2923660" y="3118650"/>
            <a:ext cx="21350748" cy="9015079"/>
          </a:xfrm>
          <a:prstGeom prst="rect">
            <a:avLst/>
          </a:prstGeom>
        </p:spPr>
        <p:txBody>
          <a:bodyPr numCol="2" spcCol="1067537"/>
          <a:lstStyle/>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Garden Coverings</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Abraham &amp; Isaac</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The Passover</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OT Sacrificial Offerings</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Water from the Rock</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i="1" sz="5200">
                <a:effectLst>
                  <a:outerShdw sx="100000" sy="100000" kx="0" ky="0" algn="b" rotWithShape="0" blurRad="88900" dist="25400" dir="7320000">
                    <a:srgbClr val="FFFFFF">
                      <a:alpha val="69000"/>
                    </a:srgbClr>
                  </a:outerShdw>
                </a:effectLst>
                <a:latin typeface="Helvetica"/>
                <a:ea typeface="Helvetica"/>
                <a:cs typeface="Helvetica"/>
                <a:sym typeface="Helvetica"/>
              </a:rPr>
              <a:t>Bronze Serpent</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Sign of Jonah</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Suffering Servant</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Lamb of God</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Bread of Life</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Perfect Sacrifice</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4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Washed Robes</a:t>
            </a:r>
          </a:p>
        </p:txBody>
      </p:sp>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 name="ST Blank3.jpg"/>
          <p:cNvPicPr/>
          <p:nvPr/>
        </p:nvPicPr>
        <p:blipFill>
          <a:blip r:embed="rId2">
            <a:extLst/>
          </a:blip>
          <a:stretch>
            <a:fillRect/>
          </a:stretch>
        </p:blipFill>
        <p:spPr>
          <a:xfrm>
            <a:off x="0" y="0"/>
            <a:ext cx="24384000" cy="13716000"/>
          </a:xfrm>
          <a:prstGeom prst="rect">
            <a:avLst/>
          </a:prstGeom>
          <a:ln w="12700">
            <a:miter lim="400000"/>
          </a:ln>
        </p:spPr>
      </p:pic>
      <p:sp>
        <p:nvSpPr>
          <p:cNvPr id="45" name="Shape 45"/>
          <p:cNvSpPr/>
          <p:nvPr>
            <p:ph type="body" idx="1"/>
          </p:nvPr>
        </p:nvSpPr>
        <p:spPr>
          <a:xfrm>
            <a:off x="834097" y="2461513"/>
            <a:ext cx="22715804" cy="10555675"/>
          </a:xfrm>
          <a:prstGeom prst="rect">
            <a:avLst/>
          </a:prstGeom>
        </p:spPr>
        <p:txBody>
          <a:bodyPr/>
          <a:lstStyle/>
          <a:p>
            <a:pPr lvl="0">
              <a:spcBef>
                <a:spcPts val="5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When the Israelites were ungrateful and impatient, God sent poisonous snakes into their camp. </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5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In response to their pleas for mercy, God commanded Moses to lift a bronze serpent on a staff. Whenever someone looked at the serpent, they were healed.</a:t>
            </a:r>
            <a:endParaRPr b="1" sz="5200">
              <a:effectLst>
                <a:outerShdw sx="100000" sy="100000" kx="0" ky="0" algn="b" rotWithShape="0" blurRad="88900" dist="25400" dir="7320000">
                  <a:srgbClr val="FFFFFF">
                    <a:alpha val="69000"/>
                  </a:srgbClr>
                </a:outerShdw>
              </a:effectLst>
              <a:latin typeface="Helvetica"/>
              <a:ea typeface="Helvetica"/>
              <a:cs typeface="Helvetica"/>
              <a:sym typeface="Helvetica"/>
            </a:endParaRPr>
          </a:p>
          <a:p>
            <a:pPr lvl="0">
              <a:spcBef>
                <a:spcPts val="5000"/>
              </a:spcBef>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Jesus later claimed this story pointed forward to His being lifted high on the cross. By trusting in His identification with sinners, we are given eternal life and are called to be His ambassadors.</a:t>
            </a:r>
          </a:p>
        </p:txBody>
      </p:sp>
      <p:sp>
        <p:nvSpPr>
          <p:cNvPr id="46" name="Shape 46"/>
          <p:cNvSpPr/>
          <p:nvPr>
            <p:ph type="title"/>
          </p:nvPr>
        </p:nvSpPr>
        <p:spPr>
          <a:xfrm>
            <a:off x="585409" y="355600"/>
            <a:ext cx="23213184" cy="2286000"/>
          </a:xfrm>
          <a:prstGeom prst="rect">
            <a:avLst/>
          </a:prstGeom>
        </p:spPr>
        <p:txBody>
          <a:bodyPr/>
          <a:lstStyle>
            <a:lvl1pPr>
              <a:defRPr b="1">
                <a:solidFill>
                  <a:srgbClr val="000000"/>
                </a:solidFill>
                <a:latin typeface="Helvetica"/>
                <a:ea typeface="Helvetica"/>
                <a:cs typeface="Helvetica"/>
                <a:sym typeface="Helvetica"/>
              </a:defRPr>
            </a:lvl1pPr>
          </a:lstStyle>
          <a:p>
            <a:pPr lvl="0">
              <a:defRPr b="0" sz="1800"/>
            </a:pPr>
            <a:r>
              <a:rPr b="1" sz="11200"/>
              <a:t>LESSON SUMMARY</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45">
                                            <p:bg/>
                                          </p:spTgt>
                                        </p:tgtEl>
                                        <p:attrNameLst>
                                          <p:attrName>style.visibility</p:attrName>
                                        </p:attrNameLst>
                                      </p:cBhvr>
                                      <p:to>
                                        <p:strVal val="visible"/>
                                      </p:to>
                                    </p:set>
                                    <p:animEffect filter="dissolve" transition="in">
                                      <p:cBhvr>
                                        <p:cTn id="7" dur="1000"/>
                                        <p:tgtEl>
                                          <p:spTgt spid="45">
                                            <p:bg/>
                                          </p:spTgt>
                                        </p:tgtEl>
                                      </p:cBhvr>
                                    </p:animEffect>
                                  </p:childTnLst>
                                </p:cTn>
                              </p:par>
                              <p:par>
                                <p:cTn id="8" presetClass="entr" presetSubtype="0" presetID="9" grpId="1" fill="hold">
                                  <p:stCondLst>
                                    <p:cond delay="0"/>
                                  </p:stCondLst>
                                  <p:iterate type="el" backwards="0">
                                    <p:tmAbs val="0"/>
                                  </p:iterate>
                                  <p:childTnLst>
                                    <p:set>
                                      <p:cBhvr>
                                        <p:cTn id="9" fill="hold"/>
                                        <p:tgtEl>
                                          <p:spTgt spid="45">
                                            <p:txEl>
                                              <p:pRg st="0" end="0"/>
                                            </p:txEl>
                                          </p:spTgt>
                                        </p:tgtEl>
                                        <p:attrNameLst>
                                          <p:attrName>style.visibility</p:attrName>
                                        </p:attrNameLst>
                                      </p:cBhvr>
                                      <p:to>
                                        <p:strVal val="visible"/>
                                      </p:to>
                                    </p:set>
                                    <p:animEffect filter="dissolve" transition="in">
                                      <p:cBhvr>
                                        <p:cTn id="10" dur="1000"/>
                                        <p:tgtEl>
                                          <p:spTgt spid="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45">
                                            <p:txEl>
                                              <p:pRg st="1" end="1"/>
                                            </p:txEl>
                                          </p:spTgt>
                                        </p:tgtEl>
                                        <p:attrNameLst>
                                          <p:attrName>style.visibility</p:attrName>
                                        </p:attrNameLst>
                                      </p:cBhvr>
                                      <p:to>
                                        <p:strVal val="visible"/>
                                      </p:to>
                                    </p:set>
                                    <p:animEffect filter="dissolve" transition="in">
                                      <p:cBhvr>
                                        <p:cTn id="15" dur="1000"/>
                                        <p:tgtEl>
                                          <p:spTgt spid="4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45">
                                            <p:txEl>
                                              <p:pRg st="2" end="2"/>
                                            </p:txEl>
                                          </p:spTgt>
                                        </p:tgtEl>
                                        <p:attrNameLst>
                                          <p:attrName>style.visibility</p:attrName>
                                        </p:attrNameLst>
                                      </p:cBhvr>
                                      <p:to>
                                        <p:strVal val="visible"/>
                                      </p:to>
                                    </p:set>
                                    <p:animEffect filter="dissolve" transition="in">
                                      <p:cBhvr>
                                        <p:cTn id="20" dur="1000"/>
                                        <p:tgtEl>
                                          <p:spTgt spid="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 name="ST Blank3.jpg"/>
          <p:cNvPicPr/>
          <p:nvPr/>
        </p:nvPicPr>
        <p:blipFill>
          <a:blip r:embed="rId2">
            <a:extLst/>
          </a:blip>
          <a:stretch>
            <a:fillRect/>
          </a:stretch>
        </p:blipFill>
        <p:spPr>
          <a:xfrm>
            <a:off x="0" y="0"/>
            <a:ext cx="24384000" cy="13716000"/>
          </a:xfrm>
          <a:prstGeom prst="rect">
            <a:avLst/>
          </a:prstGeom>
          <a:ln w="12700">
            <a:miter lim="400000"/>
          </a:ln>
        </p:spPr>
      </p:pic>
      <p:sp>
        <p:nvSpPr>
          <p:cNvPr id="49" name="Shape 49"/>
          <p:cNvSpPr/>
          <p:nvPr>
            <p:ph type="title"/>
          </p:nvPr>
        </p:nvSpPr>
        <p:spPr>
          <a:xfrm>
            <a:off x="-3011260" y="355600"/>
            <a:ext cx="23213181" cy="2286000"/>
          </a:xfrm>
          <a:prstGeom prst="rect">
            <a:avLst/>
          </a:prstGeom>
        </p:spPr>
        <p:txBody>
          <a:bodyPr/>
          <a:lstStyle>
            <a:lvl1pPr>
              <a:defRPr b="1">
                <a:solidFill>
                  <a:srgbClr val="000000"/>
                </a:solidFill>
                <a:latin typeface="Helvetica"/>
                <a:ea typeface="Helvetica"/>
                <a:cs typeface="Helvetica"/>
                <a:sym typeface="Helvetica"/>
              </a:defRPr>
            </a:lvl1pPr>
          </a:lstStyle>
          <a:p>
            <a:pPr lvl="0">
              <a:defRPr b="0" sz="1800"/>
            </a:pPr>
            <a:r>
              <a:rPr b="1" sz="11200"/>
              <a:t>INTRODUCTION</a:t>
            </a:r>
          </a:p>
        </p:txBody>
      </p:sp>
      <p:sp>
        <p:nvSpPr>
          <p:cNvPr id="50" name="Shape 50"/>
          <p:cNvSpPr/>
          <p:nvPr>
            <p:ph type="body" idx="1"/>
          </p:nvPr>
        </p:nvSpPr>
        <p:spPr>
          <a:xfrm>
            <a:off x="965124" y="2519963"/>
            <a:ext cx="12950003" cy="10555675"/>
          </a:xfrm>
          <a:prstGeom prst="rect">
            <a:avLst/>
          </a:prstGeom>
        </p:spPr>
        <p:txBody>
          <a:bodyPr/>
          <a:lstStyle/>
          <a:p>
            <a:pPr lvl="0">
              <a:buSzPct val="125000"/>
              <a:defRPr sz="1800">
                <a:solidFill>
                  <a:srgbClr val="000000"/>
                </a:solidFill>
              </a:defRPr>
            </a:pP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“We know that Jesus read the Old Testament believing that it was all pointing to him. There were pointers and types and foreshadowings everywhere. But we might expect him to skip this one. It is shocking to compare the Son of Man to a snake. But Jesus doesn’t skip this one. He goes out of his way to choose it to help Nicodemus.”</a:t>
            </a:r>
            <a:b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br>
            <a:r>
              <a:rPr b="1" sz="5200">
                <a:effectLst>
                  <a:outerShdw sx="100000" sy="100000" kx="0" ky="0" algn="b" rotWithShape="0" blurRad="88900" dist="25400" dir="7320000">
                    <a:srgbClr val="FFFFFF">
                      <a:alpha val="69000"/>
                    </a:srgbClr>
                  </a:outerShdw>
                </a:effectLst>
                <a:latin typeface="Helvetica"/>
                <a:ea typeface="Helvetica"/>
                <a:cs typeface="Helvetica"/>
                <a:sym typeface="Helvetica"/>
              </a:rPr>
              <a:t>~John Piper</a:t>
            </a:r>
          </a:p>
        </p:txBody>
      </p:sp>
      <p:grpSp>
        <p:nvGrpSpPr>
          <p:cNvPr id="53" name="Group 53"/>
          <p:cNvGrpSpPr/>
          <p:nvPr/>
        </p:nvGrpSpPr>
        <p:grpSpPr>
          <a:xfrm rot="229740">
            <a:off x="15454250" y="1264606"/>
            <a:ext cx="7381495" cy="11186788"/>
            <a:chOff x="-139700" y="-165099"/>
            <a:chExt cx="7381493" cy="11186786"/>
          </a:xfrm>
        </p:grpSpPr>
        <p:pic>
          <p:nvPicPr>
            <p:cNvPr id="52" name="pandora-1879.jpg"/>
            <p:cNvPicPr/>
            <p:nvPr/>
          </p:nvPicPr>
          <p:blipFill>
            <a:blip r:embed="rId3">
              <a:extLst/>
            </a:blip>
            <a:stretch>
              <a:fillRect/>
            </a:stretch>
          </p:blipFill>
          <p:spPr>
            <a:xfrm>
              <a:off x="-1" y="-1"/>
              <a:ext cx="7102095" cy="10856588"/>
            </a:xfrm>
            <a:prstGeom prst="rect">
              <a:avLst/>
            </a:prstGeom>
            <a:ln>
              <a:noFill/>
            </a:ln>
            <a:effectLst/>
          </p:spPr>
        </p:pic>
        <p:pic>
          <p:nvPicPr>
            <p:cNvPr id="51" name=""/>
            <p:cNvPicPr/>
            <p:nvPr/>
          </p:nvPicPr>
          <p:blipFill>
            <a:blip r:embed="rId4">
              <a:extLst/>
            </a:blip>
            <a:stretch>
              <a:fillRect/>
            </a:stretch>
          </p:blipFill>
          <p:spPr>
            <a:xfrm>
              <a:off x="-139701" y="-165100"/>
              <a:ext cx="7381495" cy="11186787"/>
            </a:xfrm>
            <a:prstGeom prst="rect">
              <a:avLst/>
            </a:prstGeom>
            <a:effectLst/>
          </p:spPr>
        </p:pic>
      </p:grpSp>
      <p:pic>
        <p:nvPicPr>
          <p:cNvPr id="54" name="mzl.upnogasb.png"/>
          <p:cNvPicPr/>
          <p:nvPr/>
        </p:nvPicPr>
        <p:blipFill>
          <a:blip r:embed="rId5">
            <a:extLst/>
          </a:blip>
          <a:stretch>
            <a:fillRect/>
          </a:stretch>
        </p:blipFill>
        <p:spPr>
          <a:xfrm>
            <a:off x="13696530" y="8833770"/>
            <a:ext cx="4038989" cy="4038989"/>
          </a:xfrm>
          <a:prstGeom prst="rect">
            <a:avLst/>
          </a:prstGeom>
          <a:ln w="12700">
            <a:miter lim="400000"/>
          </a:ln>
          <a:effectLst>
            <a:outerShdw sx="100000" sy="100000" kx="0" ky="0" algn="b" rotWithShape="0" blurRad="63500" dist="25400" dir="5400000">
              <a:srgbClr val="000000">
                <a:alpha val="50000"/>
              </a:srgbClr>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53"/>
                                        </p:tgtEl>
                                        <p:attrNameLst>
                                          <p:attrName>style.visibility</p:attrName>
                                        </p:attrNameLst>
                                      </p:cBhvr>
                                      <p:to>
                                        <p:strVal val="visible"/>
                                      </p:to>
                                    </p:set>
                                    <p:animEffect filter="dissolve" transition="in">
                                      <p:cBhvr>
                                        <p:cTn id="7" dur="900"/>
                                        <p:tgtEl>
                                          <p:spTgt spid="53"/>
                                        </p:tgtEl>
                                      </p:cBhvr>
                                    </p:animEffect>
                                  </p:childTnLst>
                                </p:cTn>
                              </p:par>
                            </p:childTnLst>
                          </p:cTn>
                        </p:par>
                        <p:par>
                          <p:cTn id="8" fill="hold">
                            <p:stCondLst>
                              <p:cond delay="900"/>
                            </p:stCondLst>
                            <p:childTnLst>
                              <p:par>
                                <p:cTn id="9" nodeType="afterEffect" presetClass="entr" presetSubtype="0" presetID="9" grpId="2" fill="hold">
                                  <p:stCondLst>
                                    <p:cond delay="0"/>
                                  </p:stCondLst>
                                  <p:iterate type="el" backwards="0">
                                    <p:tmAbs val="0"/>
                                  </p:iterate>
                                  <p:childTnLst>
                                    <p:set>
                                      <p:cBhvr>
                                        <p:cTn id="10" fill="hold"/>
                                        <p:tgtEl>
                                          <p:spTgt spid="54"/>
                                        </p:tgtEl>
                                        <p:attrNameLst>
                                          <p:attrName>style.visibility</p:attrName>
                                        </p:attrNameLst>
                                      </p:cBhvr>
                                      <p:to>
                                        <p:strVal val="visible"/>
                                      </p:to>
                                    </p:set>
                                    <p:animEffect filter="dissolve" transition="in">
                                      <p:cBhvr>
                                        <p:cTn id="11" dur="9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50">
                                            <p:bg/>
                                          </p:spTgt>
                                        </p:tgtEl>
                                        <p:attrNameLst>
                                          <p:attrName>style.visibility</p:attrName>
                                        </p:attrNameLst>
                                      </p:cBhvr>
                                      <p:to>
                                        <p:strVal val="visible"/>
                                      </p:to>
                                    </p:set>
                                    <p:animEffect filter="dissolve" transition="in">
                                      <p:cBhvr>
                                        <p:cTn id="16" dur="1000"/>
                                        <p:tgtEl>
                                          <p:spTgt spid="50">
                                            <p:bg/>
                                          </p:spTgt>
                                        </p:tgtEl>
                                      </p:cBhvr>
                                    </p:animEffect>
                                  </p:childTnLst>
                                </p:cTn>
                              </p:par>
                              <p:par>
                                <p:cTn id="17" presetClass="entr" presetSubtype="0" presetID="9" grpId="3" fill="hold">
                                  <p:stCondLst>
                                    <p:cond delay="0"/>
                                  </p:stCondLst>
                                  <p:iterate type="el" backwards="0">
                                    <p:tmAbs val="0"/>
                                  </p:iterate>
                                  <p:childTnLst>
                                    <p:set>
                                      <p:cBhvr>
                                        <p:cTn id="18" fill="hold"/>
                                        <p:tgtEl>
                                          <p:spTgt spid="50">
                                            <p:txEl>
                                              <p:pRg st="0" end="0"/>
                                            </p:txEl>
                                          </p:spTgt>
                                        </p:tgtEl>
                                        <p:attrNameLst>
                                          <p:attrName>style.visibility</p:attrName>
                                        </p:attrNameLst>
                                      </p:cBhvr>
                                      <p:to>
                                        <p:strVal val="visible"/>
                                      </p:to>
                                    </p:set>
                                    <p:animEffect filter="dissolve" transition="in">
                                      <p:cBhvr>
                                        <p:cTn id="19" dur="1000"/>
                                        <p:tgtEl>
                                          <p:spTgt spid="50">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 grpId="2"/>
      <p:bldP build="whole" bldLvl="1" animBg="1" rev="0" advAuto="0" spid="53" grpId="1"/>
      <p:bldP build="p" bldLvl="5" animBg="1" rev="0" advAuto="0" spid="50" grpId="3"/>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6"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57" name="Shape 57"/>
          <p:cNvSpPr/>
          <p:nvPr>
            <p:ph type="title"/>
          </p:nvPr>
        </p:nvSpPr>
        <p:spPr>
          <a:xfrm>
            <a:off x="555612" y="659302"/>
            <a:ext cx="23272776" cy="2641345"/>
          </a:xfrm>
          <a:prstGeom prst="rect">
            <a:avLst/>
          </a:prstGeom>
        </p:spPr>
        <p:txBody>
          <a:bodyPr/>
          <a:lstStyle/>
          <a:p>
            <a:pPr lvl="0" defTabSz="610870">
              <a:defRPr sz="1800">
                <a:solidFill>
                  <a:srgbClr val="000000"/>
                </a:solidFill>
              </a:defRPr>
            </a:pPr>
            <a:r>
              <a:rPr b="1" sz="8288">
                <a:latin typeface="Helvetica"/>
                <a:ea typeface="Helvetica"/>
                <a:cs typeface="Helvetica"/>
                <a:sym typeface="Helvetica"/>
              </a:rPr>
              <a:t>Israel is rescued by gazing upon the symbol of </a:t>
            </a:r>
            <a:r>
              <a:rPr b="1" sz="8288" u="sng">
                <a:latin typeface="Helvetica"/>
                <a:ea typeface="Helvetica"/>
                <a:cs typeface="Helvetica"/>
                <a:sym typeface="Helvetica"/>
              </a:rPr>
              <a:t>punishment</a:t>
            </a:r>
            <a:r>
              <a:rPr b="1" sz="8288">
                <a:latin typeface="Helvetica"/>
                <a:ea typeface="Helvetica"/>
                <a:cs typeface="Helvetica"/>
                <a:sym typeface="Helvetica"/>
              </a:rPr>
              <a:t> for their sin (Numbers 21:4-9).</a:t>
            </a:r>
          </a:p>
        </p:txBody>
      </p:sp>
      <p:sp>
        <p:nvSpPr>
          <p:cNvPr id="58" name="Shape 58"/>
          <p:cNvSpPr/>
          <p:nvPr>
            <p:ph type="body" idx="1"/>
          </p:nvPr>
        </p:nvSpPr>
        <p:spPr>
          <a:xfrm>
            <a:off x="1306226" y="3935724"/>
            <a:ext cx="21771548" cy="8933451"/>
          </a:xfrm>
          <a:prstGeom prst="rect">
            <a:avLst/>
          </a:prstGeom>
        </p:spPr>
        <p:txBody>
          <a:bodyPr/>
          <a:lstStyle/>
          <a:p>
            <a:pPr lvl="0">
              <a:spcBef>
                <a:spcPts val="4000"/>
              </a:spcBef>
              <a:buSzPct val="125000"/>
              <a:defRPr sz="1800">
                <a:solidFill>
                  <a:srgbClr val="000000"/>
                </a:solidFill>
              </a:defRPr>
            </a:pPr>
            <a:r>
              <a:rPr b="1" sz="5200">
                <a:latin typeface="Helvetica"/>
                <a:ea typeface="Helvetica"/>
                <a:cs typeface="Helvetica"/>
                <a:sym typeface="Helvetica"/>
              </a:rPr>
              <a:t>Again God used </a:t>
            </a:r>
            <a:r>
              <a:rPr b="1" sz="5200" u="sng">
                <a:latin typeface="Helvetica"/>
                <a:ea typeface="Helvetica"/>
                <a:cs typeface="Helvetica"/>
                <a:sym typeface="Helvetica"/>
              </a:rPr>
              <a:t>Moses</a:t>
            </a:r>
            <a:r>
              <a:rPr b="1" sz="5200">
                <a:latin typeface="Helvetica"/>
                <a:ea typeface="Helvetica"/>
                <a:cs typeface="Helvetica"/>
                <a:sym typeface="Helvetica"/>
              </a:rPr>
              <a:t> as the instrument through which salvation came.</a:t>
            </a:r>
            <a:endParaRPr b="1" sz="5200">
              <a:latin typeface="Helvetica"/>
              <a:ea typeface="Helvetica"/>
              <a:cs typeface="Helvetica"/>
              <a:sym typeface="Helvetica"/>
            </a:endParaRPr>
          </a:p>
          <a:p>
            <a:pPr lvl="0">
              <a:spcBef>
                <a:spcPts val="4000"/>
              </a:spcBef>
              <a:buSzPct val="125000"/>
              <a:defRPr sz="1800">
                <a:solidFill>
                  <a:srgbClr val="000000"/>
                </a:solidFill>
              </a:defRPr>
            </a:pPr>
            <a:r>
              <a:rPr b="1" sz="5200">
                <a:latin typeface="Helvetica"/>
                <a:ea typeface="Helvetica"/>
                <a:cs typeface="Helvetica"/>
                <a:sym typeface="Helvetica"/>
              </a:rPr>
              <a:t>Israel’s emotional outburst exposed their </a:t>
            </a:r>
            <a:r>
              <a:rPr b="1" sz="5200" u="sng">
                <a:latin typeface="Helvetica"/>
                <a:ea typeface="Helvetica"/>
                <a:cs typeface="Helvetica"/>
                <a:sym typeface="Helvetica"/>
              </a:rPr>
              <a:t>ungrateful</a:t>
            </a:r>
            <a:r>
              <a:rPr b="1" sz="5200">
                <a:latin typeface="Helvetica"/>
                <a:ea typeface="Helvetica"/>
                <a:cs typeface="Helvetica"/>
                <a:sym typeface="Helvetica"/>
              </a:rPr>
              <a:t> heart.  They were despising God’s good gifts.</a:t>
            </a:r>
            <a:endParaRPr b="1" sz="5200">
              <a:latin typeface="Helvetica"/>
              <a:ea typeface="Helvetica"/>
              <a:cs typeface="Helvetica"/>
              <a:sym typeface="Helvetica"/>
            </a:endParaRPr>
          </a:p>
          <a:p>
            <a:pPr lvl="0">
              <a:spcBef>
                <a:spcPts val="4000"/>
              </a:spcBef>
              <a:buSzPct val="125000"/>
              <a:defRPr sz="1800">
                <a:solidFill>
                  <a:srgbClr val="000000"/>
                </a:solidFill>
              </a:defRPr>
            </a:pPr>
            <a:r>
              <a:rPr b="1" sz="5200">
                <a:latin typeface="Helvetica"/>
                <a:ea typeface="Helvetica"/>
                <a:cs typeface="Helvetica"/>
                <a:sym typeface="Helvetica"/>
              </a:rPr>
              <a:t>God punished the Israelites by sending poisonous </a:t>
            </a:r>
            <a:r>
              <a:rPr b="1" sz="5200" u="sng">
                <a:latin typeface="Helvetica"/>
                <a:ea typeface="Helvetica"/>
                <a:cs typeface="Helvetica"/>
                <a:sym typeface="Helvetica"/>
              </a:rPr>
              <a:t>snakes</a:t>
            </a:r>
            <a:r>
              <a:rPr b="1" sz="5200">
                <a:latin typeface="Helvetica"/>
                <a:ea typeface="Helvetica"/>
                <a:cs typeface="Helvetica"/>
                <a:sym typeface="Helvetica"/>
              </a:rPr>
              <a:t> into their camp.</a:t>
            </a:r>
            <a:endParaRPr b="1" sz="5200">
              <a:latin typeface="Helvetica"/>
              <a:ea typeface="Helvetica"/>
              <a:cs typeface="Helvetica"/>
              <a:sym typeface="Helvetica"/>
            </a:endParaRPr>
          </a:p>
          <a:p>
            <a:pPr lvl="0">
              <a:spcBef>
                <a:spcPts val="4000"/>
              </a:spcBef>
              <a:buSzPct val="125000"/>
              <a:defRPr sz="1800">
                <a:solidFill>
                  <a:srgbClr val="000000"/>
                </a:solidFill>
              </a:defRPr>
            </a:pPr>
            <a:r>
              <a:rPr b="1" sz="5200">
                <a:latin typeface="Helvetica"/>
                <a:ea typeface="Helvetica"/>
                <a:cs typeface="Helvetica"/>
                <a:sym typeface="Helvetica"/>
              </a:rPr>
              <a:t>God instructed Moses to make a bronze </a:t>
            </a:r>
            <a:r>
              <a:rPr b="1" sz="5200" u="sng">
                <a:latin typeface="Helvetica"/>
                <a:ea typeface="Helvetica"/>
                <a:cs typeface="Helvetica"/>
                <a:sym typeface="Helvetica"/>
              </a:rPr>
              <a:t>snake</a:t>
            </a:r>
            <a:r>
              <a:rPr b="1" sz="5200">
                <a:latin typeface="Helvetica"/>
                <a:ea typeface="Helvetica"/>
                <a:cs typeface="Helvetica"/>
                <a:sym typeface="Helvetica"/>
              </a:rPr>
              <a:t> and mount it on a pole. Those who </a:t>
            </a:r>
            <a:r>
              <a:rPr b="1" sz="5200" u="sng">
                <a:latin typeface="Helvetica"/>
                <a:ea typeface="Helvetica"/>
                <a:cs typeface="Helvetica"/>
                <a:sym typeface="Helvetica"/>
              </a:rPr>
              <a:t>looked</a:t>
            </a:r>
            <a:r>
              <a:rPr b="1" sz="5200">
                <a:latin typeface="Helvetica"/>
                <a:ea typeface="Helvetica"/>
                <a:cs typeface="Helvetica"/>
                <a:sym typeface="Helvetica"/>
              </a:rPr>
              <a:t> upon it were cured. Those who did not perished.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58">
                                            <p:bg/>
                                          </p:spTgt>
                                        </p:tgtEl>
                                        <p:attrNameLst>
                                          <p:attrName>style.visibility</p:attrName>
                                        </p:attrNameLst>
                                      </p:cBhvr>
                                      <p:to>
                                        <p:strVal val="visible"/>
                                      </p:to>
                                    </p:set>
                                    <p:animEffect filter="dissolve" transition="in">
                                      <p:cBhvr>
                                        <p:cTn id="7" dur="1000"/>
                                        <p:tgtEl>
                                          <p:spTgt spid="58">
                                            <p:bg/>
                                          </p:spTgt>
                                        </p:tgtEl>
                                      </p:cBhvr>
                                    </p:animEffect>
                                  </p:childTnLst>
                                </p:cTn>
                              </p:par>
                              <p:par>
                                <p:cTn id="8" presetClass="entr" presetSubtype="0" presetID="9" grpId="1" fill="hold">
                                  <p:stCondLst>
                                    <p:cond delay="0"/>
                                  </p:stCondLst>
                                  <p:iterate type="el" backwards="0">
                                    <p:tmAbs val="0"/>
                                  </p:iterate>
                                  <p:childTnLst>
                                    <p:set>
                                      <p:cBhvr>
                                        <p:cTn id="9" fill="hold"/>
                                        <p:tgtEl>
                                          <p:spTgt spid="58">
                                            <p:txEl>
                                              <p:pRg st="0" end="0"/>
                                            </p:txEl>
                                          </p:spTgt>
                                        </p:tgtEl>
                                        <p:attrNameLst>
                                          <p:attrName>style.visibility</p:attrName>
                                        </p:attrNameLst>
                                      </p:cBhvr>
                                      <p:to>
                                        <p:strVal val="visible"/>
                                      </p:to>
                                    </p:set>
                                    <p:animEffect filter="dissolve" transition="in">
                                      <p:cBhvr>
                                        <p:cTn id="10" dur="1000"/>
                                        <p:tgtEl>
                                          <p:spTgt spid="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58">
                                            <p:txEl>
                                              <p:pRg st="1" end="1"/>
                                            </p:txEl>
                                          </p:spTgt>
                                        </p:tgtEl>
                                        <p:attrNameLst>
                                          <p:attrName>style.visibility</p:attrName>
                                        </p:attrNameLst>
                                      </p:cBhvr>
                                      <p:to>
                                        <p:strVal val="visible"/>
                                      </p:to>
                                    </p:set>
                                    <p:animEffect filter="dissolve" transition="in">
                                      <p:cBhvr>
                                        <p:cTn id="15" dur="1000"/>
                                        <p:tgtEl>
                                          <p:spTgt spid="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58">
                                            <p:txEl>
                                              <p:pRg st="2" end="2"/>
                                            </p:txEl>
                                          </p:spTgt>
                                        </p:tgtEl>
                                        <p:attrNameLst>
                                          <p:attrName>style.visibility</p:attrName>
                                        </p:attrNameLst>
                                      </p:cBhvr>
                                      <p:to>
                                        <p:strVal val="visible"/>
                                      </p:to>
                                    </p:set>
                                    <p:animEffect filter="dissolve" transition="in">
                                      <p:cBhvr>
                                        <p:cTn id="20" dur="1000"/>
                                        <p:tgtEl>
                                          <p:spTgt spid="5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58">
                                            <p:txEl>
                                              <p:pRg st="3" end="3"/>
                                            </p:txEl>
                                          </p:spTgt>
                                        </p:tgtEl>
                                        <p:attrNameLst>
                                          <p:attrName>style.visibility</p:attrName>
                                        </p:attrNameLst>
                                      </p:cBhvr>
                                      <p:to>
                                        <p:strVal val="visible"/>
                                      </p:to>
                                    </p:set>
                                    <p:animEffect filter="dissolve" transition="in">
                                      <p:cBhvr>
                                        <p:cTn id="25" dur="1000"/>
                                        <p:tgtEl>
                                          <p:spTgt spid="5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0"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61" name="Shape 61"/>
          <p:cNvSpPr/>
          <p:nvPr>
            <p:ph type="title"/>
          </p:nvPr>
        </p:nvSpPr>
        <p:spPr>
          <a:xfrm>
            <a:off x="555612" y="659302"/>
            <a:ext cx="23272776" cy="2641345"/>
          </a:xfrm>
          <a:prstGeom prst="rect">
            <a:avLst/>
          </a:prstGeom>
        </p:spPr>
        <p:txBody>
          <a:bodyPr/>
          <a:lstStyle/>
          <a:p>
            <a:pPr lvl="0" defTabSz="594360">
              <a:defRPr sz="1800">
                <a:solidFill>
                  <a:srgbClr val="000000"/>
                </a:solidFill>
              </a:defRPr>
            </a:pPr>
            <a:r>
              <a:rPr b="1" sz="8064">
                <a:latin typeface="Helvetica"/>
                <a:ea typeface="Helvetica"/>
                <a:cs typeface="Helvetica"/>
                <a:sym typeface="Helvetica"/>
              </a:rPr>
              <a:t>We are rescued by gazing upon </a:t>
            </a:r>
            <a:r>
              <a:rPr b="1" sz="8064" u="sng">
                <a:latin typeface="Helvetica"/>
                <a:ea typeface="Helvetica"/>
                <a:cs typeface="Helvetica"/>
                <a:sym typeface="Helvetica"/>
              </a:rPr>
              <a:t>Christ</a:t>
            </a:r>
            <a:r>
              <a:rPr b="1" sz="8064">
                <a:latin typeface="Helvetica"/>
                <a:ea typeface="Helvetica"/>
                <a:cs typeface="Helvetica"/>
                <a:sym typeface="Helvetica"/>
              </a:rPr>
              <a:t>, who took the punishment for our sin (John 3:14-15).</a:t>
            </a:r>
          </a:p>
        </p:txBody>
      </p:sp>
      <p:sp>
        <p:nvSpPr>
          <p:cNvPr id="62" name="Shape 62"/>
          <p:cNvSpPr/>
          <p:nvPr>
            <p:ph type="body" idx="1"/>
          </p:nvPr>
        </p:nvSpPr>
        <p:spPr>
          <a:xfrm>
            <a:off x="1306226" y="3935724"/>
            <a:ext cx="21771548" cy="8933451"/>
          </a:xfrm>
          <a:prstGeom prst="rect">
            <a:avLst/>
          </a:prstGeom>
        </p:spPr>
        <p:txBody>
          <a:bodyPr/>
          <a:lstStyle/>
          <a:p>
            <a:pPr lvl="0">
              <a:spcBef>
                <a:spcPts val="4000"/>
              </a:spcBef>
              <a:buSzPct val="125000"/>
              <a:defRPr sz="1800">
                <a:solidFill>
                  <a:srgbClr val="000000"/>
                </a:solidFill>
              </a:defRPr>
            </a:pPr>
            <a:r>
              <a:rPr b="1" sz="5200">
                <a:latin typeface="Helvetica"/>
                <a:ea typeface="Helvetica"/>
                <a:cs typeface="Helvetica"/>
                <a:sym typeface="Helvetica"/>
              </a:rPr>
              <a:t>Jesus made a clear connection between this episode and what would happen to Him on the cross.</a:t>
            </a:r>
            <a:endParaRPr b="1" sz="5200">
              <a:latin typeface="Helvetica"/>
              <a:ea typeface="Helvetica"/>
              <a:cs typeface="Helvetica"/>
              <a:sym typeface="Helvetica"/>
            </a:endParaRPr>
          </a:p>
          <a:p>
            <a:pPr lvl="1">
              <a:spcBef>
                <a:spcPts val="1200"/>
              </a:spcBef>
              <a:buChar char="❖"/>
              <a:defRPr sz="1800">
                <a:solidFill>
                  <a:srgbClr val="000000"/>
                </a:solidFill>
              </a:defRPr>
            </a:pPr>
            <a:r>
              <a:rPr b="1" sz="5200">
                <a:latin typeface="Helvetica"/>
                <a:ea typeface="Helvetica"/>
                <a:cs typeface="Helvetica"/>
                <a:sym typeface="Helvetica"/>
              </a:rPr>
              <a:t>Sinners were in desperate need of </a:t>
            </a:r>
            <a:r>
              <a:rPr b="1" sz="5200" u="sng">
                <a:latin typeface="Helvetica"/>
                <a:ea typeface="Helvetica"/>
                <a:cs typeface="Helvetica"/>
                <a:sym typeface="Helvetica"/>
              </a:rPr>
              <a:t>rescue</a:t>
            </a:r>
            <a:r>
              <a:rPr b="1" sz="5200">
                <a:latin typeface="Helvetica"/>
                <a:ea typeface="Helvetica"/>
                <a:cs typeface="Helvetica"/>
                <a:sym typeface="Helvetica"/>
              </a:rPr>
              <a:t>.</a:t>
            </a:r>
            <a:endParaRPr b="1" sz="5200">
              <a:latin typeface="Helvetica"/>
              <a:ea typeface="Helvetica"/>
              <a:cs typeface="Helvetica"/>
              <a:sym typeface="Helvetica"/>
            </a:endParaRPr>
          </a:p>
          <a:p>
            <a:pPr lvl="1">
              <a:spcBef>
                <a:spcPts val="1200"/>
              </a:spcBef>
              <a:buChar char="❖"/>
              <a:defRPr sz="1800">
                <a:solidFill>
                  <a:srgbClr val="000000"/>
                </a:solidFill>
              </a:defRPr>
            </a:pPr>
            <a:r>
              <a:rPr b="1" sz="5200">
                <a:latin typeface="Helvetica"/>
                <a:ea typeface="Helvetica"/>
                <a:cs typeface="Helvetica"/>
                <a:sym typeface="Helvetica"/>
              </a:rPr>
              <a:t>A divinely-ordained remedy was </a:t>
            </a:r>
            <a:r>
              <a:rPr b="1" sz="5200" u="sng">
                <a:latin typeface="Helvetica"/>
                <a:ea typeface="Helvetica"/>
                <a:cs typeface="Helvetica"/>
                <a:sym typeface="Helvetica"/>
              </a:rPr>
              <a:t>provided</a:t>
            </a:r>
            <a:r>
              <a:rPr b="1" sz="5200">
                <a:latin typeface="Helvetica"/>
                <a:ea typeface="Helvetica"/>
                <a:cs typeface="Helvetica"/>
                <a:sym typeface="Helvetica"/>
              </a:rPr>
              <a:t>.</a:t>
            </a:r>
            <a:endParaRPr b="1" sz="5200">
              <a:latin typeface="Helvetica"/>
              <a:ea typeface="Helvetica"/>
              <a:cs typeface="Helvetica"/>
              <a:sym typeface="Helvetica"/>
            </a:endParaRPr>
          </a:p>
          <a:p>
            <a:pPr lvl="1">
              <a:spcBef>
                <a:spcPts val="1200"/>
              </a:spcBef>
              <a:buChar char="❖"/>
              <a:defRPr sz="1800">
                <a:solidFill>
                  <a:srgbClr val="000000"/>
                </a:solidFill>
              </a:defRPr>
            </a:pPr>
            <a:r>
              <a:rPr b="1" sz="5200">
                <a:latin typeface="Helvetica"/>
                <a:ea typeface="Helvetica"/>
                <a:cs typeface="Helvetica"/>
                <a:sym typeface="Helvetica"/>
              </a:rPr>
              <a:t>The remedy defied human </a:t>
            </a:r>
            <a:r>
              <a:rPr b="1" sz="5200" u="sng">
                <a:latin typeface="Helvetica"/>
                <a:ea typeface="Helvetica"/>
                <a:cs typeface="Helvetica"/>
                <a:sym typeface="Helvetica"/>
              </a:rPr>
              <a:t>logic</a:t>
            </a:r>
            <a:r>
              <a:rPr b="1" sz="5200">
                <a:latin typeface="Helvetica"/>
                <a:ea typeface="Helvetica"/>
                <a:cs typeface="Helvetica"/>
                <a:sym typeface="Helvetica"/>
              </a:rPr>
              <a:t> or expectations.</a:t>
            </a:r>
            <a:endParaRPr b="1" sz="5200">
              <a:latin typeface="Helvetica"/>
              <a:ea typeface="Helvetica"/>
              <a:cs typeface="Helvetica"/>
              <a:sym typeface="Helvetica"/>
            </a:endParaRPr>
          </a:p>
          <a:p>
            <a:pPr lvl="1">
              <a:spcBef>
                <a:spcPts val="1200"/>
              </a:spcBef>
              <a:buChar char="❖"/>
              <a:defRPr sz="1800">
                <a:solidFill>
                  <a:srgbClr val="000000"/>
                </a:solidFill>
              </a:defRPr>
            </a:pPr>
            <a:r>
              <a:rPr b="1" sz="5200">
                <a:latin typeface="Helvetica"/>
                <a:ea typeface="Helvetica"/>
                <a:cs typeface="Helvetica"/>
                <a:sym typeface="Helvetica"/>
              </a:rPr>
              <a:t>Someone performed an </a:t>
            </a:r>
            <a:r>
              <a:rPr b="1" sz="5200" u="sng">
                <a:latin typeface="Helvetica"/>
                <a:ea typeface="Helvetica"/>
                <a:cs typeface="Helvetica"/>
                <a:sym typeface="Helvetica"/>
              </a:rPr>
              <a:t>action</a:t>
            </a:r>
            <a:r>
              <a:rPr b="1" sz="5200">
                <a:latin typeface="Helvetica"/>
                <a:ea typeface="Helvetica"/>
                <a:cs typeface="Helvetica"/>
                <a:sym typeface="Helvetica"/>
              </a:rPr>
              <a:t>—a “lifting up.”</a:t>
            </a:r>
            <a:endParaRPr b="1" sz="5200">
              <a:latin typeface="Helvetica"/>
              <a:ea typeface="Helvetica"/>
              <a:cs typeface="Helvetica"/>
              <a:sym typeface="Helvetica"/>
            </a:endParaRPr>
          </a:p>
          <a:p>
            <a:pPr lvl="1">
              <a:spcBef>
                <a:spcPts val="1200"/>
              </a:spcBef>
              <a:buChar char="❖"/>
              <a:defRPr sz="1800">
                <a:solidFill>
                  <a:srgbClr val="000000"/>
                </a:solidFill>
              </a:defRPr>
            </a:pPr>
            <a:r>
              <a:rPr b="1" sz="5200">
                <a:latin typeface="Helvetica"/>
                <a:ea typeface="Helvetica"/>
                <a:cs typeface="Helvetica"/>
                <a:sym typeface="Helvetica"/>
              </a:rPr>
              <a:t>The remedy looked something like the </a:t>
            </a:r>
            <a:r>
              <a:rPr b="1" sz="5200" u="sng">
                <a:latin typeface="Helvetica"/>
                <a:ea typeface="Helvetica"/>
                <a:cs typeface="Helvetica"/>
                <a:sym typeface="Helvetica"/>
              </a:rPr>
              <a:t>problem</a:t>
            </a:r>
            <a:r>
              <a:rPr b="1" sz="5200">
                <a:latin typeface="Helvetica"/>
                <a:ea typeface="Helvetica"/>
                <a:cs typeface="Helvetica"/>
                <a:sym typeface="Helvetica"/>
              </a:rPr>
              <a:t>.</a:t>
            </a:r>
            <a:endParaRPr b="1" sz="5200">
              <a:latin typeface="Helvetica"/>
              <a:ea typeface="Helvetica"/>
              <a:cs typeface="Helvetica"/>
              <a:sym typeface="Helvetica"/>
            </a:endParaRPr>
          </a:p>
          <a:p>
            <a:pPr lvl="1">
              <a:spcBef>
                <a:spcPts val="1200"/>
              </a:spcBef>
              <a:buChar char="❖"/>
              <a:defRPr sz="1800">
                <a:solidFill>
                  <a:srgbClr val="000000"/>
                </a:solidFill>
              </a:defRPr>
            </a:pPr>
            <a:r>
              <a:rPr b="1" sz="5200">
                <a:latin typeface="Helvetica"/>
                <a:ea typeface="Helvetica"/>
                <a:cs typeface="Helvetica"/>
                <a:sym typeface="Helvetica"/>
              </a:rPr>
              <a:t>A </a:t>
            </a:r>
            <a:r>
              <a:rPr b="1" sz="5200" u="sng">
                <a:latin typeface="Helvetica"/>
                <a:ea typeface="Helvetica"/>
                <a:cs typeface="Helvetica"/>
                <a:sym typeface="Helvetica"/>
              </a:rPr>
              <a:t>response</a:t>
            </a:r>
            <a:r>
              <a:rPr b="1" sz="5200">
                <a:latin typeface="Helvetica"/>
                <a:ea typeface="Helvetica"/>
                <a:cs typeface="Helvetica"/>
                <a:sym typeface="Helvetica"/>
              </a:rPr>
              <a:t> was required in order for the remedy to succeed</a:t>
            </a:r>
            <a:endParaRPr b="1" sz="5200">
              <a:latin typeface="Helvetica"/>
              <a:ea typeface="Helvetica"/>
              <a:cs typeface="Helvetica"/>
              <a:sym typeface="Helvetica"/>
            </a:endParaRPr>
          </a:p>
          <a:p>
            <a:pPr lvl="1">
              <a:spcBef>
                <a:spcPts val="1200"/>
              </a:spcBef>
              <a:buChar char="❖"/>
              <a:defRPr sz="1800">
                <a:solidFill>
                  <a:srgbClr val="000000"/>
                </a:solidFill>
              </a:defRPr>
            </a:pPr>
            <a:r>
              <a:rPr b="1" sz="5200">
                <a:latin typeface="Helvetica"/>
                <a:ea typeface="Helvetica"/>
                <a:cs typeface="Helvetica"/>
                <a:sym typeface="Helvetica"/>
              </a:rPr>
              <a:t>All who respond </a:t>
            </a:r>
            <a:r>
              <a:rPr b="1" sz="5200" u="sng">
                <a:latin typeface="Helvetica"/>
                <a:ea typeface="Helvetica"/>
                <a:cs typeface="Helvetica"/>
                <a:sym typeface="Helvetica"/>
              </a:rPr>
              <a:t>receive</a:t>
            </a:r>
            <a:r>
              <a:rPr b="1" sz="5200">
                <a:latin typeface="Helvetica"/>
                <a:ea typeface="Helvetica"/>
                <a:cs typeface="Helvetica"/>
                <a:sym typeface="Helvetica"/>
              </a:rPr>
              <a:t> the remedy.</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62">
                                            <p:bg/>
                                          </p:spTgt>
                                        </p:tgtEl>
                                        <p:attrNameLst>
                                          <p:attrName>style.visibility</p:attrName>
                                        </p:attrNameLst>
                                      </p:cBhvr>
                                      <p:to>
                                        <p:strVal val="visible"/>
                                      </p:to>
                                    </p:set>
                                    <p:animEffect filter="dissolve" transition="in">
                                      <p:cBhvr>
                                        <p:cTn id="7" dur="1000"/>
                                        <p:tgtEl>
                                          <p:spTgt spid="62">
                                            <p:bg/>
                                          </p:spTgt>
                                        </p:tgtEl>
                                      </p:cBhvr>
                                    </p:animEffect>
                                  </p:childTnLst>
                                </p:cTn>
                              </p:par>
                              <p:par>
                                <p:cTn id="8" presetClass="entr" presetSubtype="0" presetID="9" grpId="1" fill="hold">
                                  <p:stCondLst>
                                    <p:cond delay="0"/>
                                  </p:stCondLst>
                                  <p:iterate type="el" backwards="0">
                                    <p:tmAbs val="0"/>
                                  </p:iterate>
                                  <p:childTnLst>
                                    <p:set>
                                      <p:cBhvr>
                                        <p:cTn id="9" fill="hold"/>
                                        <p:tgtEl>
                                          <p:spTgt spid="62">
                                            <p:txEl>
                                              <p:pRg st="0" end="0"/>
                                            </p:txEl>
                                          </p:spTgt>
                                        </p:tgtEl>
                                        <p:attrNameLst>
                                          <p:attrName>style.visibility</p:attrName>
                                        </p:attrNameLst>
                                      </p:cBhvr>
                                      <p:to>
                                        <p:strVal val="visible"/>
                                      </p:to>
                                    </p:set>
                                    <p:animEffect filter="dissolve" transition="in">
                                      <p:cBhvr>
                                        <p:cTn id="10" dur="1000"/>
                                        <p:tgtEl>
                                          <p:spTgt spid="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62">
                                            <p:txEl>
                                              <p:pRg st="1" end="1"/>
                                            </p:txEl>
                                          </p:spTgt>
                                        </p:tgtEl>
                                        <p:attrNameLst>
                                          <p:attrName>style.visibility</p:attrName>
                                        </p:attrNameLst>
                                      </p:cBhvr>
                                      <p:to>
                                        <p:strVal val="visible"/>
                                      </p:to>
                                    </p:set>
                                    <p:animEffect filter="dissolve" transition="in">
                                      <p:cBhvr>
                                        <p:cTn id="15" dur="1000"/>
                                        <p:tgtEl>
                                          <p:spTgt spid="6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62">
                                            <p:txEl>
                                              <p:pRg st="2" end="2"/>
                                            </p:txEl>
                                          </p:spTgt>
                                        </p:tgtEl>
                                        <p:attrNameLst>
                                          <p:attrName>style.visibility</p:attrName>
                                        </p:attrNameLst>
                                      </p:cBhvr>
                                      <p:to>
                                        <p:strVal val="visible"/>
                                      </p:to>
                                    </p:set>
                                    <p:animEffect filter="dissolve" transition="in">
                                      <p:cBhvr>
                                        <p:cTn id="20" dur="1000"/>
                                        <p:tgtEl>
                                          <p:spTgt spid="6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62">
                                            <p:txEl>
                                              <p:pRg st="3" end="3"/>
                                            </p:txEl>
                                          </p:spTgt>
                                        </p:tgtEl>
                                        <p:attrNameLst>
                                          <p:attrName>style.visibility</p:attrName>
                                        </p:attrNameLst>
                                      </p:cBhvr>
                                      <p:to>
                                        <p:strVal val="visible"/>
                                      </p:to>
                                    </p:set>
                                    <p:animEffect filter="dissolve" transition="in">
                                      <p:cBhvr>
                                        <p:cTn id="25" dur="1000"/>
                                        <p:tgtEl>
                                          <p:spTgt spid="6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1" fill="hold">
                                  <p:stCondLst>
                                    <p:cond delay="0"/>
                                  </p:stCondLst>
                                  <p:iterate type="el" backwards="0">
                                    <p:tmAbs val="0"/>
                                  </p:iterate>
                                  <p:childTnLst>
                                    <p:set>
                                      <p:cBhvr>
                                        <p:cTn id="29" fill="hold"/>
                                        <p:tgtEl>
                                          <p:spTgt spid="62">
                                            <p:txEl>
                                              <p:pRg st="4" end="4"/>
                                            </p:txEl>
                                          </p:spTgt>
                                        </p:tgtEl>
                                        <p:attrNameLst>
                                          <p:attrName>style.visibility</p:attrName>
                                        </p:attrNameLst>
                                      </p:cBhvr>
                                      <p:to>
                                        <p:strVal val="visible"/>
                                      </p:to>
                                    </p:set>
                                    <p:animEffect filter="dissolve" transition="in">
                                      <p:cBhvr>
                                        <p:cTn id="30" dur="1000"/>
                                        <p:tgtEl>
                                          <p:spTgt spid="6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1" fill="hold">
                                  <p:stCondLst>
                                    <p:cond delay="0"/>
                                  </p:stCondLst>
                                  <p:iterate type="el" backwards="0">
                                    <p:tmAbs val="0"/>
                                  </p:iterate>
                                  <p:childTnLst>
                                    <p:set>
                                      <p:cBhvr>
                                        <p:cTn id="34" fill="hold"/>
                                        <p:tgtEl>
                                          <p:spTgt spid="62">
                                            <p:txEl>
                                              <p:pRg st="5" end="5"/>
                                            </p:txEl>
                                          </p:spTgt>
                                        </p:tgtEl>
                                        <p:attrNameLst>
                                          <p:attrName>style.visibility</p:attrName>
                                        </p:attrNameLst>
                                      </p:cBhvr>
                                      <p:to>
                                        <p:strVal val="visible"/>
                                      </p:to>
                                    </p:set>
                                    <p:animEffect filter="dissolve" transition="in">
                                      <p:cBhvr>
                                        <p:cTn id="35" dur="1000"/>
                                        <p:tgtEl>
                                          <p:spTgt spid="6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0" presetID="9" grpId="1" fill="hold">
                                  <p:stCondLst>
                                    <p:cond delay="0"/>
                                  </p:stCondLst>
                                  <p:iterate type="el" backwards="0">
                                    <p:tmAbs val="0"/>
                                  </p:iterate>
                                  <p:childTnLst>
                                    <p:set>
                                      <p:cBhvr>
                                        <p:cTn id="39" fill="hold"/>
                                        <p:tgtEl>
                                          <p:spTgt spid="62">
                                            <p:txEl>
                                              <p:pRg st="6" end="6"/>
                                            </p:txEl>
                                          </p:spTgt>
                                        </p:tgtEl>
                                        <p:attrNameLst>
                                          <p:attrName>style.visibility</p:attrName>
                                        </p:attrNameLst>
                                      </p:cBhvr>
                                      <p:to>
                                        <p:strVal val="visible"/>
                                      </p:to>
                                    </p:set>
                                    <p:animEffect filter="dissolve" transition="in">
                                      <p:cBhvr>
                                        <p:cTn id="40" dur="1000"/>
                                        <p:tgtEl>
                                          <p:spTgt spid="6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9" grpId="1" fill="hold">
                                  <p:stCondLst>
                                    <p:cond delay="0"/>
                                  </p:stCondLst>
                                  <p:iterate type="el" backwards="0">
                                    <p:tmAbs val="0"/>
                                  </p:iterate>
                                  <p:childTnLst>
                                    <p:set>
                                      <p:cBhvr>
                                        <p:cTn id="44" fill="hold"/>
                                        <p:tgtEl>
                                          <p:spTgt spid="62">
                                            <p:txEl>
                                              <p:pRg st="7" end="7"/>
                                            </p:txEl>
                                          </p:spTgt>
                                        </p:tgtEl>
                                        <p:attrNameLst>
                                          <p:attrName>style.visibility</p:attrName>
                                        </p:attrNameLst>
                                      </p:cBhvr>
                                      <p:to>
                                        <p:strVal val="visible"/>
                                      </p:to>
                                    </p:set>
                                    <p:animEffect filter="dissolve" transition="in">
                                      <p:cBhvr>
                                        <p:cTn id="45" dur="1000"/>
                                        <p:tgtEl>
                                          <p:spTgt spid="62">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64" name="ST Blank2.jpg"/>
          <p:cNvPicPr/>
          <p:nvPr/>
        </p:nvPicPr>
        <p:blipFill>
          <a:blip r:embed="rId2">
            <a:alphaModFix amt="55498"/>
            <a:extLst/>
          </a:blip>
          <a:stretch>
            <a:fillRect/>
          </a:stretch>
        </p:blipFill>
        <p:spPr>
          <a:xfrm>
            <a:off x="0" y="0"/>
            <a:ext cx="24384000" cy="13716000"/>
          </a:xfrm>
          <a:prstGeom prst="rect">
            <a:avLst/>
          </a:prstGeom>
          <a:ln w="12700">
            <a:miter lim="400000"/>
          </a:ln>
        </p:spPr>
      </p:pic>
      <p:sp>
        <p:nvSpPr>
          <p:cNvPr id="65" name="Shape 65"/>
          <p:cNvSpPr/>
          <p:nvPr>
            <p:ph type="title"/>
          </p:nvPr>
        </p:nvSpPr>
        <p:spPr>
          <a:xfrm>
            <a:off x="555612" y="659302"/>
            <a:ext cx="23272776" cy="2641345"/>
          </a:xfrm>
          <a:prstGeom prst="rect">
            <a:avLst/>
          </a:prstGeom>
        </p:spPr>
        <p:txBody>
          <a:bodyPr/>
          <a:lstStyle/>
          <a:p>
            <a:pPr lvl="0" defTabSz="610870">
              <a:defRPr sz="1800">
                <a:solidFill>
                  <a:srgbClr val="000000"/>
                </a:solidFill>
              </a:defRPr>
            </a:pPr>
            <a:r>
              <a:rPr b="1" sz="8288">
                <a:latin typeface="Helvetica"/>
                <a:ea typeface="Helvetica"/>
                <a:cs typeface="Helvetica"/>
                <a:sym typeface="Helvetica"/>
              </a:rPr>
              <a:t>Christ’s identification with sinners is the </a:t>
            </a:r>
            <a:r>
              <a:rPr b="1" sz="8288" u="sng">
                <a:latin typeface="Helvetica"/>
                <a:ea typeface="Helvetica"/>
                <a:cs typeface="Helvetica"/>
                <a:sym typeface="Helvetica"/>
              </a:rPr>
              <a:t>foundation</a:t>
            </a:r>
            <a:r>
              <a:rPr b="1" sz="8288">
                <a:latin typeface="Helvetica"/>
                <a:ea typeface="Helvetica"/>
                <a:cs typeface="Helvetica"/>
                <a:sym typeface="Helvetica"/>
              </a:rPr>
              <a:t> for our mission (2 Cor. 5:20-21).</a:t>
            </a:r>
          </a:p>
        </p:txBody>
      </p:sp>
      <p:sp>
        <p:nvSpPr>
          <p:cNvPr id="66" name="Shape 66"/>
          <p:cNvSpPr/>
          <p:nvPr>
            <p:ph type="body" idx="1"/>
          </p:nvPr>
        </p:nvSpPr>
        <p:spPr>
          <a:xfrm>
            <a:off x="1306226" y="3935724"/>
            <a:ext cx="21771548" cy="8933451"/>
          </a:xfrm>
          <a:prstGeom prst="rect">
            <a:avLst/>
          </a:prstGeom>
        </p:spPr>
        <p:txBody>
          <a:bodyPr/>
          <a:lstStyle/>
          <a:p>
            <a:pPr lvl="0">
              <a:spcBef>
                <a:spcPts val="4000"/>
              </a:spcBef>
              <a:buSzPct val="125000"/>
              <a:defRPr sz="1800">
                <a:solidFill>
                  <a:srgbClr val="000000"/>
                </a:solidFill>
              </a:defRPr>
            </a:pPr>
            <a:r>
              <a:rPr b="1" sz="5200">
                <a:latin typeface="Helvetica"/>
                <a:ea typeface="Helvetica"/>
                <a:cs typeface="Helvetica"/>
                <a:sym typeface="Helvetica"/>
              </a:rPr>
              <a:t>An </a:t>
            </a:r>
            <a:r>
              <a:rPr b="1" sz="5200" u="sng">
                <a:latin typeface="Helvetica"/>
                <a:ea typeface="Helvetica"/>
                <a:cs typeface="Helvetica"/>
                <a:sym typeface="Helvetica"/>
              </a:rPr>
              <a:t>ambassador</a:t>
            </a:r>
            <a:r>
              <a:rPr b="1" sz="5200">
                <a:latin typeface="Helvetica"/>
                <a:ea typeface="Helvetica"/>
                <a:cs typeface="Helvetica"/>
                <a:sym typeface="Helvetica"/>
              </a:rPr>
              <a:t> was one personally appointed by the emperor to represent his interests to another party, perhaps far away.</a:t>
            </a:r>
            <a:endParaRPr b="1" sz="5200">
              <a:latin typeface="Helvetica"/>
              <a:ea typeface="Helvetica"/>
              <a:cs typeface="Helvetica"/>
              <a:sym typeface="Helvetica"/>
            </a:endParaRPr>
          </a:p>
          <a:p>
            <a:pPr lvl="1">
              <a:spcBef>
                <a:spcPts val="4000"/>
              </a:spcBef>
              <a:buChar char="❖"/>
              <a:defRPr sz="1800">
                <a:solidFill>
                  <a:srgbClr val="000000"/>
                </a:solidFill>
              </a:defRPr>
            </a:pPr>
            <a:r>
              <a:rPr b="1" sz="5200">
                <a:latin typeface="Helvetica"/>
                <a:ea typeface="Helvetica"/>
                <a:cs typeface="Helvetica"/>
                <a:sym typeface="Helvetica"/>
              </a:rPr>
              <a:t>Our Message</a:t>
            </a:r>
            <a:endParaRPr b="1" sz="5200">
              <a:latin typeface="Helvetica"/>
              <a:ea typeface="Helvetica"/>
              <a:cs typeface="Helvetica"/>
              <a:sym typeface="Helvetica"/>
            </a:endParaRPr>
          </a:p>
          <a:p>
            <a:pPr lvl="2">
              <a:spcBef>
                <a:spcPts val="4000"/>
              </a:spcBef>
              <a:buSzPct val="125000"/>
              <a:buChar char="‣"/>
              <a:defRPr sz="1800">
                <a:solidFill>
                  <a:srgbClr val="000000"/>
                </a:solidFill>
              </a:defRPr>
            </a:pPr>
            <a:r>
              <a:rPr b="1" sz="5200">
                <a:latin typeface="Helvetica"/>
                <a:ea typeface="Helvetica"/>
                <a:cs typeface="Helvetica"/>
                <a:sym typeface="Helvetica"/>
              </a:rPr>
              <a:t>Jesus is the only human who lived </a:t>
            </a:r>
            <a:r>
              <a:rPr b="1" sz="5200" u="sng">
                <a:latin typeface="Helvetica"/>
                <a:ea typeface="Helvetica"/>
                <a:cs typeface="Helvetica"/>
                <a:sym typeface="Helvetica"/>
              </a:rPr>
              <a:t>sinlessly</a:t>
            </a:r>
            <a:r>
              <a:rPr b="1" sz="5200">
                <a:latin typeface="Helvetica"/>
                <a:ea typeface="Helvetica"/>
                <a:cs typeface="Helvetica"/>
                <a:sym typeface="Helvetica"/>
              </a:rPr>
              <a:t>.</a:t>
            </a:r>
            <a:endParaRPr b="1" sz="5200">
              <a:latin typeface="Helvetica"/>
              <a:ea typeface="Helvetica"/>
              <a:cs typeface="Helvetica"/>
              <a:sym typeface="Helvetica"/>
            </a:endParaRPr>
          </a:p>
          <a:p>
            <a:pPr lvl="2">
              <a:spcBef>
                <a:spcPts val="4000"/>
              </a:spcBef>
              <a:buSzPct val="125000"/>
              <a:buChar char="‣"/>
              <a:defRPr sz="1800">
                <a:solidFill>
                  <a:srgbClr val="000000"/>
                </a:solidFill>
              </a:defRPr>
            </a:pPr>
            <a:r>
              <a:rPr b="1" sz="5200">
                <a:latin typeface="Helvetica"/>
                <a:ea typeface="Helvetica"/>
                <a:cs typeface="Helvetica"/>
                <a:sym typeface="Helvetica"/>
              </a:rPr>
              <a:t>Jesus became the representative </a:t>
            </a:r>
            <a:r>
              <a:rPr b="1" sz="5200" u="sng">
                <a:latin typeface="Helvetica"/>
                <a:ea typeface="Helvetica"/>
                <a:cs typeface="Helvetica"/>
                <a:sym typeface="Helvetica"/>
              </a:rPr>
              <a:t>sin-bearer</a:t>
            </a:r>
            <a:r>
              <a:rPr b="1" sz="5200">
                <a:latin typeface="Helvetica"/>
                <a:ea typeface="Helvetica"/>
                <a:cs typeface="Helvetica"/>
                <a:sym typeface="Helvetica"/>
              </a:rPr>
              <a:t>.</a:t>
            </a:r>
            <a:endParaRPr b="1" sz="5200">
              <a:latin typeface="Helvetica"/>
              <a:ea typeface="Helvetica"/>
              <a:cs typeface="Helvetica"/>
              <a:sym typeface="Helvetica"/>
            </a:endParaRPr>
          </a:p>
          <a:p>
            <a:pPr lvl="2">
              <a:spcBef>
                <a:spcPts val="4000"/>
              </a:spcBef>
              <a:buSzPct val="125000"/>
              <a:buChar char="‣"/>
              <a:defRPr sz="1800">
                <a:solidFill>
                  <a:srgbClr val="000000"/>
                </a:solidFill>
              </a:defRPr>
            </a:pPr>
            <a:r>
              <a:rPr b="1" sz="5200">
                <a:latin typeface="Helvetica"/>
                <a:ea typeface="Helvetica"/>
                <a:cs typeface="Helvetica"/>
                <a:sym typeface="Helvetica"/>
              </a:rPr>
              <a:t>Jesus gives us His </a:t>
            </a:r>
            <a:r>
              <a:rPr b="1" sz="5200" u="sng">
                <a:latin typeface="Helvetica"/>
                <a:ea typeface="Helvetica"/>
                <a:cs typeface="Helvetica"/>
                <a:sym typeface="Helvetica"/>
              </a:rPr>
              <a:t>righteousness</a:t>
            </a:r>
            <a:r>
              <a:rPr b="1" sz="5200">
                <a:latin typeface="Helvetica"/>
                <a:ea typeface="Helvetica"/>
                <a:cs typeface="Helvetica"/>
                <a:sym typeface="Helvetica"/>
              </a:rPr>
              <a:t> when we trust in Him.</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66">
                                            <p:bg/>
                                          </p:spTgt>
                                        </p:tgtEl>
                                        <p:attrNameLst>
                                          <p:attrName>style.visibility</p:attrName>
                                        </p:attrNameLst>
                                      </p:cBhvr>
                                      <p:to>
                                        <p:strVal val="visible"/>
                                      </p:to>
                                    </p:set>
                                    <p:animEffect filter="dissolve" transition="in">
                                      <p:cBhvr>
                                        <p:cTn id="7" dur="1000"/>
                                        <p:tgtEl>
                                          <p:spTgt spid="66">
                                            <p:bg/>
                                          </p:spTgt>
                                        </p:tgtEl>
                                      </p:cBhvr>
                                    </p:animEffect>
                                  </p:childTnLst>
                                </p:cTn>
                              </p:par>
                              <p:par>
                                <p:cTn id="8" presetClass="entr" presetSubtype="0" presetID="9" grpId="1" fill="hold">
                                  <p:stCondLst>
                                    <p:cond delay="0"/>
                                  </p:stCondLst>
                                  <p:iterate type="el" backwards="0">
                                    <p:tmAbs val="0"/>
                                  </p:iterate>
                                  <p:childTnLst>
                                    <p:set>
                                      <p:cBhvr>
                                        <p:cTn id="9" fill="hold"/>
                                        <p:tgtEl>
                                          <p:spTgt spid="66">
                                            <p:txEl>
                                              <p:pRg st="0" end="0"/>
                                            </p:txEl>
                                          </p:spTgt>
                                        </p:tgtEl>
                                        <p:attrNameLst>
                                          <p:attrName>style.visibility</p:attrName>
                                        </p:attrNameLst>
                                      </p:cBhvr>
                                      <p:to>
                                        <p:strVal val="visible"/>
                                      </p:to>
                                    </p:set>
                                    <p:animEffect filter="dissolve" transition="in">
                                      <p:cBhvr>
                                        <p:cTn id="10" dur="1000"/>
                                        <p:tgtEl>
                                          <p:spTgt spid="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66">
                                            <p:txEl>
                                              <p:pRg st="1" end="1"/>
                                            </p:txEl>
                                          </p:spTgt>
                                        </p:tgtEl>
                                        <p:attrNameLst>
                                          <p:attrName>style.visibility</p:attrName>
                                        </p:attrNameLst>
                                      </p:cBhvr>
                                      <p:to>
                                        <p:strVal val="visible"/>
                                      </p:to>
                                    </p:set>
                                    <p:animEffect filter="dissolve" transition="in">
                                      <p:cBhvr>
                                        <p:cTn id="15" dur="1000"/>
                                        <p:tgtEl>
                                          <p:spTgt spid="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66">
                                            <p:txEl>
                                              <p:pRg st="2" end="2"/>
                                            </p:txEl>
                                          </p:spTgt>
                                        </p:tgtEl>
                                        <p:attrNameLst>
                                          <p:attrName>style.visibility</p:attrName>
                                        </p:attrNameLst>
                                      </p:cBhvr>
                                      <p:to>
                                        <p:strVal val="visible"/>
                                      </p:to>
                                    </p:set>
                                    <p:animEffect filter="dissolve" transition="in">
                                      <p:cBhvr>
                                        <p:cTn id="20" dur="1000"/>
                                        <p:tgtEl>
                                          <p:spTgt spid="6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1" fill="hold">
                                  <p:stCondLst>
                                    <p:cond delay="0"/>
                                  </p:stCondLst>
                                  <p:iterate type="el" backwards="0">
                                    <p:tmAbs val="0"/>
                                  </p:iterate>
                                  <p:childTnLst>
                                    <p:set>
                                      <p:cBhvr>
                                        <p:cTn id="24" fill="hold"/>
                                        <p:tgtEl>
                                          <p:spTgt spid="66">
                                            <p:txEl>
                                              <p:pRg st="3" end="3"/>
                                            </p:txEl>
                                          </p:spTgt>
                                        </p:tgtEl>
                                        <p:attrNameLst>
                                          <p:attrName>style.visibility</p:attrName>
                                        </p:attrNameLst>
                                      </p:cBhvr>
                                      <p:to>
                                        <p:strVal val="visible"/>
                                      </p:to>
                                    </p:set>
                                    <p:animEffect filter="dissolve" transition="in">
                                      <p:cBhvr>
                                        <p:cTn id="25" dur="1000"/>
                                        <p:tgtEl>
                                          <p:spTgt spid="6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1" fill="hold">
                                  <p:stCondLst>
                                    <p:cond delay="0"/>
                                  </p:stCondLst>
                                  <p:iterate type="el" backwards="0">
                                    <p:tmAbs val="0"/>
                                  </p:iterate>
                                  <p:childTnLst>
                                    <p:set>
                                      <p:cBhvr>
                                        <p:cTn id="29" fill="hold"/>
                                        <p:tgtEl>
                                          <p:spTgt spid="66">
                                            <p:txEl>
                                              <p:pRg st="4" end="4"/>
                                            </p:txEl>
                                          </p:spTgt>
                                        </p:tgtEl>
                                        <p:attrNameLst>
                                          <p:attrName>style.visibility</p:attrName>
                                        </p:attrNameLst>
                                      </p:cBhvr>
                                      <p:to>
                                        <p:strVal val="visible"/>
                                      </p:to>
                                    </p:set>
                                    <p:animEffect filter="dissolve" transition="in">
                                      <p:cBhvr>
                                        <p:cTn id="30" dur="1000"/>
                                        <p:tgtEl>
                                          <p:spTgt spid="6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