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4384000" cy="13716000"/>
  <p:notesSz cx="6858000" cy="9144000"/>
  <p:defaultTextStyle>
    <a:lvl1pPr algn="ctr" defTabSz="825500">
      <a:defRPr sz="5000">
        <a:solidFill>
          <a:srgbClr val="FFFFFF"/>
        </a:solidFill>
        <a:latin typeface="+mn-lt"/>
        <a:ea typeface="+mn-ea"/>
        <a:cs typeface="+mn-cs"/>
        <a:sym typeface="Helvetica Light"/>
      </a:defRPr>
    </a:lvl1pPr>
    <a:lvl2pPr indent="228600" algn="ctr" defTabSz="825500">
      <a:defRPr sz="5000">
        <a:solidFill>
          <a:srgbClr val="FFFFFF"/>
        </a:solidFill>
        <a:latin typeface="+mn-lt"/>
        <a:ea typeface="+mn-ea"/>
        <a:cs typeface="+mn-cs"/>
        <a:sym typeface="Helvetica Light"/>
      </a:defRPr>
    </a:lvl2pPr>
    <a:lvl3pPr indent="457200" algn="ctr" defTabSz="825500">
      <a:defRPr sz="5000">
        <a:solidFill>
          <a:srgbClr val="FFFFFF"/>
        </a:solidFill>
        <a:latin typeface="+mn-lt"/>
        <a:ea typeface="+mn-ea"/>
        <a:cs typeface="+mn-cs"/>
        <a:sym typeface="Helvetica Light"/>
      </a:defRPr>
    </a:lvl3pPr>
    <a:lvl4pPr indent="685800" algn="ctr" defTabSz="825500">
      <a:defRPr sz="5000">
        <a:solidFill>
          <a:srgbClr val="FFFFFF"/>
        </a:solidFill>
        <a:latin typeface="+mn-lt"/>
        <a:ea typeface="+mn-ea"/>
        <a:cs typeface="+mn-cs"/>
        <a:sym typeface="Helvetica Light"/>
      </a:defRPr>
    </a:lvl4pPr>
    <a:lvl5pPr indent="914400" algn="ctr" defTabSz="825500">
      <a:defRPr sz="5000">
        <a:solidFill>
          <a:srgbClr val="FFFFFF"/>
        </a:solidFill>
        <a:latin typeface="+mn-lt"/>
        <a:ea typeface="+mn-ea"/>
        <a:cs typeface="+mn-cs"/>
        <a:sym typeface="Helvetica Light"/>
      </a:defRPr>
    </a:lvl5pPr>
    <a:lvl6pPr indent="1143000" algn="ctr" defTabSz="825500">
      <a:defRPr sz="5000">
        <a:solidFill>
          <a:srgbClr val="FFFFFF"/>
        </a:solidFill>
        <a:latin typeface="+mn-lt"/>
        <a:ea typeface="+mn-ea"/>
        <a:cs typeface="+mn-cs"/>
        <a:sym typeface="Helvetica Light"/>
      </a:defRPr>
    </a:lvl6pPr>
    <a:lvl7pPr indent="1371600" algn="ctr" defTabSz="825500">
      <a:defRPr sz="5000">
        <a:solidFill>
          <a:srgbClr val="FFFFFF"/>
        </a:solidFill>
        <a:latin typeface="+mn-lt"/>
        <a:ea typeface="+mn-ea"/>
        <a:cs typeface="+mn-cs"/>
        <a:sym typeface="Helvetica Light"/>
      </a:defRPr>
    </a:lvl7pPr>
    <a:lvl8pPr indent="1600200" algn="ctr" defTabSz="825500">
      <a:defRPr sz="5000">
        <a:solidFill>
          <a:srgbClr val="FFFFFF"/>
        </a:solidFill>
        <a:latin typeface="+mn-lt"/>
        <a:ea typeface="+mn-ea"/>
        <a:cs typeface="+mn-cs"/>
        <a:sym typeface="Helvetica Light"/>
      </a:defRPr>
    </a:lvl8pPr>
    <a:lvl9pPr indent="1828800" algn="ctr" defTabSz="825500">
      <a:defRPr sz="5000">
        <a:solidFill>
          <a:srgbClr val="FFFFFF"/>
        </a:solidFill>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2" d="100"/>
          <a:sy n="52" d="100"/>
        </p:scale>
        <p:origin x="-128" y="-600"/>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06819000"/>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778000" y="2298700"/>
            <a:ext cx="20828000" cy="46482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6" name="Shape 6"/>
          <p:cNvSpPr>
            <a:spLocks noGrp="1"/>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p>
          <a:p>
            <a:pPr lvl="1">
              <a:defRPr sz="1800">
                <a:solidFill>
                  <a:srgbClr val="000000"/>
                </a:solidFill>
              </a:defRPr>
            </a:pPr>
            <a:r>
              <a:rPr sz="4400">
                <a:solidFill>
                  <a:srgbClr val="FFFFFF"/>
                </a:solidFill>
              </a:rPr>
              <a:t>Body Level Two</a:t>
            </a:r>
          </a:p>
          <a:p>
            <a:pPr lvl="2">
              <a:defRPr sz="1800">
                <a:solidFill>
                  <a:srgbClr val="000000"/>
                </a:solidFill>
              </a:defRPr>
            </a:pPr>
            <a:r>
              <a:rPr sz="4400">
                <a:solidFill>
                  <a:srgbClr val="FFFFFF"/>
                </a:solidFill>
              </a:rPr>
              <a:t>Body Level Three</a:t>
            </a:r>
          </a:p>
          <a:p>
            <a:pPr lvl="3">
              <a:defRPr sz="1800">
                <a:solidFill>
                  <a:srgbClr val="000000"/>
                </a:solidFill>
              </a:defRPr>
            </a:pPr>
            <a:r>
              <a:rPr sz="4400">
                <a:solidFill>
                  <a:srgbClr val="FFFFFF"/>
                </a:solidFill>
              </a:rPr>
              <a:t>Body Level Four</a:t>
            </a:r>
          </a:p>
          <a:p>
            <a:pPr lvl="4">
              <a:defRPr sz="1800">
                <a:solidFill>
                  <a:srgbClr val="000000"/>
                </a:solidFill>
              </a:defRPr>
            </a:pPr>
            <a:r>
              <a:rPr sz="4400">
                <a:solidFill>
                  <a:srgbClr val="FFFFFF"/>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635000" y="9448800"/>
            <a:ext cx="23114000" cy="2006600"/>
          </a:xfrm>
          <a:prstGeom prst="rect">
            <a:avLst/>
          </a:prstGeom>
        </p:spPr>
        <p:txBody>
          <a:bodyPr/>
          <a:lstStyle/>
          <a:p>
            <a:pPr lvl="0">
              <a:defRPr sz="1800">
                <a:solidFill>
                  <a:srgbClr val="000000"/>
                </a:solidFill>
              </a:defRPr>
            </a:pPr>
            <a:r>
              <a:rPr sz="11200">
                <a:solidFill>
                  <a:srgbClr val="FFFFFF"/>
                </a:solidFill>
              </a:rPr>
              <a:t>Title Text</a:t>
            </a:r>
          </a:p>
        </p:txBody>
      </p:sp>
      <p:sp>
        <p:nvSpPr>
          <p:cNvPr id="9" name="Shape 9"/>
          <p:cNvSpPr>
            <a:spLocks noGrp="1"/>
          </p:cNvSpPr>
          <p:nvPr>
            <p:ph type="body"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p>
          <a:p>
            <a:pPr lvl="1">
              <a:defRPr sz="1800">
                <a:solidFill>
                  <a:srgbClr val="000000"/>
                </a:solidFill>
              </a:defRPr>
            </a:pPr>
            <a:r>
              <a:rPr sz="4400">
                <a:solidFill>
                  <a:srgbClr val="FFFFFF"/>
                </a:solidFill>
              </a:rPr>
              <a:t>Body Level Two</a:t>
            </a:r>
          </a:p>
          <a:p>
            <a:pPr lvl="2">
              <a:defRPr sz="1800">
                <a:solidFill>
                  <a:srgbClr val="000000"/>
                </a:solidFill>
              </a:defRPr>
            </a:pPr>
            <a:r>
              <a:rPr sz="4400">
                <a:solidFill>
                  <a:srgbClr val="FFFFFF"/>
                </a:solidFill>
              </a:rPr>
              <a:t>Body Level Three</a:t>
            </a:r>
          </a:p>
          <a:p>
            <a:pPr lvl="3">
              <a:defRPr sz="1800">
                <a:solidFill>
                  <a:srgbClr val="000000"/>
                </a:solidFill>
              </a:defRPr>
            </a:pPr>
            <a:r>
              <a:rPr sz="4400">
                <a:solidFill>
                  <a:srgbClr val="FFFFFF"/>
                </a:solidFill>
              </a:rPr>
              <a:t>Body Level Four</a:t>
            </a:r>
          </a:p>
          <a:p>
            <a:pPr lvl="4">
              <a:defRPr sz="1800">
                <a:solidFill>
                  <a:srgbClr val="000000"/>
                </a:solidFill>
              </a:defRPr>
            </a:pPr>
            <a:r>
              <a:rPr sz="4400">
                <a:solidFill>
                  <a:srgbClr val="FFFFFF"/>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778000" y="4533900"/>
            <a:ext cx="20828000" cy="4648200"/>
          </a:xfrm>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1651000" y="952500"/>
            <a:ext cx="10223500" cy="5549900"/>
          </a:xfrm>
          <a:prstGeom prst="rect">
            <a:avLst/>
          </a:prstGeom>
        </p:spPr>
        <p:txBody>
          <a:bodyPr anchor="b"/>
          <a:lstStyle>
            <a:lvl1pPr>
              <a:defRPr sz="8400"/>
            </a:lvl1pPr>
          </a:lstStyle>
          <a:p>
            <a:pPr lvl="0">
              <a:defRPr sz="1800">
                <a:solidFill>
                  <a:srgbClr val="000000"/>
                </a:solidFill>
              </a:defRPr>
            </a:pPr>
            <a:r>
              <a:rPr sz="8400">
                <a:solidFill>
                  <a:srgbClr val="FFFFFF"/>
                </a:solidFill>
              </a:rPr>
              <a:t>Title Text</a:t>
            </a:r>
          </a:p>
        </p:txBody>
      </p:sp>
      <p:sp>
        <p:nvSpPr>
          <p:cNvPr id="14" name="Shape 14"/>
          <p:cNvSpPr>
            <a:spLocks noGrp="1"/>
          </p:cNvSpPr>
          <p:nvPr>
            <p:ph type="body"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p>
          <a:p>
            <a:pPr lvl="1">
              <a:defRPr sz="1800">
                <a:solidFill>
                  <a:srgbClr val="000000"/>
                </a:solidFill>
              </a:defRPr>
            </a:pPr>
            <a:r>
              <a:rPr sz="4400">
                <a:solidFill>
                  <a:srgbClr val="FFFFFF"/>
                </a:solidFill>
              </a:rPr>
              <a:t>Body Level Two</a:t>
            </a:r>
          </a:p>
          <a:p>
            <a:pPr lvl="2">
              <a:defRPr sz="1800">
                <a:solidFill>
                  <a:srgbClr val="000000"/>
                </a:solidFill>
              </a:defRPr>
            </a:pPr>
            <a:r>
              <a:rPr sz="4400">
                <a:solidFill>
                  <a:srgbClr val="FFFFFF"/>
                </a:solidFill>
              </a:rPr>
              <a:t>Body Level Three</a:t>
            </a:r>
          </a:p>
          <a:p>
            <a:pPr lvl="3">
              <a:defRPr sz="1800">
                <a:solidFill>
                  <a:srgbClr val="000000"/>
                </a:solidFill>
              </a:defRPr>
            </a:pPr>
            <a:r>
              <a:rPr sz="4400">
                <a:solidFill>
                  <a:srgbClr val="FFFFFF"/>
                </a:solidFill>
              </a:rPr>
              <a:t>Body Level Four</a:t>
            </a:r>
          </a:p>
          <a:p>
            <a:pPr lvl="4">
              <a:defRPr sz="1800">
                <a:solidFill>
                  <a:srgbClr val="000000"/>
                </a:solidFill>
              </a:defRPr>
            </a:pPr>
            <a:r>
              <a:rPr sz="4400">
                <a:solidFill>
                  <a:srgbClr val="FFFFFF"/>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p>
          <a:p>
            <a:pPr lvl="1">
              <a:defRPr sz="1800">
                <a:solidFill>
                  <a:srgbClr val="000000"/>
                </a:solidFill>
              </a:defRPr>
            </a:pPr>
            <a:r>
              <a:rPr sz="5200">
                <a:solidFill>
                  <a:srgbClr val="FFFFFF"/>
                </a:solidFill>
              </a:rPr>
              <a:t>Body Level Two</a:t>
            </a:r>
          </a:p>
          <a:p>
            <a:pPr lvl="2">
              <a:defRPr sz="1800">
                <a:solidFill>
                  <a:srgbClr val="000000"/>
                </a:solidFill>
              </a:defRPr>
            </a:pPr>
            <a:r>
              <a:rPr sz="5200">
                <a:solidFill>
                  <a:srgbClr val="FFFFFF"/>
                </a:solidFill>
              </a:rPr>
              <a:t>Body Level Three</a:t>
            </a:r>
          </a:p>
          <a:p>
            <a:pPr lvl="3">
              <a:defRPr sz="1800">
                <a:solidFill>
                  <a:srgbClr val="000000"/>
                </a:solidFill>
              </a:defRPr>
            </a:pPr>
            <a:r>
              <a:rPr sz="5200">
                <a:solidFill>
                  <a:srgbClr val="FFFFFF"/>
                </a:solidFill>
              </a:rPr>
              <a:t>Body Level Four</a:t>
            </a:r>
          </a:p>
          <a:p>
            <a:pPr lvl="4">
              <a:defRPr sz="1800">
                <a:solidFill>
                  <a:srgbClr val="000000"/>
                </a:solidFill>
              </a:defRPr>
            </a:pPr>
            <a:r>
              <a:rPr sz="5200">
                <a:solidFill>
                  <a:srgbClr val="FFFFFF"/>
                </a:solidFill>
              </a:rPr>
              <a:t>Body Level Five</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2" name="Shape 22"/>
          <p:cNvSpPr>
            <a:spLocks noGrp="1"/>
          </p:cNvSpPr>
          <p:nvPr>
            <p:ph type="body"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solidFill>
                  <a:srgbClr val="000000"/>
                </a:solidFill>
              </a:defRPr>
            </a:pPr>
            <a:r>
              <a:rPr sz="4500">
                <a:solidFill>
                  <a:srgbClr val="FFFFFF"/>
                </a:solidFill>
              </a:rPr>
              <a:t>Body Level One</a:t>
            </a:r>
          </a:p>
          <a:p>
            <a:pPr lvl="1">
              <a:defRPr sz="1800">
                <a:solidFill>
                  <a:srgbClr val="000000"/>
                </a:solidFill>
              </a:defRPr>
            </a:pPr>
            <a:r>
              <a:rPr sz="4500">
                <a:solidFill>
                  <a:srgbClr val="FFFFFF"/>
                </a:solidFill>
              </a:rPr>
              <a:t>Body Level Two</a:t>
            </a:r>
          </a:p>
          <a:p>
            <a:pPr lvl="2">
              <a:defRPr sz="1800">
                <a:solidFill>
                  <a:srgbClr val="000000"/>
                </a:solidFill>
              </a:defRPr>
            </a:pPr>
            <a:r>
              <a:rPr sz="4500">
                <a:solidFill>
                  <a:srgbClr val="FFFFFF"/>
                </a:solidFill>
              </a:rPr>
              <a:t>Body Level Three</a:t>
            </a:r>
          </a:p>
          <a:p>
            <a:pPr lvl="3">
              <a:defRPr sz="1800">
                <a:solidFill>
                  <a:srgbClr val="000000"/>
                </a:solidFill>
              </a:defRPr>
            </a:pPr>
            <a:r>
              <a:rPr sz="4500">
                <a:solidFill>
                  <a:srgbClr val="FFFFFF"/>
                </a:solidFill>
              </a:rPr>
              <a:t>Body Level Four</a:t>
            </a:r>
          </a:p>
          <a:p>
            <a:pPr lvl="4">
              <a:defRPr sz="1800">
                <a:solidFill>
                  <a:srgbClr val="000000"/>
                </a:solidFill>
              </a:defRPr>
            </a:pPr>
            <a:r>
              <a:rPr sz="4500">
                <a:solidFill>
                  <a:srgbClr val="FFFFFF"/>
                </a:solidFill>
              </a:rPr>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689100" y="1778000"/>
            <a:ext cx="21005800" cy="10172700"/>
          </a:xfrm>
          <a:prstGeom prst="rect">
            <a:avLst/>
          </a:prstGeom>
        </p:spPr>
        <p:txBody>
          <a:bodyPr/>
          <a:lstStyle/>
          <a:p>
            <a:pPr lvl="0">
              <a:defRPr sz="1800">
                <a:solidFill>
                  <a:srgbClr val="000000"/>
                </a:solidFill>
              </a:defRPr>
            </a:pPr>
            <a:r>
              <a:rPr sz="5200">
                <a:solidFill>
                  <a:srgbClr val="FFFFFF"/>
                </a:solidFill>
              </a:rPr>
              <a:t>Body Level One</a:t>
            </a:r>
          </a:p>
          <a:p>
            <a:pPr lvl="1">
              <a:defRPr sz="1800">
                <a:solidFill>
                  <a:srgbClr val="000000"/>
                </a:solidFill>
              </a:defRPr>
            </a:pPr>
            <a:r>
              <a:rPr sz="5200">
                <a:solidFill>
                  <a:srgbClr val="FFFFFF"/>
                </a:solidFill>
              </a:rPr>
              <a:t>Body Level Two</a:t>
            </a:r>
          </a:p>
          <a:p>
            <a:pPr lvl="2">
              <a:defRPr sz="1800">
                <a:solidFill>
                  <a:srgbClr val="000000"/>
                </a:solidFill>
              </a:defRPr>
            </a:pPr>
            <a:r>
              <a:rPr sz="5200">
                <a:solidFill>
                  <a:srgbClr val="FFFFFF"/>
                </a:solidFill>
              </a:rPr>
              <a:t>Body Level Three</a:t>
            </a:r>
          </a:p>
          <a:p>
            <a:pPr lvl="3">
              <a:defRPr sz="1800">
                <a:solidFill>
                  <a:srgbClr val="000000"/>
                </a:solidFill>
              </a:defRPr>
            </a:pPr>
            <a:r>
              <a:rPr sz="5200">
                <a:solidFill>
                  <a:srgbClr val="FFFFFF"/>
                </a:solidFill>
              </a:rPr>
              <a:t>Body Level Four</a:t>
            </a:r>
          </a:p>
          <a:p>
            <a:pPr lvl="4">
              <a:defRPr sz="1800">
                <a:solidFill>
                  <a:srgbClr val="000000"/>
                </a:solidFill>
              </a:defRPr>
            </a:pPr>
            <a:r>
              <a:rPr sz="5200">
                <a:solidFill>
                  <a:srgbClr val="FFFFFF"/>
                </a:solidFill>
              </a:rPr>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11200">
                <a:solidFill>
                  <a:srgbClr val="FFFFFF"/>
                </a:solidFill>
              </a:rPr>
              <a:t>Title Text</a:t>
            </a:r>
          </a:p>
        </p:txBody>
      </p:sp>
      <p:sp>
        <p:nvSpPr>
          <p:cNvPr id="3" name="Shape 3"/>
          <p:cNvSpPr>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5200">
                <a:solidFill>
                  <a:srgbClr val="FFFFFF"/>
                </a:solidFill>
              </a:rPr>
              <a:t>Body Level One</a:t>
            </a:r>
          </a:p>
          <a:p>
            <a:pPr lvl="1">
              <a:defRPr sz="1800">
                <a:solidFill>
                  <a:srgbClr val="000000"/>
                </a:solidFill>
              </a:defRPr>
            </a:pPr>
            <a:r>
              <a:rPr sz="5200">
                <a:solidFill>
                  <a:srgbClr val="FFFFFF"/>
                </a:solidFill>
              </a:rPr>
              <a:t>Body Level Two</a:t>
            </a:r>
          </a:p>
          <a:p>
            <a:pPr lvl="2">
              <a:defRPr sz="1800">
                <a:solidFill>
                  <a:srgbClr val="000000"/>
                </a:solidFill>
              </a:defRPr>
            </a:pPr>
            <a:r>
              <a:rPr sz="5200">
                <a:solidFill>
                  <a:srgbClr val="FFFFFF"/>
                </a:solidFill>
              </a:rPr>
              <a:t>Body Level Three</a:t>
            </a:r>
          </a:p>
          <a:p>
            <a:pPr lvl="3">
              <a:defRPr sz="1800">
                <a:solidFill>
                  <a:srgbClr val="000000"/>
                </a:solidFill>
              </a:defRPr>
            </a:pPr>
            <a:r>
              <a:rPr sz="5200">
                <a:solidFill>
                  <a:srgbClr val="FFFFFF"/>
                </a:solidFill>
              </a:rPr>
              <a:t>Body Level Four</a:t>
            </a:r>
          </a:p>
          <a:p>
            <a:pPr lvl="4">
              <a:defRPr sz="1800">
                <a:solidFill>
                  <a:srgbClr val="000000"/>
                </a:solidFill>
              </a:defRPr>
            </a:pPr>
            <a:r>
              <a:rPr sz="52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825500">
        <a:defRPr sz="11200">
          <a:solidFill>
            <a:srgbClr val="FFFFFF"/>
          </a:solidFill>
          <a:latin typeface="+mn-lt"/>
          <a:ea typeface="+mn-ea"/>
          <a:cs typeface="+mn-cs"/>
          <a:sym typeface="Helvetica Light"/>
        </a:defRPr>
      </a:lvl1pPr>
      <a:lvl2pPr indent="228600" algn="ctr" defTabSz="825500">
        <a:defRPr sz="11200">
          <a:solidFill>
            <a:srgbClr val="FFFFFF"/>
          </a:solidFill>
          <a:latin typeface="+mn-lt"/>
          <a:ea typeface="+mn-ea"/>
          <a:cs typeface="+mn-cs"/>
          <a:sym typeface="Helvetica Light"/>
        </a:defRPr>
      </a:lvl2pPr>
      <a:lvl3pPr indent="457200" algn="ctr" defTabSz="825500">
        <a:defRPr sz="11200">
          <a:solidFill>
            <a:srgbClr val="FFFFFF"/>
          </a:solidFill>
          <a:latin typeface="+mn-lt"/>
          <a:ea typeface="+mn-ea"/>
          <a:cs typeface="+mn-cs"/>
          <a:sym typeface="Helvetica Light"/>
        </a:defRPr>
      </a:lvl3pPr>
      <a:lvl4pPr indent="685800" algn="ctr" defTabSz="825500">
        <a:defRPr sz="11200">
          <a:solidFill>
            <a:srgbClr val="FFFFFF"/>
          </a:solidFill>
          <a:latin typeface="+mn-lt"/>
          <a:ea typeface="+mn-ea"/>
          <a:cs typeface="+mn-cs"/>
          <a:sym typeface="Helvetica Light"/>
        </a:defRPr>
      </a:lvl4pPr>
      <a:lvl5pPr indent="914400" algn="ctr" defTabSz="825500">
        <a:defRPr sz="11200">
          <a:solidFill>
            <a:srgbClr val="FFFFFF"/>
          </a:solidFill>
          <a:latin typeface="+mn-lt"/>
          <a:ea typeface="+mn-ea"/>
          <a:cs typeface="+mn-cs"/>
          <a:sym typeface="Helvetica Light"/>
        </a:defRPr>
      </a:lvl5pPr>
      <a:lvl6pPr indent="1143000" algn="ctr" defTabSz="825500">
        <a:defRPr sz="11200">
          <a:solidFill>
            <a:srgbClr val="FFFFFF"/>
          </a:solidFill>
          <a:latin typeface="+mn-lt"/>
          <a:ea typeface="+mn-ea"/>
          <a:cs typeface="+mn-cs"/>
          <a:sym typeface="Helvetica Light"/>
        </a:defRPr>
      </a:lvl6pPr>
      <a:lvl7pPr indent="1371600" algn="ctr" defTabSz="825500">
        <a:defRPr sz="11200">
          <a:solidFill>
            <a:srgbClr val="FFFFFF"/>
          </a:solidFill>
          <a:latin typeface="+mn-lt"/>
          <a:ea typeface="+mn-ea"/>
          <a:cs typeface="+mn-cs"/>
          <a:sym typeface="Helvetica Light"/>
        </a:defRPr>
      </a:lvl7pPr>
      <a:lvl8pPr indent="1600200" algn="ctr" defTabSz="825500">
        <a:defRPr sz="11200">
          <a:solidFill>
            <a:srgbClr val="FFFFFF"/>
          </a:solidFill>
          <a:latin typeface="+mn-lt"/>
          <a:ea typeface="+mn-ea"/>
          <a:cs typeface="+mn-cs"/>
          <a:sym typeface="Helvetica Light"/>
        </a:defRPr>
      </a:lvl8pPr>
      <a:lvl9pPr indent="1828800" algn="ctr" defTabSz="825500">
        <a:defRPr sz="11200">
          <a:solidFill>
            <a:srgbClr val="FFFFFF"/>
          </a:solidFill>
          <a:latin typeface="+mn-lt"/>
          <a:ea typeface="+mn-ea"/>
          <a:cs typeface="+mn-cs"/>
          <a:sym typeface="Helvetica Light"/>
        </a:defRPr>
      </a:lvl9pPr>
    </p:titleStyle>
    <p:bodyStyle>
      <a:lvl1pPr marL="635000" indent="-635000" defTabSz="825500">
        <a:spcBef>
          <a:spcPts val="5900"/>
        </a:spcBef>
        <a:buSzPct val="75000"/>
        <a:buChar char="•"/>
        <a:defRPr sz="5200">
          <a:solidFill>
            <a:srgbClr val="FFFFFF"/>
          </a:solidFill>
          <a:latin typeface="+mn-lt"/>
          <a:ea typeface="+mn-ea"/>
          <a:cs typeface="+mn-cs"/>
          <a:sym typeface="Helvetica Light"/>
        </a:defRPr>
      </a:lvl1pPr>
      <a:lvl2pPr marL="1270000" indent="-635000" defTabSz="825500">
        <a:spcBef>
          <a:spcPts val="5900"/>
        </a:spcBef>
        <a:buSzPct val="75000"/>
        <a:buChar char="•"/>
        <a:defRPr sz="5200">
          <a:solidFill>
            <a:srgbClr val="FFFFFF"/>
          </a:solidFill>
          <a:latin typeface="+mn-lt"/>
          <a:ea typeface="+mn-ea"/>
          <a:cs typeface="+mn-cs"/>
          <a:sym typeface="Helvetica Light"/>
        </a:defRPr>
      </a:lvl2pPr>
      <a:lvl3pPr marL="1905000" indent="-635000" defTabSz="825500">
        <a:spcBef>
          <a:spcPts val="5900"/>
        </a:spcBef>
        <a:buSzPct val="75000"/>
        <a:buChar char="•"/>
        <a:defRPr sz="5200">
          <a:solidFill>
            <a:srgbClr val="FFFFFF"/>
          </a:solidFill>
          <a:latin typeface="+mn-lt"/>
          <a:ea typeface="+mn-ea"/>
          <a:cs typeface="+mn-cs"/>
          <a:sym typeface="Helvetica Light"/>
        </a:defRPr>
      </a:lvl3pPr>
      <a:lvl4pPr marL="2540000" indent="-635000" defTabSz="825500">
        <a:spcBef>
          <a:spcPts val="5900"/>
        </a:spcBef>
        <a:buSzPct val="75000"/>
        <a:buChar char="•"/>
        <a:defRPr sz="5200">
          <a:solidFill>
            <a:srgbClr val="FFFFFF"/>
          </a:solidFill>
          <a:latin typeface="+mn-lt"/>
          <a:ea typeface="+mn-ea"/>
          <a:cs typeface="+mn-cs"/>
          <a:sym typeface="Helvetica Light"/>
        </a:defRPr>
      </a:lvl4pPr>
      <a:lvl5pPr marL="3175000" indent="-635000" defTabSz="825500">
        <a:spcBef>
          <a:spcPts val="5900"/>
        </a:spcBef>
        <a:buSzPct val="75000"/>
        <a:buChar char="•"/>
        <a:defRPr sz="5200">
          <a:solidFill>
            <a:srgbClr val="FFFFFF"/>
          </a:solidFill>
          <a:latin typeface="+mn-lt"/>
          <a:ea typeface="+mn-ea"/>
          <a:cs typeface="+mn-cs"/>
          <a:sym typeface="Helvetica Light"/>
        </a:defRPr>
      </a:lvl5pPr>
      <a:lvl6pPr marL="3810000" indent="-635000" defTabSz="825500">
        <a:spcBef>
          <a:spcPts val="5900"/>
        </a:spcBef>
        <a:buSzPct val="75000"/>
        <a:buChar char="•"/>
        <a:defRPr sz="5200">
          <a:solidFill>
            <a:srgbClr val="FFFFFF"/>
          </a:solidFill>
          <a:latin typeface="+mn-lt"/>
          <a:ea typeface="+mn-ea"/>
          <a:cs typeface="+mn-cs"/>
          <a:sym typeface="Helvetica Light"/>
        </a:defRPr>
      </a:lvl6pPr>
      <a:lvl7pPr marL="4445000" indent="-635000" defTabSz="825500">
        <a:spcBef>
          <a:spcPts val="5900"/>
        </a:spcBef>
        <a:buSzPct val="75000"/>
        <a:buChar char="•"/>
        <a:defRPr sz="5200">
          <a:solidFill>
            <a:srgbClr val="FFFFFF"/>
          </a:solidFill>
          <a:latin typeface="+mn-lt"/>
          <a:ea typeface="+mn-ea"/>
          <a:cs typeface="+mn-cs"/>
          <a:sym typeface="Helvetica Light"/>
        </a:defRPr>
      </a:lvl7pPr>
      <a:lvl8pPr marL="5080000" indent="-635000" defTabSz="825500">
        <a:spcBef>
          <a:spcPts val="5900"/>
        </a:spcBef>
        <a:buSzPct val="75000"/>
        <a:buChar char="•"/>
        <a:defRPr sz="5200">
          <a:solidFill>
            <a:srgbClr val="FFFFFF"/>
          </a:solidFill>
          <a:latin typeface="+mn-lt"/>
          <a:ea typeface="+mn-ea"/>
          <a:cs typeface="+mn-cs"/>
          <a:sym typeface="Helvetica Light"/>
        </a:defRPr>
      </a:lvl8pPr>
      <a:lvl9pPr marL="5715000" indent="-635000" defTabSz="825500">
        <a:spcBef>
          <a:spcPts val="5900"/>
        </a:spcBef>
        <a:buSzPct val="75000"/>
        <a:buChar char="•"/>
        <a:defRPr sz="5200">
          <a:solidFill>
            <a:srgbClr val="FFFFFF"/>
          </a:solidFill>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ST Title.jpg"/>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7" name="ST Blank2.jpg"/>
          <p:cNvPicPr/>
          <p:nvPr/>
        </p:nvPicPr>
        <p:blipFill>
          <a:blip r:embed="rId2">
            <a:alphaModFix amt="55498"/>
            <a:extLst/>
          </a:blip>
          <a:stretch>
            <a:fillRect/>
          </a:stretch>
        </p:blipFill>
        <p:spPr>
          <a:xfrm>
            <a:off x="0" y="0"/>
            <a:ext cx="24384000" cy="13716000"/>
          </a:xfrm>
          <a:prstGeom prst="rect">
            <a:avLst/>
          </a:prstGeom>
          <a:ln w="12700">
            <a:miter lim="400000"/>
          </a:ln>
        </p:spPr>
      </p:pic>
      <p:sp>
        <p:nvSpPr>
          <p:cNvPr id="68" name="Shape 68"/>
          <p:cNvSpPr>
            <a:spLocks noGrp="1"/>
          </p:cNvSpPr>
          <p:nvPr>
            <p:ph type="title"/>
          </p:nvPr>
        </p:nvSpPr>
        <p:spPr>
          <a:xfrm>
            <a:off x="555612" y="659302"/>
            <a:ext cx="23272776" cy="2641345"/>
          </a:xfrm>
          <a:prstGeom prst="rect">
            <a:avLst/>
          </a:prstGeom>
        </p:spPr>
        <p:txBody>
          <a:bodyPr/>
          <a:lstStyle/>
          <a:p>
            <a:pPr lvl="0" defTabSz="610870">
              <a:defRPr sz="1800">
                <a:solidFill>
                  <a:srgbClr val="000000"/>
                </a:solidFill>
              </a:defRPr>
            </a:pPr>
            <a:r>
              <a:rPr sz="8288" b="1">
                <a:latin typeface="Helvetica"/>
                <a:ea typeface="Helvetica"/>
                <a:cs typeface="Helvetica"/>
                <a:sym typeface="Helvetica"/>
              </a:rPr>
              <a:t>Jesus is the Bread of life</a:t>
            </a:r>
            <a:br>
              <a:rPr sz="8288" b="1">
                <a:latin typeface="Helvetica"/>
                <a:ea typeface="Helvetica"/>
                <a:cs typeface="Helvetica"/>
                <a:sym typeface="Helvetica"/>
              </a:rPr>
            </a:br>
            <a:r>
              <a:rPr sz="8288" b="1">
                <a:latin typeface="Helvetica"/>
                <a:ea typeface="Helvetica"/>
                <a:cs typeface="Helvetica"/>
                <a:sym typeface="Helvetica"/>
              </a:rPr>
              <a:t>from </a:t>
            </a:r>
            <a:r>
              <a:rPr sz="8288" b="1" u="sng">
                <a:latin typeface="Helvetica"/>
                <a:ea typeface="Helvetica"/>
                <a:cs typeface="Helvetica"/>
                <a:sym typeface="Helvetica"/>
              </a:rPr>
              <a:t>heaven</a:t>
            </a:r>
            <a:r>
              <a:rPr sz="8288" b="1">
                <a:latin typeface="Helvetica"/>
                <a:ea typeface="Helvetica"/>
                <a:cs typeface="Helvetica"/>
                <a:sym typeface="Helvetica"/>
              </a:rPr>
              <a:t> (John 6:35-51).</a:t>
            </a:r>
          </a:p>
        </p:txBody>
      </p:sp>
      <p:sp>
        <p:nvSpPr>
          <p:cNvPr id="69" name="Shape 69"/>
          <p:cNvSpPr>
            <a:spLocks noGrp="1"/>
          </p:cNvSpPr>
          <p:nvPr>
            <p:ph type="body" idx="1"/>
          </p:nvPr>
        </p:nvSpPr>
        <p:spPr>
          <a:xfrm>
            <a:off x="1306226" y="3767184"/>
            <a:ext cx="21771548" cy="9548116"/>
          </a:xfrm>
          <a:prstGeom prst="rect">
            <a:avLst/>
          </a:prstGeom>
        </p:spPr>
        <p:txBody>
          <a:bodyPr/>
          <a:lstStyle/>
          <a:p>
            <a:pPr lvl="0">
              <a:spcBef>
                <a:spcPts val="4000"/>
              </a:spcBef>
              <a:buSzPct val="125000"/>
              <a:defRPr sz="1800">
                <a:solidFill>
                  <a:srgbClr val="000000"/>
                </a:solidFill>
              </a:defRPr>
            </a:pPr>
            <a:r>
              <a:rPr sz="5200" b="1">
                <a:latin typeface="Helvetica"/>
                <a:ea typeface="Helvetica"/>
                <a:cs typeface="Helvetica"/>
                <a:sym typeface="Helvetica"/>
              </a:rPr>
              <a:t>“We are all when we pray God’s beggars…What does the beggar ask of thee? Bread. And what dost thou ask of God, but Christ, who saith, ‘I am the living Bread which came down from heaven’?”  ~ Augustine (354-430)</a:t>
            </a:r>
          </a:p>
          <a:p>
            <a:pPr lvl="0">
              <a:spcBef>
                <a:spcPts val="4000"/>
              </a:spcBef>
              <a:buSzPct val="125000"/>
              <a:defRPr sz="1800">
                <a:solidFill>
                  <a:srgbClr val="000000"/>
                </a:solidFill>
              </a:defRPr>
            </a:pPr>
            <a:r>
              <a:rPr sz="5200" b="1" i="1">
                <a:latin typeface="Helvetica"/>
                <a:ea typeface="Helvetica"/>
                <a:cs typeface="Helvetica"/>
                <a:sym typeface="Helvetica"/>
              </a:rPr>
              <a:t>Application</a:t>
            </a:r>
            <a:r>
              <a:rPr sz="5200" b="1">
                <a:latin typeface="Helvetica"/>
                <a:ea typeface="Helvetica"/>
                <a:cs typeface="Helvetica"/>
                <a:sym typeface="Helvetica"/>
              </a:rPr>
              <a:t>:  Even when the Israelites were given the provision of the manna in the wilderness, they grumbled and longed for the days when they ate pots full of meat, leeks, and garlic. They forgot those hearty meals came at the price of slavery. Our problem, like theirs, is that even when we have been delivered from the things that once ruled over us and enslaved us, we can still wish we were back in chains. </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p:tmAbs val="0"/>
                                  </p:iterate>
                                  <p:childTnLst>
                                    <p:set>
                                      <p:cBhvr>
                                        <p:cTn id="6" fill="hold"/>
                                        <p:tgtEl>
                                          <p:spTgt spid="69">
                                            <p:bg/>
                                          </p:spTgt>
                                        </p:tgtEl>
                                        <p:attrNameLst>
                                          <p:attrName>style.visibility</p:attrName>
                                        </p:attrNameLst>
                                      </p:cBhvr>
                                      <p:to>
                                        <p:strVal val="visible"/>
                                      </p:to>
                                    </p:set>
                                    <p:animEffect transition="in" filter="dissolve">
                                      <p:cBhvr>
                                        <p:cTn id="7" dur="1000"/>
                                        <p:tgtEl>
                                          <p:spTgt spid="69">
                                            <p:bg/>
                                          </p:spTgt>
                                        </p:tgtEl>
                                      </p:cBhvr>
                                    </p:animEffect>
                                  </p:childTnLst>
                                </p:cTn>
                              </p:par>
                              <p:par>
                                <p:cTn id="8" presetID="9" presetClass="entr" presetSubtype="0" fill="hold" grpId="1">
                                  <p:stCondLst>
                                    <p:cond delay="0"/>
                                  </p:stCondLst>
                                  <p:iterate>
                                    <p:tmAbs val="0"/>
                                  </p:iterate>
                                  <p:childTnLst>
                                    <p:set>
                                      <p:cBhvr>
                                        <p:cTn id="9" fill="hold"/>
                                        <p:tgtEl>
                                          <p:spTgt spid="69">
                                            <p:txEl>
                                              <p:pRg st="0" end="0"/>
                                            </p:txEl>
                                          </p:spTgt>
                                        </p:tgtEl>
                                        <p:attrNameLst>
                                          <p:attrName>style.visibility</p:attrName>
                                        </p:attrNameLst>
                                      </p:cBhvr>
                                      <p:to>
                                        <p:strVal val="visible"/>
                                      </p:to>
                                    </p:set>
                                    <p:animEffect transition="in" filter="dissolve">
                                      <p:cBhvr>
                                        <p:cTn id="10" dur="1000"/>
                                        <p:tgtEl>
                                          <p:spTgt spid="6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69">
                                            <p:txEl>
                                              <p:pRg st="1" end="1"/>
                                            </p:txEl>
                                          </p:spTgt>
                                        </p:tgtEl>
                                        <p:attrNameLst>
                                          <p:attrName>style.visibility</p:attrName>
                                        </p:attrNameLst>
                                      </p:cBhvr>
                                      <p:to>
                                        <p:strVal val="visible"/>
                                      </p:to>
                                    </p:set>
                                    <p:animEffect transition="in" filter="dissolve">
                                      <p:cBhvr>
                                        <p:cTn id="15" dur="1000"/>
                                        <p:tgtEl>
                                          <p:spTgt spid="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 name="ST Blank2.jpg"/>
          <p:cNvPicPr/>
          <p:nvPr/>
        </p:nvPicPr>
        <p:blipFill>
          <a:blip r:embed="rId2">
            <a:alphaModFix amt="55498"/>
            <a:extLst/>
          </a:blip>
          <a:stretch>
            <a:fillRect/>
          </a:stretch>
        </p:blipFill>
        <p:spPr>
          <a:xfrm>
            <a:off x="0" y="0"/>
            <a:ext cx="24384000" cy="13716000"/>
          </a:xfrm>
          <a:prstGeom prst="rect">
            <a:avLst/>
          </a:prstGeom>
          <a:ln w="12700">
            <a:miter lim="400000"/>
          </a:ln>
        </p:spPr>
      </p:pic>
      <p:sp>
        <p:nvSpPr>
          <p:cNvPr id="72" name="Shape 72"/>
          <p:cNvSpPr>
            <a:spLocks noGrp="1"/>
          </p:cNvSpPr>
          <p:nvPr>
            <p:ph type="title"/>
          </p:nvPr>
        </p:nvSpPr>
        <p:spPr>
          <a:xfrm>
            <a:off x="555612" y="659302"/>
            <a:ext cx="23272776" cy="2641345"/>
          </a:xfrm>
          <a:prstGeom prst="rect">
            <a:avLst/>
          </a:prstGeom>
        </p:spPr>
        <p:txBody>
          <a:bodyPr/>
          <a:lstStyle/>
          <a:p>
            <a:pPr lvl="0" defTabSz="610870">
              <a:defRPr sz="1800">
                <a:solidFill>
                  <a:srgbClr val="000000"/>
                </a:solidFill>
              </a:defRPr>
            </a:pPr>
            <a:r>
              <a:rPr sz="8288" b="1">
                <a:latin typeface="Helvetica"/>
                <a:ea typeface="Helvetica"/>
                <a:cs typeface="Helvetica"/>
                <a:sym typeface="Helvetica"/>
              </a:rPr>
              <a:t>Eternal life is found only in the</a:t>
            </a:r>
            <a:br>
              <a:rPr sz="8288" b="1">
                <a:latin typeface="Helvetica"/>
                <a:ea typeface="Helvetica"/>
                <a:cs typeface="Helvetica"/>
                <a:sym typeface="Helvetica"/>
              </a:rPr>
            </a:br>
            <a:r>
              <a:rPr sz="8288" b="1" u="sng">
                <a:latin typeface="Helvetica"/>
                <a:ea typeface="Helvetica"/>
                <a:cs typeface="Helvetica"/>
                <a:sym typeface="Helvetica"/>
              </a:rPr>
              <a:t>sacrifice</a:t>
            </a:r>
            <a:r>
              <a:rPr sz="8288" b="1">
                <a:latin typeface="Helvetica"/>
                <a:ea typeface="Helvetica"/>
                <a:cs typeface="Helvetica"/>
                <a:sym typeface="Helvetica"/>
              </a:rPr>
              <a:t> of Jesus (John 6:52-58).</a:t>
            </a:r>
          </a:p>
        </p:txBody>
      </p:sp>
      <p:sp>
        <p:nvSpPr>
          <p:cNvPr id="73" name="Shape 73"/>
          <p:cNvSpPr>
            <a:spLocks noGrp="1"/>
          </p:cNvSpPr>
          <p:nvPr>
            <p:ph type="body" idx="1"/>
          </p:nvPr>
        </p:nvSpPr>
        <p:spPr>
          <a:xfrm>
            <a:off x="1306226" y="3678506"/>
            <a:ext cx="21771548" cy="9559382"/>
          </a:xfrm>
          <a:prstGeom prst="rect">
            <a:avLst/>
          </a:prstGeom>
        </p:spPr>
        <p:txBody>
          <a:bodyPr/>
          <a:lstStyle/>
          <a:p>
            <a:pPr lvl="0">
              <a:spcBef>
                <a:spcPts val="6000"/>
              </a:spcBef>
              <a:buSzPct val="125000"/>
              <a:defRPr sz="1800">
                <a:solidFill>
                  <a:srgbClr val="000000"/>
                </a:solidFill>
              </a:defRPr>
            </a:pPr>
            <a:r>
              <a:rPr sz="5200" b="1">
                <a:latin typeface="Helvetica"/>
                <a:ea typeface="Helvetica"/>
                <a:cs typeface="Helvetica"/>
                <a:sym typeface="Helvetica"/>
              </a:rPr>
              <a:t>Jesus used the stark images of His body and blood in order to get across our need for salvation in Him. Eating His body and drinking His blood is another way of saying we trust in His </a:t>
            </a:r>
            <a:r>
              <a:rPr sz="5200" b="1" u="sng">
                <a:latin typeface="Helvetica"/>
                <a:ea typeface="Helvetica"/>
                <a:cs typeface="Helvetica"/>
                <a:sym typeface="Helvetica"/>
              </a:rPr>
              <a:t>death</a:t>
            </a:r>
            <a:r>
              <a:rPr sz="5200" b="1">
                <a:latin typeface="Helvetica"/>
                <a:ea typeface="Helvetica"/>
                <a:cs typeface="Helvetica"/>
                <a:sym typeface="Helvetica"/>
              </a:rPr>
              <a:t> and we receive His </a:t>
            </a:r>
            <a:r>
              <a:rPr sz="5200" b="1" u="sng">
                <a:latin typeface="Helvetica"/>
                <a:ea typeface="Helvetica"/>
                <a:cs typeface="Helvetica"/>
                <a:sym typeface="Helvetica"/>
              </a:rPr>
              <a:t>life</a:t>
            </a:r>
            <a:r>
              <a:rPr sz="5200" b="1">
                <a:latin typeface="Helvetica"/>
                <a:ea typeface="Helvetica"/>
                <a:cs typeface="Helvetica"/>
                <a:sym typeface="Helvetica"/>
              </a:rPr>
              <a:t>. </a:t>
            </a:r>
          </a:p>
          <a:p>
            <a:pPr lvl="0">
              <a:spcBef>
                <a:spcPts val="6000"/>
              </a:spcBef>
              <a:buSzPct val="125000"/>
              <a:defRPr sz="1800">
                <a:solidFill>
                  <a:srgbClr val="000000"/>
                </a:solidFill>
              </a:defRPr>
            </a:pPr>
            <a:r>
              <a:rPr sz="5200" b="1">
                <a:latin typeface="Helvetica"/>
                <a:ea typeface="Helvetica"/>
                <a:cs typeface="Helvetica"/>
                <a:sym typeface="Helvetica"/>
              </a:rPr>
              <a:t>The Bible promises us that if we have united ourselves with Christ in a death like His, most certainly we will be united with Him in a </a:t>
            </a:r>
            <a:r>
              <a:rPr sz="5200" b="1" u="sng">
                <a:latin typeface="Helvetica"/>
                <a:ea typeface="Helvetica"/>
                <a:cs typeface="Helvetica"/>
                <a:sym typeface="Helvetica"/>
              </a:rPr>
              <a:t>resurrection</a:t>
            </a:r>
            <a:r>
              <a:rPr sz="5200" b="1">
                <a:latin typeface="Helvetica"/>
                <a:ea typeface="Helvetica"/>
                <a:cs typeface="Helvetica"/>
                <a:sym typeface="Helvetica"/>
              </a:rPr>
              <a:t> like His.</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73">
                                            <p:bg/>
                                          </p:spTgt>
                                        </p:tgtEl>
                                        <p:attrNameLst>
                                          <p:attrName>style.visibility</p:attrName>
                                        </p:attrNameLst>
                                      </p:cBhvr>
                                      <p:to>
                                        <p:strVal val="visible"/>
                                      </p:to>
                                    </p:set>
                                    <p:animEffect transition="in" filter="dissolve">
                                      <p:cBhvr>
                                        <p:cTn id="7" dur="1000"/>
                                        <p:tgtEl>
                                          <p:spTgt spid="73">
                                            <p:bg/>
                                          </p:spTgt>
                                        </p:tgtEl>
                                      </p:cBhvr>
                                    </p:animEffect>
                                  </p:childTnLst>
                                </p:cTn>
                              </p:par>
                              <p:par>
                                <p:cTn id="8" presetID="9" presetClass="entr" presetSubtype="0" fill="hold" grpId="1">
                                  <p:stCondLst>
                                    <p:cond delay="0"/>
                                  </p:stCondLst>
                                  <p:iterate>
                                    <p:tmAbs val="0"/>
                                  </p:iterate>
                                  <p:childTnLst>
                                    <p:set>
                                      <p:cBhvr>
                                        <p:cTn id="9" fill="hold"/>
                                        <p:tgtEl>
                                          <p:spTgt spid="73">
                                            <p:txEl>
                                              <p:pRg st="0" end="0"/>
                                            </p:txEl>
                                          </p:spTgt>
                                        </p:tgtEl>
                                        <p:attrNameLst>
                                          <p:attrName>style.visibility</p:attrName>
                                        </p:attrNameLst>
                                      </p:cBhvr>
                                      <p:to>
                                        <p:strVal val="visible"/>
                                      </p:to>
                                    </p:set>
                                    <p:animEffect transition="in" filter="dissolve">
                                      <p:cBhvr>
                                        <p:cTn id="10" dur="1000"/>
                                        <p:tgtEl>
                                          <p:spTgt spid="7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73">
                                            <p:txEl>
                                              <p:pRg st="1" end="1"/>
                                            </p:txEl>
                                          </p:spTgt>
                                        </p:tgtEl>
                                        <p:attrNameLst>
                                          <p:attrName>style.visibility</p:attrName>
                                        </p:attrNameLst>
                                      </p:cBhvr>
                                      <p:to>
                                        <p:strVal val="visible"/>
                                      </p:to>
                                    </p:set>
                                    <p:animEffect transition="in" filter="dissolve">
                                      <p:cBhvr>
                                        <p:cTn id="15" dur="10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5" name="ST Blank2.jpg"/>
          <p:cNvPicPr/>
          <p:nvPr/>
        </p:nvPicPr>
        <p:blipFill>
          <a:blip r:embed="rId2">
            <a:alphaModFix amt="55498"/>
            <a:extLst/>
          </a:blip>
          <a:stretch>
            <a:fillRect/>
          </a:stretch>
        </p:blipFill>
        <p:spPr>
          <a:xfrm>
            <a:off x="0" y="0"/>
            <a:ext cx="24384000" cy="13716000"/>
          </a:xfrm>
          <a:prstGeom prst="rect">
            <a:avLst/>
          </a:prstGeom>
          <a:ln w="12700">
            <a:miter lim="400000"/>
          </a:ln>
        </p:spPr>
      </p:pic>
      <p:sp>
        <p:nvSpPr>
          <p:cNvPr id="76" name="Shape 76"/>
          <p:cNvSpPr>
            <a:spLocks noGrp="1"/>
          </p:cNvSpPr>
          <p:nvPr>
            <p:ph type="title"/>
          </p:nvPr>
        </p:nvSpPr>
        <p:spPr>
          <a:xfrm>
            <a:off x="555612" y="659302"/>
            <a:ext cx="23272776" cy="2641345"/>
          </a:xfrm>
          <a:prstGeom prst="rect">
            <a:avLst/>
          </a:prstGeom>
        </p:spPr>
        <p:txBody>
          <a:bodyPr/>
          <a:lstStyle/>
          <a:p>
            <a:pPr lvl="0" defTabSz="610870">
              <a:defRPr sz="1800">
                <a:solidFill>
                  <a:srgbClr val="000000"/>
                </a:solidFill>
              </a:defRPr>
            </a:pPr>
            <a:r>
              <a:rPr sz="8288" b="1">
                <a:latin typeface="Helvetica"/>
                <a:ea typeface="Helvetica"/>
                <a:cs typeface="Helvetica"/>
                <a:sym typeface="Helvetica"/>
              </a:rPr>
              <a:t>Eternal life is found only in the</a:t>
            </a:r>
            <a:br>
              <a:rPr sz="8288" b="1">
                <a:latin typeface="Helvetica"/>
                <a:ea typeface="Helvetica"/>
                <a:cs typeface="Helvetica"/>
                <a:sym typeface="Helvetica"/>
              </a:rPr>
            </a:br>
            <a:r>
              <a:rPr sz="8288" b="1" u="sng">
                <a:latin typeface="Helvetica"/>
                <a:ea typeface="Helvetica"/>
                <a:cs typeface="Helvetica"/>
                <a:sym typeface="Helvetica"/>
              </a:rPr>
              <a:t>sacrifice</a:t>
            </a:r>
            <a:r>
              <a:rPr sz="8288" b="1">
                <a:latin typeface="Helvetica"/>
                <a:ea typeface="Helvetica"/>
                <a:cs typeface="Helvetica"/>
                <a:sym typeface="Helvetica"/>
              </a:rPr>
              <a:t> of Jesus (John 6:52-58).</a:t>
            </a:r>
          </a:p>
        </p:txBody>
      </p:sp>
      <p:sp>
        <p:nvSpPr>
          <p:cNvPr id="77" name="Shape 77"/>
          <p:cNvSpPr>
            <a:spLocks noGrp="1"/>
          </p:cNvSpPr>
          <p:nvPr>
            <p:ph type="body" idx="1"/>
          </p:nvPr>
        </p:nvSpPr>
        <p:spPr>
          <a:xfrm>
            <a:off x="1306226" y="3678506"/>
            <a:ext cx="21771548" cy="9559382"/>
          </a:xfrm>
          <a:prstGeom prst="rect">
            <a:avLst/>
          </a:prstGeom>
        </p:spPr>
        <p:txBody>
          <a:bodyPr/>
          <a:lstStyle/>
          <a:p>
            <a:pPr lvl="0">
              <a:spcBef>
                <a:spcPts val="6000"/>
              </a:spcBef>
              <a:buSzPct val="125000"/>
              <a:defRPr sz="1800">
                <a:solidFill>
                  <a:srgbClr val="000000"/>
                </a:solidFill>
              </a:defRPr>
            </a:pPr>
            <a:r>
              <a:rPr sz="5200" b="1">
                <a:latin typeface="Helvetica"/>
                <a:ea typeface="Helvetica"/>
                <a:cs typeface="Helvetica"/>
                <a:sym typeface="Helvetica"/>
              </a:rPr>
              <a:t>We live through faith in Jesus Christ, the One sent from the Father. Likewise, we </a:t>
            </a:r>
            <a:r>
              <a:rPr sz="5200" b="1" u="sng">
                <a:latin typeface="Helvetica"/>
                <a:ea typeface="Helvetica"/>
                <a:cs typeface="Helvetica"/>
                <a:sym typeface="Helvetica"/>
              </a:rPr>
              <a:t>serve</a:t>
            </a:r>
            <a:r>
              <a:rPr sz="5200" b="1">
                <a:latin typeface="Helvetica"/>
                <a:ea typeface="Helvetica"/>
                <a:cs typeface="Helvetica"/>
                <a:sym typeface="Helvetica"/>
              </a:rPr>
              <a:t> through faith in Jesus, the One sent to serve His people.</a:t>
            </a:r>
          </a:p>
          <a:p>
            <a:pPr lvl="0">
              <a:spcBef>
                <a:spcPts val="6000"/>
              </a:spcBef>
              <a:buSzPct val="125000"/>
              <a:defRPr sz="1800">
                <a:solidFill>
                  <a:srgbClr val="000000"/>
                </a:solidFill>
              </a:defRPr>
            </a:pPr>
            <a:r>
              <a:rPr sz="5200" b="1">
                <a:latin typeface="Helvetica"/>
                <a:ea typeface="Helvetica"/>
                <a:cs typeface="Helvetica"/>
                <a:sym typeface="Helvetica"/>
              </a:rPr>
              <a:t>“There is a hunger in the human heart that none but Christ can satisfy. There is a thirst that none but he can quench.”  ~ John Stott (1921-2011)</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p:tmAbs val="0"/>
                                  </p:iterate>
                                  <p:childTnLst>
                                    <p:set>
                                      <p:cBhvr>
                                        <p:cTn id="6" fill="hold"/>
                                        <p:tgtEl>
                                          <p:spTgt spid="77">
                                            <p:bg/>
                                          </p:spTgt>
                                        </p:tgtEl>
                                        <p:attrNameLst>
                                          <p:attrName>style.visibility</p:attrName>
                                        </p:attrNameLst>
                                      </p:cBhvr>
                                      <p:to>
                                        <p:strVal val="visible"/>
                                      </p:to>
                                    </p:set>
                                    <p:animEffect transition="in" filter="dissolve">
                                      <p:cBhvr>
                                        <p:cTn id="7" dur="1000"/>
                                        <p:tgtEl>
                                          <p:spTgt spid="77">
                                            <p:bg/>
                                          </p:spTgt>
                                        </p:tgtEl>
                                      </p:cBhvr>
                                    </p:animEffect>
                                  </p:childTnLst>
                                </p:cTn>
                              </p:par>
                              <p:par>
                                <p:cTn id="8" presetID="9" presetClass="entr" presetSubtype="0" fill="hold" grpId="1">
                                  <p:stCondLst>
                                    <p:cond delay="0"/>
                                  </p:stCondLst>
                                  <p:iterate>
                                    <p:tmAbs val="0"/>
                                  </p:iterate>
                                  <p:childTnLst>
                                    <p:set>
                                      <p:cBhvr>
                                        <p:cTn id="9" fill="hold"/>
                                        <p:tgtEl>
                                          <p:spTgt spid="77">
                                            <p:txEl>
                                              <p:pRg st="0" end="0"/>
                                            </p:txEl>
                                          </p:spTgt>
                                        </p:tgtEl>
                                        <p:attrNameLst>
                                          <p:attrName>style.visibility</p:attrName>
                                        </p:attrNameLst>
                                      </p:cBhvr>
                                      <p:to>
                                        <p:strVal val="visible"/>
                                      </p:to>
                                    </p:set>
                                    <p:animEffect transition="in" filter="dissolve">
                                      <p:cBhvr>
                                        <p:cTn id="10" dur="1000"/>
                                        <p:tgtEl>
                                          <p:spTgt spid="7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Effect transition="in" filter="dissolve">
                                      <p:cBhvr>
                                        <p:cTn id="15" dur="1000"/>
                                        <p:tgtEl>
                                          <p:spTgt spid="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ST Blank1.jpg"/>
          <p:cNvPicPr/>
          <p:nvPr/>
        </p:nvPicPr>
        <p:blipFill>
          <a:blip r:embed="rId2">
            <a:extLst/>
          </a:blip>
          <a:stretch>
            <a:fillRect/>
          </a:stretch>
        </p:blipFill>
        <p:spPr>
          <a:xfrm>
            <a:off x="0" y="0"/>
            <a:ext cx="24384000" cy="13716000"/>
          </a:xfrm>
          <a:prstGeom prst="rect">
            <a:avLst/>
          </a:prstGeom>
          <a:ln w="12700">
            <a:miter lim="400000"/>
          </a:ln>
        </p:spPr>
      </p:pic>
      <p:sp>
        <p:nvSpPr>
          <p:cNvPr id="80" name="Shape 80"/>
          <p:cNvSpPr>
            <a:spLocks noGrp="1"/>
          </p:cNvSpPr>
          <p:nvPr>
            <p:ph type="title"/>
          </p:nvPr>
        </p:nvSpPr>
        <p:spPr>
          <a:prstGeom prst="rect">
            <a:avLst/>
          </a:prstGeom>
        </p:spPr>
        <p:txBody>
          <a:bodyPr/>
          <a:lstStyle>
            <a:lvl1pPr>
              <a:defRPr b="1">
                <a:solidFill>
                  <a:srgbClr val="000000"/>
                </a:solidFill>
                <a:latin typeface="Helvetica"/>
                <a:ea typeface="Helvetica"/>
                <a:cs typeface="Helvetica"/>
                <a:sym typeface="Helvetica"/>
              </a:defRPr>
            </a:lvl1pPr>
          </a:lstStyle>
          <a:p>
            <a:pPr lvl="0">
              <a:defRPr sz="1800" b="0"/>
            </a:pPr>
            <a:r>
              <a:rPr sz="11200" b="1"/>
              <a:t>CONCLUSION</a:t>
            </a:r>
          </a:p>
        </p:txBody>
      </p:sp>
      <p:sp>
        <p:nvSpPr>
          <p:cNvPr id="81" name="Shape 81"/>
          <p:cNvSpPr>
            <a:spLocks noGrp="1"/>
          </p:cNvSpPr>
          <p:nvPr>
            <p:ph type="body" idx="1"/>
          </p:nvPr>
        </p:nvSpPr>
        <p:spPr>
          <a:xfrm>
            <a:off x="834097" y="2460093"/>
            <a:ext cx="16739603" cy="10341645"/>
          </a:xfrm>
          <a:prstGeom prst="rect">
            <a:avLst/>
          </a:prstGeom>
        </p:spPr>
        <p:txBody>
          <a:bodyPr/>
          <a:lstStyle/>
          <a:p>
            <a:pPr lvl="0">
              <a:spcBef>
                <a:spcPts val="4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The term Christian literally means “little </a:t>
            </a:r>
            <a:r>
              <a:rPr sz="5200" b="1" u="sng">
                <a:effectLst>
                  <a:outerShdw blurRad="88900" dist="25400" dir="7320000" rotWithShape="0">
                    <a:srgbClr val="FFFFFF">
                      <a:alpha val="69000"/>
                    </a:srgbClr>
                  </a:outerShdw>
                </a:effectLst>
                <a:latin typeface="Helvetica"/>
                <a:ea typeface="Helvetica"/>
                <a:cs typeface="Helvetica"/>
                <a:sym typeface="Helvetica"/>
              </a:rPr>
              <a:t>Christ</a:t>
            </a:r>
            <a:r>
              <a:rPr sz="5200" b="1">
                <a:effectLst>
                  <a:outerShdw blurRad="88900" dist="25400" dir="7320000" rotWithShape="0">
                    <a:srgbClr val="FFFFFF">
                      <a:alpha val="69000"/>
                    </a:srgbClr>
                  </a:outerShdw>
                </a:effectLst>
                <a:latin typeface="Helvetica"/>
                <a:ea typeface="Helvetica"/>
                <a:cs typeface="Helvetica"/>
                <a:sym typeface="Helvetica"/>
              </a:rPr>
              <a:t>.” We should behave in the world as He did. We are to love as He did, suffer as He did, serve as He</a:t>
            </a:r>
            <a:br>
              <a:rPr sz="5200" b="1">
                <a:effectLst>
                  <a:outerShdw blurRad="88900" dist="25400" dir="7320000" rotWithShape="0">
                    <a:srgbClr val="FFFFFF">
                      <a:alpha val="69000"/>
                    </a:srgbClr>
                  </a:outerShdw>
                </a:effectLst>
                <a:latin typeface="Helvetica"/>
                <a:ea typeface="Helvetica"/>
                <a:cs typeface="Helvetica"/>
                <a:sym typeface="Helvetica"/>
              </a:rPr>
            </a:br>
            <a:r>
              <a:rPr sz="5200" b="1">
                <a:effectLst>
                  <a:outerShdw blurRad="88900" dist="25400" dir="7320000" rotWithShape="0">
                    <a:srgbClr val="FFFFFF">
                      <a:alpha val="69000"/>
                    </a:srgbClr>
                  </a:outerShdw>
                </a:effectLst>
                <a:latin typeface="Helvetica"/>
                <a:ea typeface="Helvetica"/>
                <a:cs typeface="Helvetica"/>
                <a:sym typeface="Helvetica"/>
              </a:rPr>
              <a:t>did. As Christ imitated the Father, so we</a:t>
            </a:r>
            <a:br>
              <a:rPr sz="5200" b="1">
                <a:effectLst>
                  <a:outerShdw blurRad="88900" dist="25400" dir="7320000" rotWithShape="0">
                    <a:srgbClr val="FFFFFF">
                      <a:alpha val="69000"/>
                    </a:srgbClr>
                  </a:outerShdw>
                </a:effectLst>
                <a:latin typeface="Helvetica"/>
                <a:ea typeface="Helvetica"/>
                <a:cs typeface="Helvetica"/>
                <a:sym typeface="Helvetica"/>
              </a:rPr>
            </a:br>
            <a:r>
              <a:rPr sz="5200" b="1">
                <a:effectLst>
                  <a:outerShdw blurRad="88900" dist="25400" dir="7320000" rotWithShape="0">
                    <a:srgbClr val="FFFFFF">
                      <a:alpha val="69000"/>
                    </a:srgbClr>
                  </a:outerShdw>
                </a:effectLst>
                <a:latin typeface="Helvetica"/>
                <a:ea typeface="Helvetica"/>
                <a:cs typeface="Helvetica"/>
                <a:sym typeface="Helvetica"/>
              </a:rPr>
              <a:t>ought to imitate Christ.</a:t>
            </a:r>
          </a:p>
          <a:p>
            <a:pPr lvl="0">
              <a:spcBef>
                <a:spcPts val="4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Jesus Christ is the Bread of life from heaven, the One in whom we are </a:t>
            </a:r>
            <a:r>
              <a:rPr sz="5200" b="1" u="sng">
                <a:effectLst>
                  <a:outerShdw blurRad="88900" dist="25400" dir="7320000" rotWithShape="0">
                    <a:srgbClr val="FFFFFF">
                      <a:alpha val="69000"/>
                    </a:srgbClr>
                  </a:outerShdw>
                </a:effectLst>
                <a:latin typeface="Helvetica"/>
                <a:ea typeface="Helvetica"/>
                <a:cs typeface="Helvetica"/>
                <a:sym typeface="Helvetica"/>
              </a:rPr>
              <a:t>sustained</a:t>
            </a:r>
            <a:r>
              <a:rPr sz="5200" b="1">
                <a:effectLst>
                  <a:outerShdw blurRad="88900" dist="25400" dir="7320000" rotWithShape="0">
                    <a:srgbClr val="FFFFFF">
                      <a:alpha val="69000"/>
                    </a:srgbClr>
                  </a:outerShdw>
                </a:effectLst>
                <a:latin typeface="Helvetica"/>
                <a:ea typeface="Helvetica"/>
                <a:cs typeface="Helvetica"/>
                <a:sym typeface="Helvetica"/>
              </a:rPr>
              <a:t> and </a:t>
            </a:r>
            <a:r>
              <a:rPr sz="5200" b="1" u="sng">
                <a:effectLst>
                  <a:outerShdw blurRad="88900" dist="25400" dir="7320000" rotWithShape="0">
                    <a:srgbClr val="FFFFFF">
                      <a:alpha val="69000"/>
                    </a:srgbClr>
                  </a:outerShdw>
                </a:effectLst>
                <a:latin typeface="Helvetica"/>
                <a:ea typeface="Helvetica"/>
                <a:cs typeface="Helvetica"/>
                <a:sym typeface="Helvetica"/>
              </a:rPr>
              <a:t>satisfied</a:t>
            </a:r>
            <a:r>
              <a:rPr sz="5200" b="1">
                <a:effectLst>
                  <a:outerShdw blurRad="88900" dist="25400" dir="7320000" rotWithShape="0">
                    <a:srgbClr val="FFFFFF">
                      <a:alpha val="69000"/>
                    </a:srgbClr>
                  </a:outerShdw>
                </a:effectLst>
                <a:latin typeface="Helvetica"/>
                <a:ea typeface="Helvetica"/>
                <a:cs typeface="Helvetica"/>
                <a:sym typeface="Helvetica"/>
              </a:rPr>
              <a:t>. Energized by His Spirit, we move forward</a:t>
            </a:r>
            <a:br>
              <a:rPr sz="5200" b="1">
                <a:effectLst>
                  <a:outerShdw blurRad="88900" dist="25400" dir="7320000" rotWithShape="0">
                    <a:srgbClr val="FFFFFF">
                      <a:alpha val="69000"/>
                    </a:srgbClr>
                  </a:outerShdw>
                </a:effectLst>
                <a:latin typeface="Helvetica"/>
                <a:ea typeface="Helvetica"/>
                <a:cs typeface="Helvetica"/>
                <a:sym typeface="Helvetica"/>
              </a:rPr>
            </a:br>
            <a:r>
              <a:rPr sz="5200" b="1">
                <a:effectLst>
                  <a:outerShdw blurRad="88900" dist="25400" dir="7320000" rotWithShape="0">
                    <a:srgbClr val="FFFFFF">
                      <a:alpha val="69000"/>
                    </a:srgbClr>
                  </a:outerShdw>
                </a:effectLst>
                <a:latin typeface="Helvetica"/>
                <a:ea typeface="Helvetica"/>
                <a:cs typeface="Helvetica"/>
                <a:sym typeface="Helvetica"/>
              </a:rPr>
              <a:t>for His kingdom, representing Christ</a:t>
            </a:r>
            <a:br>
              <a:rPr sz="5200" b="1">
                <a:effectLst>
                  <a:outerShdw blurRad="88900" dist="25400" dir="7320000" rotWithShape="0">
                    <a:srgbClr val="FFFFFF">
                      <a:alpha val="69000"/>
                    </a:srgbClr>
                  </a:outerShdw>
                </a:effectLst>
                <a:latin typeface="Helvetica"/>
                <a:ea typeface="Helvetica"/>
                <a:cs typeface="Helvetica"/>
                <a:sym typeface="Helvetica"/>
              </a:rPr>
            </a:br>
            <a:r>
              <a:rPr sz="5200" b="1">
                <a:effectLst>
                  <a:outerShdw blurRad="88900" dist="25400" dir="7320000" rotWithShape="0">
                    <a:srgbClr val="FFFFFF">
                      <a:alpha val="69000"/>
                    </a:srgbClr>
                  </a:outerShdw>
                </a:effectLst>
                <a:latin typeface="Helvetica"/>
                <a:ea typeface="Helvetica"/>
                <a:cs typeface="Helvetica"/>
                <a:sym typeface="Helvetica"/>
              </a:rPr>
              <a:t>the King, urging the hungry and</a:t>
            </a:r>
            <a:br>
              <a:rPr sz="5200" b="1">
                <a:effectLst>
                  <a:outerShdw blurRad="88900" dist="25400" dir="7320000" rotWithShape="0">
                    <a:srgbClr val="FFFFFF">
                      <a:alpha val="69000"/>
                    </a:srgbClr>
                  </a:outerShdw>
                </a:effectLst>
                <a:latin typeface="Helvetica"/>
                <a:ea typeface="Helvetica"/>
                <a:cs typeface="Helvetica"/>
                <a:sym typeface="Helvetica"/>
              </a:rPr>
            </a:br>
            <a:r>
              <a:rPr sz="5200" b="1">
                <a:effectLst>
                  <a:outerShdw blurRad="88900" dist="25400" dir="7320000" rotWithShape="0">
                    <a:srgbClr val="FFFFFF">
                      <a:alpha val="69000"/>
                    </a:srgbClr>
                  </a:outerShdw>
                </a:effectLst>
                <a:latin typeface="Helvetica"/>
                <a:ea typeface="Helvetica"/>
                <a:cs typeface="Helvetica"/>
                <a:sym typeface="Helvetica"/>
              </a:rPr>
              <a:t>needy to turn to Christ for</a:t>
            </a:r>
            <a:br>
              <a:rPr sz="5200" b="1">
                <a:effectLst>
                  <a:outerShdw blurRad="88900" dist="25400" dir="7320000" rotWithShape="0">
                    <a:srgbClr val="FFFFFF">
                      <a:alpha val="69000"/>
                    </a:srgbClr>
                  </a:outerShdw>
                </a:effectLst>
                <a:latin typeface="Helvetica"/>
                <a:ea typeface="Helvetica"/>
                <a:cs typeface="Helvetica"/>
                <a:sym typeface="Helvetica"/>
              </a:rPr>
            </a:br>
            <a:r>
              <a:rPr sz="5200" b="1">
                <a:effectLst>
                  <a:outerShdw blurRad="88900" dist="25400" dir="7320000" rotWithShape="0">
                    <a:srgbClr val="FFFFFF">
                      <a:alpha val="69000"/>
                    </a:srgbClr>
                  </a:outerShdw>
                </a:effectLst>
                <a:latin typeface="Helvetica"/>
                <a:ea typeface="Helvetica"/>
                <a:cs typeface="Helvetica"/>
                <a:sym typeface="Helvetica"/>
              </a:rPr>
              <a:t>salvation.</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81">
                                            <p:bg/>
                                          </p:spTgt>
                                        </p:tgtEl>
                                        <p:attrNameLst>
                                          <p:attrName>style.visibility</p:attrName>
                                        </p:attrNameLst>
                                      </p:cBhvr>
                                      <p:to>
                                        <p:strVal val="visible"/>
                                      </p:to>
                                    </p:set>
                                    <p:animEffect transition="in" filter="dissolve">
                                      <p:cBhvr>
                                        <p:cTn id="7" dur="1000"/>
                                        <p:tgtEl>
                                          <p:spTgt spid="81">
                                            <p:bg/>
                                          </p:spTgt>
                                        </p:tgtEl>
                                      </p:cBhvr>
                                    </p:animEffect>
                                  </p:childTnLst>
                                </p:cTn>
                              </p:par>
                              <p:par>
                                <p:cTn id="8" presetID="9" presetClass="entr" presetSubtype="0" fill="hold" grpId="1">
                                  <p:stCondLst>
                                    <p:cond delay="0"/>
                                  </p:stCondLst>
                                  <p:iterate>
                                    <p:tmAbs val="0"/>
                                  </p:iterate>
                                  <p:childTnLst>
                                    <p:set>
                                      <p:cBhvr>
                                        <p:cTn id="9" fill="hold"/>
                                        <p:tgtEl>
                                          <p:spTgt spid="81">
                                            <p:txEl>
                                              <p:pRg st="0" end="0"/>
                                            </p:txEl>
                                          </p:spTgt>
                                        </p:tgtEl>
                                        <p:attrNameLst>
                                          <p:attrName>style.visibility</p:attrName>
                                        </p:attrNameLst>
                                      </p:cBhvr>
                                      <p:to>
                                        <p:strVal val="visible"/>
                                      </p:to>
                                    </p:set>
                                    <p:animEffect transition="in" filter="dissolve">
                                      <p:cBhvr>
                                        <p:cTn id="10" dur="1000"/>
                                        <p:tgtEl>
                                          <p:spTgt spid="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81">
                                            <p:txEl>
                                              <p:pRg st="1" end="1"/>
                                            </p:txEl>
                                          </p:spTgt>
                                        </p:tgtEl>
                                        <p:attrNameLst>
                                          <p:attrName>style.visibility</p:attrName>
                                        </p:attrNameLst>
                                      </p:cBhvr>
                                      <p:to>
                                        <p:strVal val="visible"/>
                                      </p:to>
                                    </p:set>
                                    <p:animEffect transition="in" filter="dissolve">
                                      <p:cBhvr>
                                        <p:cTn id="15" dur="1000"/>
                                        <p:tgtEl>
                                          <p:spTgt spid="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Unit 3.jpg"/>
          <p:cNvPicPr/>
          <p:nvPr/>
        </p:nvPicPr>
        <p:blipFill>
          <a:blip r:embed="rId2">
            <a:extLst/>
          </a:blip>
          <a:stretch>
            <a:fillRect/>
          </a:stretch>
        </p:blipFill>
        <p:spPr>
          <a:xfrm>
            <a:off x="0" y="0"/>
            <a:ext cx="24384000" cy="13716000"/>
          </a:xfrm>
          <a:prstGeom prst="rect">
            <a:avLst/>
          </a:prstGeom>
          <a:ln w="12700">
            <a:miter lim="400000"/>
          </a:ln>
        </p:spPr>
      </p:pic>
      <p:sp>
        <p:nvSpPr>
          <p:cNvPr id="84" name="Shape 84"/>
          <p:cNvSpPr/>
          <p:nvPr/>
        </p:nvSpPr>
        <p:spPr>
          <a:xfrm>
            <a:off x="2110187" y="8171195"/>
            <a:ext cx="8651357" cy="40421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spcBef>
                <a:spcPts val="1000"/>
              </a:spcBef>
              <a:defRPr sz="1800">
                <a:solidFill>
                  <a:srgbClr val="000000"/>
                </a:solidFill>
              </a:defRPr>
            </a:pPr>
            <a:r>
              <a:rPr sz="6000" b="1" dirty="0">
                <a:solidFill>
                  <a:srgbClr val="FFFFFF"/>
                </a:solidFill>
                <a:effectLst>
                  <a:outerShdw blurRad="88900" dist="25400" dir="7320000" rotWithShape="0">
                    <a:srgbClr val="000000">
                      <a:alpha val="69000"/>
                    </a:srgbClr>
                  </a:outerShdw>
                </a:effectLst>
                <a:latin typeface="Helvetica"/>
                <a:ea typeface="Helvetica"/>
                <a:cs typeface="Helvetica"/>
                <a:sym typeface="Helvetica"/>
              </a:rPr>
              <a:t>LESSON 12</a:t>
            </a:r>
          </a:p>
          <a:p>
            <a:pPr lvl="0">
              <a:lnSpc>
                <a:spcPct val="80000"/>
              </a:lnSpc>
              <a:defRPr sz="1800">
                <a:solidFill>
                  <a:srgbClr val="000000"/>
                </a:solidFill>
              </a:defRPr>
            </a:pPr>
            <a:r>
              <a:rPr sz="12000" b="1" dirty="0" smtClean="0">
                <a:solidFill>
                  <a:srgbClr val="FFFFFF"/>
                </a:solidFill>
                <a:effectLst>
                  <a:outerShdw blurRad="88900" dist="25400" dir="7320000" rotWithShape="0">
                    <a:srgbClr val="000000">
                      <a:alpha val="69000"/>
                    </a:srgbClr>
                  </a:outerShdw>
                </a:effectLst>
                <a:latin typeface="Helvetica"/>
                <a:ea typeface="Helvetica"/>
                <a:cs typeface="Helvetica"/>
                <a:sym typeface="Helvetica"/>
              </a:rPr>
              <a:t>Atonement</a:t>
            </a:r>
            <a:r>
              <a:rPr sz="12000" b="1" dirty="0">
                <a:solidFill>
                  <a:srgbClr val="FFFFFF"/>
                </a:solidFill>
                <a:effectLst>
                  <a:outerShdw blurRad="88900" dist="25400" dir="7320000" rotWithShape="0">
                    <a:srgbClr val="000000">
                      <a:alpha val="69000"/>
                    </a:srgbClr>
                  </a:outerShdw>
                </a:effectLst>
                <a:latin typeface="Helvetica"/>
                <a:ea typeface="Helvetica"/>
                <a:cs typeface="Helvetica"/>
                <a:sym typeface="Helvetica"/>
              </a:rPr>
              <a:t>-</a:t>
            </a:r>
          </a:p>
          <a:p>
            <a:pPr lvl="0">
              <a:lnSpc>
                <a:spcPct val="80000"/>
              </a:lnSpc>
              <a:defRPr sz="1800">
                <a:solidFill>
                  <a:srgbClr val="000000"/>
                </a:solidFill>
              </a:defRPr>
            </a:pPr>
            <a:r>
              <a:rPr sz="12000" b="1" dirty="0">
                <a:solidFill>
                  <a:srgbClr val="FFFFFF"/>
                </a:solidFill>
                <a:effectLst>
                  <a:outerShdw blurRad="88900" dist="25400" dir="7320000" rotWithShape="0">
                    <a:srgbClr val="000000">
                      <a:alpha val="69000"/>
                    </a:srgbClr>
                  </a:outerShdw>
                </a:effectLst>
                <a:latin typeface="Helvetica"/>
                <a:ea typeface="Helvetica"/>
                <a:cs typeface="Helvetica"/>
                <a:sym typeface="Helvetica"/>
              </a:rPr>
              <a:t>Driven Life</a:t>
            </a:r>
          </a:p>
        </p:txBody>
      </p:sp>
      <p:sp>
        <p:nvSpPr>
          <p:cNvPr id="85" name="Shape 85"/>
          <p:cNvSpPr/>
          <p:nvPr/>
        </p:nvSpPr>
        <p:spPr>
          <a:xfrm>
            <a:off x="19140343" y="12173305"/>
            <a:ext cx="5027489"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defRPr sz="6000" b="1" spc="0">
                <a:solidFill>
                  <a:srgbClr val="000000"/>
                </a:solidFill>
                <a:effectLst>
                  <a:outerShdw blurRad="88900" dist="25400" dir="7320000" rotWithShape="0">
                    <a:srgbClr val="FFFFFF">
                      <a:alpha val="69000"/>
                    </a:srgbClr>
                  </a:outerShdw>
                </a:effectLst>
                <a:latin typeface="Helvetica"/>
                <a:ea typeface="Helvetica"/>
                <a:cs typeface="Helvetica"/>
                <a:sym typeface="Helvetica"/>
              </a:defRPr>
            </a:lvl1pPr>
          </a:lstStyle>
          <a:p>
            <a:pPr lvl="0">
              <a:defRPr sz="1800" b="0" spc="0">
                <a:effectLst/>
              </a:defRPr>
            </a:pPr>
            <a:r>
              <a:rPr sz="6000" b="1" spc="0">
                <a:effectLst>
                  <a:outerShdw blurRad="88900" dist="25400" dir="7320000" rotWithShape="0">
                    <a:srgbClr val="FFFFFF">
                      <a:alpha val="69000"/>
                    </a:srgbClr>
                  </a:outerShdw>
                </a:effectLst>
              </a:rPr>
              <a:t>Heb. 10:19-25</a:t>
            </a:r>
          </a:p>
        </p:txBody>
      </p:sp>
      <p:sp>
        <p:nvSpPr>
          <p:cNvPr id="86" name="Shape 86"/>
          <p:cNvSpPr/>
          <p:nvPr/>
        </p:nvSpPr>
        <p:spPr>
          <a:xfrm rot="1739756">
            <a:off x="14068711" y="1700062"/>
            <a:ext cx="13061849" cy="1376099"/>
          </a:xfrm>
          <a:prstGeom prst="rect">
            <a:avLst/>
          </a:prstGeom>
          <a:solidFill>
            <a:srgbClr val="E8E500"/>
          </a:solidFill>
          <a:ln w="25400">
            <a:solidFill/>
            <a:miter lim="400000"/>
          </a:ln>
          <a:effectLst>
            <a:outerShdw blurRad="190500" dist="52627"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lvl1pPr>
              <a:defRPr sz="5900" b="1">
                <a:solidFill>
                  <a:srgbClr val="000000"/>
                </a:solidFill>
                <a:latin typeface="Helvetica"/>
                <a:ea typeface="Helvetica"/>
                <a:cs typeface="Helvetica"/>
                <a:sym typeface="Helvetica"/>
              </a:defRPr>
            </a:lvl1pPr>
          </a:lstStyle>
          <a:p>
            <a:pPr lvl="0">
              <a:defRPr sz="1800" b="0"/>
            </a:pPr>
            <a:r>
              <a:rPr sz="5900" b="1"/>
              <a:t> LOOKING AHEAD</a:t>
            </a:r>
          </a:p>
        </p:txBody>
      </p:sp>
    </p:spTree>
  </p:cSld>
  <p:clrMapOvr>
    <a:masterClrMapping/>
  </p:clrMapOvr>
  <p:transition xmlns:p14="http://schemas.microsoft.com/office/powerpoint/2010/mai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Unit 3.jpg"/>
          <p:cNvPicPr/>
          <p:nvPr/>
        </p:nvPicPr>
        <p:blipFill>
          <a:blip r:embed="rId2">
            <a:extLst/>
          </a:blip>
          <a:stretch>
            <a:fillRect/>
          </a:stretch>
        </p:blipFill>
        <p:spPr>
          <a:xfrm>
            <a:off x="0" y="0"/>
            <a:ext cx="24384000" cy="13716000"/>
          </a:xfrm>
          <a:prstGeom prst="rect">
            <a:avLst/>
          </a:prstGeom>
          <a:ln w="12700">
            <a:miter lim="400000"/>
          </a:ln>
        </p:spPr>
      </p:pic>
      <p:sp>
        <p:nvSpPr>
          <p:cNvPr id="35" name="Shape 35"/>
          <p:cNvSpPr/>
          <p:nvPr/>
        </p:nvSpPr>
        <p:spPr>
          <a:xfrm>
            <a:off x="2621897" y="8171196"/>
            <a:ext cx="7627939" cy="40421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spcBef>
                <a:spcPts val="1000"/>
              </a:spcBef>
              <a:defRPr sz="1800">
                <a:solidFill>
                  <a:srgbClr val="000000"/>
                </a:solidFill>
              </a:defRPr>
            </a:pPr>
            <a:r>
              <a:rPr sz="6000" b="1" dirty="0">
                <a:solidFill>
                  <a:srgbClr val="FFFFFF"/>
                </a:solidFill>
                <a:effectLst>
                  <a:outerShdw blurRad="88900" dist="25400" dir="7320000" rotWithShape="0">
                    <a:srgbClr val="000000">
                      <a:alpha val="69000"/>
                    </a:srgbClr>
                  </a:outerShdw>
                </a:effectLst>
                <a:latin typeface="Helvetica"/>
                <a:ea typeface="Helvetica"/>
                <a:cs typeface="Helvetica"/>
                <a:sym typeface="Helvetica"/>
              </a:rPr>
              <a:t>LESSON 11</a:t>
            </a:r>
          </a:p>
          <a:p>
            <a:pPr lvl="0">
              <a:lnSpc>
                <a:spcPct val="80000"/>
              </a:lnSpc>
              <a:defRPr sz="1800">
                <a:solidFill>
                  <a:srgbClr val="000000"/>
                </a:solidFill>
              </a:defRPr>
            </a:pPr>
            <a:r>
              <a:rPr lang="en-US" sz="12000" b="1" dirty="0" smtClean="0">
                <a:solidFill>
                  <a:srgbClr val="FFFFFF"/>
                </a:solidFill>
                <a:effectLst>
                  <a:outerShdw blurRad="88900" dist="25400" dir="7320000" rotWithShape="0">
                    <a:srgbClr val="000000">
                      <a:alpha val="69000"/>
                    </a:srgbClr>
                  </a:outerShdw>
                </a:effectLst>
                <a:latin typeface="Helvetica"/>
                <a:ea typeface="Helvetica"/>
                <a:cs typeface="Helvetica"/>
                <a:sym typeface="Helvetica"/>
              </a:rPr>
              <a:t>The </a:t>
            </a:r>
            <a:r>
              <a:rPr sz="12000" b="1" dirty="0" smtClean="0">
                <a:solidFill>
                  <a:srgbClr val="FFFFFF"/>
                </a:solidFill>
                <a:effectLst>
                  <a:outerShdw blurRad="88900" dist="25400" dir="7320000" rotWithShape="0">
                    <a:srgbClr val="000000">
                      <a:alpha val="69000"/>
                    </a:srgbClr>
                  </a:outerShdw>
                </a:effectLst>
                <a:latin typeface="Helvetica"/>
                <a:ea typeface="Helvetica"/>
                <a:cs typeface="Helvetica"/>
                <a:sym typeface="Helvetica"/>
              </a:rPr>
              <a:t>Bread</a:t>
            </a:r>
            <a:r>
              <a:rPr lang="en-US" sz="12000" b="1" dirty="0" smtClean="0">
                <a:solidFill>
                  <a:srgbClr val="FFFFFF"/>
                </a:solidFill>
                <a:effectLst>
                  <a:outerShdw blurRad="88900" dist="25400" dir="7320000" rotWithShape="0">
                    <a:srgbClr val="000000">
                      <a:alpha val="69000"/>
                    </a:srgbClr>
                  </a:outerShdw>
                </a:effectLst>
                <a:latin typeface="Helvetica"/>
                <a:ea typeface="Helvetica"/>
                <a:cs typeface="Helvetica"/>
                <a:sym typeface="Helvetica"/>
              </a:rPr>
              <a:t/>
            </a:r>
            <a:br>
              <a:rPr lang="en-US" sz="12000" b="1" dirty="0" smtClean="0">
                <a:solidFill>
                  <a:srgbClr val="FFFFFF"/>
                </a:solidFill>
                <a:effectLst>
                  <a:outerShdw blurRad="88900" dist="25400" dir="7320000" rotWithShape="0">
                    <a:srgbClr val="000000">
                      <a:alpha val="69000"/>
                    </a:srgbClr>
                  </a:outerShdw>
                </a:effectLst>
                <a:latin typeface="Helvetica"/>
                <a:ea typeface="Helvetica"/>
                <a:cs typeface="Helvetica"/>
                <a:sym typeface="Helvetica"/>
              </a:rPr>
            </a:br>
            <a:r>
              <a:rPr sz="12000" b="1" dirty="0" smtClean="0">
                <a:solidFill>
                  <a:srgbClr val="FFFFFF"/>
                </a:solidFill>
                <a:effectLst>
                  <a:outerShdw blurRad="88900" dist="25400" dir="7320000" rotWithShape="0">
                    <a:srgbClr val="000000">
                      <a:alpha val="69000"/>
                    </a:srgbClr>
                  </a:outerShdw>
                </a:effectLst>
                <a:latin typeface="Helvetica"/>
                <a:ea typeface="Helvetica"/>
                <a:cs typeface="Helvetica"/>
                <a:sym typeface="Helvetica"/>
              </a:rPr>
              <a:t>of </a:t>
            </a:r>
            <a:r>
              <a:rPr sz="12000" b="1" dirty="0">
                <a:solidFill>
                  <a:srgbClr val="FFFFFF"/>
                </a:solidFill>
                <a:effectLst>
                  <a:outerShdw blurRad="88900" dist="25400" dir="7320000" rotWithShape="0">
                    <a:srgbClr val="000000">
                      <a:alpha val="69000"/>
                    </a:srgbClr>
                  </a:outerShdw>
                </a:effectLst>
                <a:latin typeface="Helvetica"/>
                <a:ea typeface="Helvetica"/>
                <a:cs typeface="Helvetica"/>
                <a:sym typeface="Helvetica"/>
              </a:rPr>
              <a:t>Life</a:t>
            </a:r>
          </a:p>
        </p:txBody>
      </p:sp>
      <p:sp>
        <p:nvSpPr>
          <p:cNvPr id="36" name="Shape 36"/>
          <p:cNvSpPr/>
          <p:nvPr/>
        </p:nvSpPr>
        <p:spPr>
          <a:xfrm>
            <a:off x="19267777" y="12173305"/>
            <a:ext cx="4772621"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defRPr sz="6000" b="1" spc="0">
                <a:solidFill>
                  <a:srgbClr val="000000"/>
                </a:solidFill>
                <a:effectLst>
                  <a:outerShdw blurRad="88900" dist="25400" dir="7320000" rotWithShape="0">
                    <a:srgbClr val="FFFFFF">
                      <a:alpha val="69000"/>
                    </a:srgbClr>
                  </a:outerShdw>
                </a:effectLst>
                <a:latin typeface="Helvetica"/>
                <a:ea typeface="Helvetica"/>
                <a:cs typeface="Helvetica"/>
                <a:sym typeface="Helvetica"/>
              </a:defRPr>
            </a:lvl1pPr>
          </a:lstStyle>
          <a:p>
            <a:pPr lvl="0">
              <a:defRPr sz="1800" b="0" spc="0">
                <a:effectLst/>
              </a:defRPr>
            </a:pPr>
            <a:r>
              <a:rPr sz="6000" b="1" spc="0">
                <a:effectLst>
                  <a:outerShdw blurRad="88900" dist="25400" dir="7320000" rotWithShape="0">
                    <a:srgbClr val="FFFFFF">
                      <a:alpha val="69000"/>
                    </a:srgbClr>
                  </a:outerShdw>
                </a:effectLst>
              </a:rPr>
              <a:t>John 6:25-58</a:t>
            </a:r>
          </a:p>
        </p:txBody>
      </p:sp>
    </p:spTree>
  </p:cSld>
  <p:clrMapOvr>
    <a:masterClrMapping/>
  </p:clrMapOvr>
  <p:transition xmlns:p14="http://schemas.microsoft.com/office/powerpoint/2010/mai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Memory Verse 3.jpg"/>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ST Blank3.jpg"/>
          <p:cNvPicPr/>
          <p:nvPr/>
        </p:nvPicPr>
        <p:blipFill>
          <a:blip r:embed="rId2">
            <a:extLst/>
          </a:blip>
          <a:stretch>
            <a:fillRect/>
          </a:stretch>
        </p:blipFill>
        <p:spPr>
          <a:xfrm>
            <a:off x="0" y="0"/>
            <a:ext cx="24384000" cy="13716000"/>
          </a:xfrm>
          <a:prstGeom prst="rect">
            <a:avLst/>
          </a:prstGeom>
          <a:ln w="12700">
            <a:miter lim="400000"/>
          </a:ln>
        </p:spPr>
      </p:pic>
      <p:sp>
        <p:nvSpPr>
          <p:cNvPr id="41" name="Shape 41"/>
          <p:cNvSpPr>
            <a:spLocks noGrp="1"/>
          </p:cNvSpPr>
          <p:nvPr>
            <p:ph type="title"/>
          </p:nvPr>
        </p:nvSpPr>
        <p:spPr>
          <a:prstGeom prst="rect">
            <a:avLst/>
          </a:prstGeom>
        </p:spPr>
        <p:txBody>
          <a:bodyPr/>
          <a:lstStyle>
            <a:lvl1pPr>
              <a:defRPr b="1">
                <a:solidFill>
                  <a:srgbClr val="000000"/>
                </a:solidFill>
                <a:latin typeface="Helvetica"/>
                <a:ea typeface="Helvetica"/>
                <a:cs typeface="Helvetica"/>
                <a:sym typeface="Helvetica"/>
              </a:defRPr>
            </a:lvl1pPr>
          </a:lstStyle>
          <a:p>
            <a:pPr lvl="0">
              <a:defRPr sz="1800" b="0"/>
            </a:pPr>
            <a:r>
              <a:rPr sz="11200" b="1"/>
              <a:t>OVERVIEW</a:t>
            </a:r>
          </a:p>
        </p:txBody>
      </p:sp>
      <p:sp>
        <p:nvSpPr>
          <p:cNvPr id="42" name="Shape 42"/>
          <p:cNvSpPr>
            <a:spLocks noGrp="1"/>
          </p:cNvSpPr>
          <p:nvPr>
            <p:ph type="body" idx="1"/>
          </p:nvPr>
        </p:nvSpPr>
        <p:spPr>
          <a:xfrm>
            <a:off x="2923660" y="3118650"/>
            <a:ext cx="21350748" cy="9015079"/>
          </a:xfrm>
          <a:prstGeom prst="rect">
            <a:avLst/>
          </a:prstGeom>
        </p:spPr>
        <p:txBody>
          <a:bodyPr numCol="2" spcCol="1067537"/>
          <a:lstStyle/>
          <a:p>
            <a:pPr lvl="0">
              <a:spcBef>
                <a:spcPts val="4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Garden Coverings</a:t>
            </a:r>
          </a:p>
          <a:p>
            <a:pPr lvl="0">
              <a:spcBef>
                <a:spcPts val="4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Abraham &amp; Isaac</a:t>
            </a:r>
          </a:p>
          <a:p>
            <a:pPr lvl="0">
              <a:spcBef>
                <a:spcPts val="4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The Passover</a:t>
            </a:r>
          </a:p>
          <a:p>
            <a:pPr lvl="0">
              <a:spcBef>
                <a:spcPts val="4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OT Sacrificial Offerings</a:t>
            </a:r>
          </a:p>
          <a:p>
            <a:pPr lvl="0">
              <a:spcBef>
                <a:spcPts val="4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Water from the Rock</a:t>
            </a:r>
          </a:p>
          <a:p>
            <a:pPr lvl="0">
              <a:spcBef>
                <a:spcPts val="4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Bronze Serpent</a:t>
            </a:r>
          </a:p>
          <a:p>
            <a:pPr lvl="0">
              <a:spcBef>
                <a:spcPts val="4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Sign of Jonah</a:t>
            </a:r>
          </a:p>
          <a:p>
            <a:pPr lvl="0">
              <a:spcBef>
                <a:spcPts val="4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Suffering Servant</a:t>
            </a:r>
          </a:p>
          <a:p>
            <a:pPr lvl="0">
              <a:spcBef>
                <a:spcPts val="4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Lamb of God</a:t>
            </a:r>
          </a:p>
          <a:p>
            <a:pPr lvl="0">
              <a:spcBef>
                <a:spcPts val="4000"/>
              </a:spcBef>
              <a:buSzPct val="125000"/>
              <a:defRPr sz="1800">
                <a:solidFill>
                  <a:srgbClr val="000000"/>
                </a:solidFill>
              </a:defRPr>
            </a:pPr>
            <a:r>
              <a:rPr sz="5200" b="1" i="1">
                <a:effectLst>
                  <a:outerShdw blurRad="88900" dist="25400" dir="7320000" rotWithShape="0">
                    <a:srgbClr val="FFFFFF">
                      <a:alpha val="69000"/>
                    </a:srgbClr>
                  </a:outerShdw>
                </a:effectLst>
                <a:latin typeface="Helvetica"/>
                <a:ea typeface="Helvetica"/>
                <a:cs typeface="Helvetica"/>
                <a:sym typeface="Helvetica"/>
              </a:rPr>
              <a:t>Bread of Life</a:t>
            </a:r>
            <a:endParaRPr sz="5200" b="1">
              <a:effectLst>
                <a:outerShdw blurRad="88900" dist="25400" dir="7320000" rotWithShape="0">
                  <a:srgbClr val="FFFFFF">
                    <a:alpha val="69000"/>
                  </a:srgbClr>
                </a:outerShdw>
              </a:effectLst>
              <a:latin typeface="Helvetica"/>
              <a:ea typeface="Helvetica"/>
              <a:cs typeface="Helvetica"/>
              <a:sym typeface="Helvetica"/>
            </a:endParaRPr>
          </a:p>
          <a:p>
            <a:pPr lvl="0">
              <a:spcBef>
                <a:spcPts val="4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Perfect Sacrifice</a:t>
            </a:r>
          </a:p>
          <a:p>
            <a:pPr lvl="0">
              <a:spcBef>
                <a:spcPts val="4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Washed Robes</a:t>
            </a:r>
          </a:p>
        </p:txBody>
      </p:sp>
    </p:spTree>
  </p:cSld>
  <p:clrMapOvr>
    <a:masterClrMapping/>
  </p:clrMapOvr>
  <p:transition xmlns:p14="http://schemas.microsoft.com/office/powerpoint/2010/mai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ST Blank3.jpg"/>
          <p:cNvPicPr/>
          <p:nvPr/>
        </p:nvPicPr>
        <p:blipFill>
          <a:blip r:embed="rId2">
            <a:extLst/>
          </a:blip>
          <a:stretch>
            <a:fillRect/>
          </a:stretch>
        </p:blipFill>
        <p:spPr>
          <a:xfrm>
            <a:off x="0" y="0"/>
            <a:ext cx="24384000" cy="13716000"/>
          </a:xfrm>
          <a:prstGeom prst="rect">
            <a:avLst/>
          </a:prstGeom>
          <a:ln w="12700">
            <a:miter lim="400000"/>
          </a:ln>
        </p:spPr>
      </p:pic>
      <p:sp>
        <p:nvSpPr>
          <p:cNvPr id="45" name="Shape 45"/>
          <p:cNvSpPr>
            <a:spLocks noGrp="1"/>
          </p:cNvSpPr>
          <p:nvPr>
            <p:ph type="body" idx="1"/>
          </p:nvPr>
        </p:nvSpPr>
        <p:spPr>
          <a:xfrm>
            <a:off x="834097" y="2461513"/>
            <a:ext cx="22715804" cy="10555675"/>
          </a:xfrm>
          <a:prstGeom prst="rect">
            <a:avLst/>
          </a:prstGeom>
        </p:spPr>
        <p:txBody>
          <a:bodyPr/>
          <a:lstStyle/>
          <a:p>
            <a:pPr lvl="0">
              <a:spcBef>
                <a:spcPts val="5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One of the places we see the Scriptures use the concept of food to illustrate true things about God is in the Gospel of John. </a:t>
            </a:r>
          </a:p>
          <a:p>
            <a:pPr lvl="0">
              <a:spcBef>
                <a:spcPts val="5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Using the example of God’s provision of manna for Israel in the wilderness, Jesus claimed to be the Bread from heaven who gives life to the world. </a:t>
            </a:r>
          </a:p>
          <a:p>
            <a:pPr lvl="0">
              <a:spcBef>
                <a:spcPts val="5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The work God requires of us is to believe in Christ, who has given His body and blood as a sacrifice for our salvation. As we are joined to Jesus, we are sent to the world in the way the Father sent His Son.</a:t>
            </a:r>
          </a:p>
        </p:txBody>
      </p:sp>
      <p:sp>
        <p:nvSpPr>
          <p:cNvPr id="46" name="Shape 46"/>
          <p:cNvSpPr>
            <a:spLocks noGrp="1"/>
          </p:cNvSpPr>
          <p:nvPr>
            <p:ph type="title"/>
          </p:nvPr>
        </p:nvSpPr>
        <p:spPr>
          <a:xfrm>
            <a:off x="585409" y="355600"/>
            <a:ext cx="23213184" cy="2286000"/>
          </a:xfrm>
          <a:prstGeom prst="rect">
            <a:avLst/>
          </a:prstGeom>
        </p:spPr>
        <p:txBody>
          <a:bodyPr/>
          <a:lstStyle>
            <a:lvl1pPr>
              <a:defRPr b="1">
                <a:solidFill>
                  <a:srgbClr val="000000"/>
                </a:solidFill>
                <a:latin typeface="Helvetica"/>
                <a:ea typeface="Helvetica"/>
                <a:cs typeface="Helvetica"/>
                <a:sym typeface="Helvetica"/>
              </a:defRPr>
            </a:lvl1pPr>
          </a:lstStyle>
          <a:p>
            <a:pPr lvl="0">
              <a:defRPr sz="1800" b="0"/>
            </a:pPr>
            <a:r>
              <a:rPr sz="11200" b="1"/>
              <a:t>LESSON SUMMARY</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45">
                                            <p:bg/>
                                          </p:spTgt>
                                        </p:tgtEl>
                                        <p:attrNameLst>
                                          <p:attrName>style.visibility</p:attrName>
                                        </p:attrNameLst>
                                      </p:cBhvr>
                                      <p:to>
                                        <p:strVal val="visible"/>
                                      </p:to>
                                    </p:set>
                                    <p:animEffect transition="in" filter="dissolve">
                                      <p:cBhvr>
                                        <p:cTn id="7" dur="1000"/>
                                        <p:tgtEl>
                                          <p:spTgt spid="45">
                                            <p:bg/>
                                          </p:spTgt>
                                        </p:tgtEl>
                                      </p:cBhvr>
                                    </p:animEffect>
                                  </p:childTnLst>
                                </p:cTn>
                              </p:par>
                              <p:par>
                                <p:cTn id="8" presetID="9" presetClass="entr" presetSubtype="0" fill="hold" grpId="1">
                                  <p:stCondLst>
                                    <p:cond delay="0"/>
                                  </p:stCondLst>
                                  <p:iterate>
                                    <p:tmAbs val="0"/>
                                  </p:iterate>
                                  <p:childTnLst>
                                    <p:set>
                                      <p:cBhvr>
                                        <p:cTn id="9" fill="hold"/>
                                        <p:tgtEl>
                                          <p:spTgt spid="45">
                                            <p:txEl>
                                              <p:pRg st="0" end="0"/>
                                            </p:txEl>
                                          </p:spTgt>
                                        </p:tgtEl>
                                        <p:attrNameLst>
                                          <p:attrName>style.visibility</p:attrName>
                                        </p:attrNameLst>
                                      </p:cBhvr>
                                      <p:to>
                                        <p:strVal val="visible"/>
                                      </p:to>
                                    </p:set>
                                    <p:animEffect transition="in" filter="dissolve">
                                      <p:cBhvr>
                                        <p:cTn id="10" dur="1000"/>
                                        <p:tgtEl>
                                          <p:spTgt spid="4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45">
                                            <p:txEl>
                                              <p:pRg st="1" end="1"/>
                                            </p:txEl>
                                          </p:spTgt>
                                        </p:tgtEl>
                                        <p:attrNameLst>
                                          <p:attrName>style.visibility</p:attrName>
                                        </p:attrNameLst>
                                      </p:cBhvr>
                                      <p:to>
                                        <p:strVal val="visible"/>
                                      </p:to>
                                    </p:set>
                                    <p:animEffect transition="in" filter="dissolve">
                                      <p:cBhvr>
                                        <p:cTn id="15" dur="1000"/>
                                        <p:tgtEl>
                                          <p:spTgt spid="4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iterate>
                                    <p:tmAbs val="0"/>
                                  </p:iterate>
                                  <p:childTnLst>
                                    <p:set>
                                      <p:cBhvr>
                                        <p:cTn id="19" fill="hold"/>
                                        <p:tgtEl>
                                          <p:spTgt spid="45">
                                            <p:txEl>
                                              <p:pRg st="2" end="2"/>
                                            </p:txEl>
                                          </p:spTgt>
                                        </p:tgtEl>
                                        <p:attrNameLst>
                                          <p:attrName>style.visibility</p:attrName>
                                        </p:attrNameLst>
                                      </p:cBhvr>
                                      <p:to>
                                        <p:strVal val="visible"/>
                                      </p:to>
                                    </p:set>
                                    <p:animEffect transition="in" filter="dissolve">
                                      <p:cBhvr>
                                        <p:cTn id="20" dur="1000"/>
                                        <p:tgtEl>
                                          <p:spTgt spid="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ST Blank3.jpg"/>
          <p:cNvPicPr/>
          <p:nvPr/>
        </p:nvPicPr>
        <p:blipFill>
          <a:blip r:embed="rId2">
            <a:extLst/>
          </a:blip>
          <a:stretch>
            <a:fillRect/>
          </a:stretch>
        </p:blipFill>
        <p:spPr>
          <a:xfrm>
            <a:off x="0" y="0"/>
            <a:ext cx="24384000" cy="13716000"/>
          </a:xfrm>
          <a:prstGeom prst="rect">
            <a:avLst/>
          </a:prstGeom>
          <a:ln w="12700">
            <a:miter lim="400000"/>
          </a:ln>
        </p:spPr>
      </p:pic>
      <p:sp>
        <p:nvSpPr>
          <p:cNvPr id="49" name="Shape 49"/>
          <p:cNvSpPr>
            <a:spLocks noGrp="1"/>
          </p:cNvSpPr>
          <p:nvPr>
            <p:ph type="title"/>
          </p:nvPr>
        </p:nvSpPr>
        <p:spPr>
          <a:xfrm>
            <a:off x="585410" y="355600"/>
            <a:ext cx="23213181" cy="2286000"/>
          </a:xfrm>
          <a:prstGeom prst="rect">
            <a:avLst/>
          </a:prstGeom>
        </p:spPr>
        <p:txBody>
          <a:bodyPr/>
          <a:lstStyle>
            <a:lvl1pPr>
              <a:defRPr b="1">
                <a:solidFill>
                  <a:srgbClr val="000000"/>
                </a:solidFill>
                <a:latin typeface="Helvetica"/>
                <a:ea typeface="Helvetica"/>
                <a:cs typeface="Helvetica"/>
                <a:sym typeface="Helvetica"/>
              </a:defRPr>
            </a:lvl1pPr>
          </a:lstStyle>
          <a:p>
            <a:pPr lvl="0">
              <a:defRPr sz="1800" b="0"/>
            </a:pPr>
            <a:r>
              <a:rPr sz="11200" b="1"/>
              <a:t>INTRODUCTION</a:t>
            </a:r>
          </a:p>
        </p:txBody>
      </p:sp>
      <p:sp>
        <p:nvSpPr>
          <p:cNvPr id="50" name="Shape 50"/>
          <p:cNvSpPr>
            <a:spLocks noGrp="1"/>
          </p:cNvSpPr>
          <p:nvPr>
            <p:ph type="body" idx="1"/>
          </p:nvPr>
        </p:nvSpPr>
        <p:spPr>
          <a:xfrm>
            <a:off x="965124" y="2439579"/>
            <a:ext cx="22453752" cy="10767242"/>
          </a:xfrm>
          <a:prstGeom prst="rect">
            <a:avLst/>
          </a:prstGeom>
        </p:spPr>
        <p:txBody>
          <a:bodyPr/>
          <a:lstStyle/>
          <a:p>
            <a:pPr lvl="0">
              <a:spcBef>
                <a:spcPts val="4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We need food to survive, but God</a:t>
            </a:r>
            <a:br>
              <a:rPr sz="5200" b="1">
                <a:effectLst>
                  <a:outerShdw blurRad="88900" dist="25400" dir="7320000" rotWithShape="0">
                    <a:srgbClr val="FFFFFF">
                      <a:alpha val="69000"/>
                    </a:srgbClr>
                  </a:outerShdw>
                </a:effectLst>
                <a:latin typeface="Helvetica"/>
                <a:ea typeface="Helvetica"/>
                <a:cs typeface="Helvetica"/>
                <a:sym typeface="Helvetica"/>
              </a:rPr>
            </a:br>
            <a:r>
              <a:rPr sz="5200" b="1">
                <a:effectLst>
                  <a:outerShdw blurRad="88900" dist="25400" dir="7320000" rotWithShape="0">
                    <a:srgbClr val="FFFFFF">
                      <a:alpha val="69000"/>
                    </a:srgbClr>
                  </a:outerShdw>
                </a:effectLst>
                <a:latin typeface="Helvetica"/>
                <a:ea typeface="Helvetica"/>
                <a:cs typeface="Helvetica"/>
                <a:sym typeface="Helvetica"/>
              </a:rPr>
              <a:t>also gave us taste buds. Food is</a:t>
            </a:r>
            <a:br>
              <a:rPr sz="5200" b="1">
                <a:effectLst>
                  <a:outerShdw blurRad="88900" dist="25400" dir="7320000" rotWithShape="0">
                    <a:srgbClr val="FFFFFF">
                      <a:alpha val="69000"/>
                    </a:srgbClr>
                  </a:outerShdw>
                </a:effectLst>
                <a:latin typeface="Helvetica"/>
                <a:ea typeface="Helvetica"/>
                <a:cs typeface="Helvetica"/>
                <a:sym typeface="Helvetica"/>
              </a:rPr>
            </a:br>
            <a:r>
              <a:rPr sz="5200" b="1">
                <a:effectLst>
                  <a:outerShdw blurRad="88900" dist="25400" dir="7320000" rotWithShape="0">
                    <a:srgbClr val="FFFFFF">
                      <a:alpha val="69000"/>
                    </a:srgbClr>
                  </a:outerShdw>
                </a:effectLst>
                <a:latin typeface="Helvetica"/>
                <a:ea typeface="Helvetica"/>
                <a:cs typeface="Helvetica"/>
                <a:sym typeface="Helvetica"/>
              </a:rPr>
              <a:t>not just fuel. It is also for our</a:t>
            </a:r>
            <a:br>
              <a:rPr sz="5200" b="1">
                <a:effectLst>
                  <a:outerShdw blurRad="88900" dist="25400" dir="7320000" rotWithShape="0">
                    <a:srgbClr val="FFFFFF">
                      <a:alpha val="69000"/>
                    </a:srgbClr>
                  </a:outerShdw>
                </a:effectLst>
                <a:latin typeface="Helvetica"/>
                <a:ea typeface="Helvetica"/>
                <a:cs typeface="Helvetica"/>
                <a:sym typeface="Helvetica"/>
              </a:rPr>
            </a:br>
            <a:r>
              <a:rPr sz="5200" b="1">
                <a:effectLst>
                  <a:outerShdw blurRad="88900" dist="25400" dir="7320000" rotWithShape="0">
                    <a:srgbClr val="FFFFFF">
                      <a:alpha val="69000"/>
                    </a:srgbClr>
                  </a:outerShdw>
                </a:effectLst>
                <a:latin typeface="Helvetica"/>
                <a:ea typeface="Helvetica"/>
                <a:cs typeface="Helvetica"/>
                <a:sym typeface="Helvetica"/>
              </a:rPr>
              <a:t>enjoyment and delight.</a:t>
            </a:r>
          </a:p>
          <a:p>
            <a:pPr lvl="0">
              <a:spcBef>
                <a:spcPts val="4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The biblical writers often turned to</a:t>
            </a:r>
            <a:br>
              <a:rPr sz="5200" b="1">
                <a:effectLst>
                  <a:outerShdw blurRad="88900" dist="25400" dir="7320000" rotWithShape="0">
                    <a:srgbClr val="FFFFFF">
                      <a:alpha val="69000"/>
                    </a:srgbClr>
                  </a:outerShdw>
                </a:effectLst>
                <a:latin typeface="Helvetica"/>
                <a:ea typeface="Helvetica"/>
                <a:cs typeface="Helvetica"/>
                <a:sym typeface="Helvetica"/>
              </a:rPr>
            </a:br>
            <a:r>
              <a:rPr sz="5200" b="1">
                <a:effectLst>
                  <a:outerShdw blurRad="88900" dist="25400" dir="7320000" rotWithShape="0">
                    <a:srgbClr val="FFFFFF">
                      <a:alpha val="69000"/>
                    </a:srgbClr>
                  </a:outerShdw>
                </a:effectLst>
                <a:latin typeface="Helvetica"/>
                <a:ea typeface="Helvetica"/>
                <a:cs typeface="Helvetica"/>
                <a:sym typeface="Helvetica"/>
              </a:rPr>
              <a:t>the metaphor of food to explain</a:t>
            </a:r>
            <a:br>
              <a:rPr sz="5200" b="1">
                <a:effectLst>
                  <a:outerShdw blurRad="88900" dist="25400" dir="7320000" rotWithShape="0">
                    <a:srgbClr val="FFFFFF">
                      <a:alpha val="69000"/>
                    </a:srgbClr>
                  </a:outerShdw>
                </a:effectLst>
                <a:latin typeface="Helvetica"/>
                <a:ea typeface="Helvetica"/>
                <a:cs typeface="Helvetica"/>
                <a:sym typeface="Helvetica"/>
              </a:rPr>
            </a:br>
            <a:r>
              <a:rPr sz="5200" b="1">
                <a:effectLst>
                  <a:outerShdw blurRad="88900" dist="25400" dir="7320000" rotWithShape="0">
                    <a:srgbClr val="FFFFFF">
                      <a:alpha val="69000"/>
                    </a:srgbClr>
                  </a:outerShdw>
                </a:effectLst>
                <a:latin typeface="Helvetica"/>
                <a:ea typeface="Helvetica"/>
                <a:cs typeface="Helvetica"/>
                <a:sym typeface="Helvetica"/>
              </a:rPr>
              <a:t>and illustrate various </a:t>
            </a:r>
            <a:r>
              <a:rPr sz="5200" b="1" u="sng">
                <a:effectLst>
                  <a:outerShdw blurRad="88900" dist="25400" dir="7320000" rotWithShape="0">
                    <a:srgbClr val="FFFFFF">
                      <a:alpha val="69000"/>
                    </a:srgbClr>
                  </a:outerShdw>
                </a:effectLst>
                <a:latin typeface="Helvetica"/>
                <a:ea typeface="Helvetica"/>
                <a:cs typeface="Helvetica"/>
                <a:sym typeface="Helvetica"/>
              </a:rPr>
              <a:t>gospel</a:t>
            </a:r>
            <a:r>
              <a:rPr sz="5200" b="1">
                <a:effectLst>
                  <a:outerShdw blurRad="88900" dist="25400" dir="7320000" rotWithShape="0">
                    <a:srgbClr val="FFFFFF">
                      <a:alpha val="69000"/>
                    </a:srgbClr>
                  </a:outerShdw>
                </a:effectLst>
                <a:latin typeface="Helvetica"/>
                <a:ea typeface="Helvetica"/>
                <a:cs typeface="Helvetica"/>
                <a:sym typeface="Helvetica"/>
              </a:rPr>
              <a:t> truths.</a:t>
            </a:r>
          </a:p>
          <a:p>
            <a:pPr lvl="0">
              <a:spcBef>
                <a:spcPts val="4000"/>
              </a:spcBef>
              <a:buSzPct val="125000"/>
              <a:defRPr sz="1800">
                <a:solidFill>
                  <a:srgbClr val="000000"/>
                </a:solidFill>
              </a:defRPr>
            </a:pPr>
            <a:r>
              <a:rPr sz="5200" b="1">
                <a:effectLst>
                  <a:outerShdw blurRad="88900" dist="25400" dir="7320000" rotWithShape="0">
                    <a:srgbClr val="FFFFFF">
                      <a:alpha val="69000"/>
                    </a:srgbClr>
                  </a:outerShdw>
                </a:effectLst>
                <a:latin typeface="Helvetica"/>
                <a:ea typeface="Helvetica"/>
                <a:cs typeface="Helvetica"/>
                <a:sym typeface="Helvetica"/>
              </a:rPr>
              <a:t>“You need Jesus—not some creed, code, or cause. You don’t go beyond Jesus. You may go deeper into Jesus, but you’ll never go beyond Jesus. The table is set. Come and dine.”  ~ Adrian Rogers (1931-2005)</a:t>
            </a:r>
          </a:p>
        </p:txBody>
      </p:sp>
      <p:grpSp>
        <p:nvGrpSpPr>
          <p:cNvPr id="53" name="Group 53"/>
          <p:cNvGrpSpPr/>
          <p:nvPr/>
        </p:nvGrpSpPr>
        <p:grpSpPr>
          <a:xfrm rot="76753">
            <a:off x="13508158" y="2548629"/>
            <a:ext cx="9516689" cy="6488393"/>
            <a:chOff x="-139700" y="-165099"/>
            <a:chExt cx="9516688" cy="6488392"/>
          </a:xfrm>
        </p:grpSpPr>
        <p:pic>
          <p:nvPicPr>
            <p:cNvPr id="52" name="nci-vol-2397-300.jpg"/>
            <p:cNvPicPr/>
            <p:nvPr/>
          </p:nvPicPr>
          <p:blipFill>
            <a:blip r:embed="rId3">
              <a:extLst/>
            </a:blip>
            <a:stretch>
              <a:fillRect/>
            </a:stretch>
          </p:blipFill>
          <p:spPr>
            <a:xfrm>
              <a:off x="-1" y="0"/>
              <a:ext cx="9237290" cy="6158193"/>
            </a:xfrm>
            <a:prstGeom prst="rect">
              <a:avLst/>
            </a:prstGeom>
            <a:ln>
              <a:noFill/>
            </a:ln>
            <a:effectLst/>
          </p:spPr>
        </p:pic>
        <p:pic>
          <p:nvPicPr>
            <p:cNvPr id="51" name="Picture 50"/>
            <p:cNvPicPr/>
            <p:nvPr/>
          </p:nvPicPr>
          <p:blipFill>
            <a:blip r:embed="rId4">
              <a:extLst/>
            </a:blip>
            <a:stretch>
              <a:fillRect/>
            </a:stretch>
          </p:blipFill>
          <p:spPr>
            <a:xfrm>
              <a:off x="-139701" y="-165100"/>
              <a:ext cx="9516690" cy="6488393"/>
            </a:xfrm>
            <a:prstGeom prst="rect">
              <a:avLst/>
            </a:prstGeom>
            <a:effectLst/>
          </p:spPr>
        </p:pic>
      </p:grpSp>
    </p:spTree>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50">
                                            <p:bg/>
                                          </p:spTgt>
                                        </p:tgtEl>
                                        <p:attrNameLst>
                                          <p:attrName>style.visibility</p:attrName>
                                        </p:attrNameLst>
                                      </p:cBhvr>
                                      <p:to>
                                        <p:strVal val="visible"/>
                                      </p:to>
                                    </p:set>
                                    <p:animEffect transition="in" filter="dissolve">
                                      <p:cBhvr>
                                        <p:cTn id="7" dur="1000"/>
                                        <p:tgtEl>
                                          <p:spTgt spid="50">
                                            <p:bg/>
                                          </p:spTgt>
                                        </p:tgtEl>
                                      </p:cBhvr>
                                    </p:animEffect>
                                  </p:childTnLst>
                                </p:cTn>
                              </p:par>
                              <p:par>
                                <p:cTn id="8" presetID="9" presetClass="entr" presetSubtype="0" fill="hold" grpId="1">
                                  <p:stCondLst>
                                    <p:cond delay="0"/>
                                  </p:stCondLst>
                                  <p:iterate>
                                    <p:tmAbs val="0"/>
                                  </p:iterate>
                                  <p:childTnLst>
                                    <p:set>
                                      <p:cBhvr>
                                        <p:cTn id="9" fill="hold"/>
                                        <p:tgtEl>
                                          <p:spTgt spid="50">
                                            <p:txEl>
                                              <p:pRg st="0" end="0"/>
                                            </p:txEl>
                                          </p:spTgt>
                                        </p:tgtEl>
                                        <p:attrNameLst>
                                          <p:attrName>style.visibility</p:attrName>
                                        </p:attrNameLst>
                                      </p:cBhvr>
                                      <p:to>
                                        <p:strVal val="visible"/>
                                      </p:to>
                                    </p:set>
                                    <p:animEffect transition="in" filter="dissolve">
                                      <p:cBhvr>
                                        <p:cTn id="10" dur="1000"/>
                                        <p:tgtEl>
                                          <p:spTgt spid="5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50">
                                            <p:txEl>
                                              <p:pRg st="1" end="1"/>
                                            </p:txEl>
                                          </p:spTgt>
                                        </p:tgtEl>
                                        <p:attrNameLst>
                                          <p:attrName>style.visibility</p:attrName>
                                        </p:attrNameLst>
                                      </p:cBhvr>
                                      <p:to>
                                        <p:strVal val="visible"/>
                                      </p:to>
                                    </p:set>
                                    <p:animEffect transition="in" filter="dissolve">
                                      <p:cBhvr>
                                        <p:cTn id="15" dur="1000"/>
                                        <p:tgtEl>
                                          <p:spTgt spid="5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iterate>
                                    <p:tmAbs val="0"/>
                                  </p:iterate>
                                  <p:childTnLst>
                                    <p:set>
                                      <p:cBhvr>
                                        <p:cTn id="19" fill="hold"/>
                                        <p:tgtEl>
                                          <p:spTgt spid="50">
                                            <p:txEl>
                                              <p:pRg st="2" end="2"/>
                                            </p:txEl>
                                          </p:spTgt>
                                        </p:tgtEl>
                                        <p:attrNameLst>
                                          <p:attrName>style.visibility</p:attrName>
                                        </p:attrNameLst>
                                      </p:cBhvr>
                                      <p:to>
                                        <p:strVal val="visible"/>
                                      </p:to>
                                    </p:set>
                                    <p:animEffect transition="in" filter="dissolve">
                                      <p:cBhvr>
                                        <p:cTn id="20" dur="1000"/>
                                        <p:tgtEl>
                                          <p:spTgt spid="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5" name="ST Blank2.jpg"/>
          <p:cNvPicPr/>
          <p:nvPr/>
        </p:nvPicPr>
        <p:blipFill>
          <a:blip r:embed="rId2">
            <a:alphaModFix amt="55498"/>
            <a:extLst/>
          </a:blip>
          <a:stretch>
            <a:fillRect/>
          </a:stretch>
        </p:blipFill>
        <p:spPr>
          <a:xfrm>
            <a:off x="0" y="0"/>
            <a:ext cx="24384000" cy="13716000"/>
          </a:xfrm>
          <a:prstGeom prst="rect">
            <a:avLst/>
          </a:prstGeom>
          <a:ln w="12700">
            <a:miter lim="400000"/>
          </a:ln>
        </p:spPr>
      </p:pic>
      <p:sp>
        <p:nvSpPr>
          <p:cNvPr id="56" name="Shape 56"/>
          <p:cNvSpPr>
            <a:spLocks noGrp="1"/>
          </p:cNvSpPr>
          <p:nvPr>
            <p:ph type="title"/>
          </p:nvPr>
        </p:nvSpPr>
        <p:spPr>
          <a:xfrm>
            <a:off x="555612" y="659302"/>
            <a:ext cx="23272776" cy="2641345"/>
          </a:xfrm>
          <a:prstGeom prst="rect">
            <a:avLst/>
          </a:prstGeom>
        </p:spPr>
        <p:txBody>
          <a:bodyPr/>
          <a:lstStyle/>
          <a:p>
            <a:pPr lvl="0" defTabSz="610870">
              <a:defRPr sz="1800">
                <a:solidFill>
                  <a:srgbClr val="000000"/>
                </a:solidFill>
              </a:defRPr>
            </a:pPr>
            <a:r>
              <a:rPr sz="8288" b="1">
                <a:latin typeface="Helvetica"/>
                <a:ea typeface="Helvetica"/>
                <a:cs typeface="Helvetica"/>
                <a:sym typeface="Helvetica"/>
              </a:rPr>
              <a:t>The Bread from heaven gives</a:t>
            </a:r>
            <a:br>
              <a:rPr sz="8288" b="1">
                <a:latin typeface="Helvetica"/>
                <a:ea typeface="Helvetica"/>
                <a:cs typeface="Helvetica"/>
                <a:sym typeface="Helvetica"/>
              </a:rPr>
            </a:br>
            <a:r>
              <a:rPr sz="8288" b="1" u="sng">
                <a:latin typeface="Helvetica"/>
                <a:ea typeface="Helvetica"/>
                <a:cs typeface="Helvetica"/>
                <a:sym typeface="Helvetica"/>
              </a:rPr>
              <a:t>life</a:t>
            </a:r>
            <a:r>
              <a:rPr sz="8288" b="1">
                <a:latin typeface="Helvetica"/>
                <a:ea typeface="Helvetica"/>
                <a:cs typeface="Helvetica"/>
                <a:sym typeface="Helvetica"/>
              </a:rPr>
              <a:t> to the world (John 6:25-34).</a:t>
            </a:r>
          </a:p>
        </p:txBody>
      </p:sp>
      <p:sp>
        <p:nvSpPr>
          <p:cNvPr id="57" name="Shape 57"/>
          <p:cNvSpPr>
            <a:spLocks noGrp="1"/>
          </p:cNvSpPr>
          <p:nvPr>
            <p:ph type="body" idx="1"/>
          </p:nvPr>
        </p:nvSpPr>
        <p:spPr>
          <a:xfrm>
            <a:off x="1306226" y="3935724"/>
            <a:ext cx="21771548" cy="8933451"/>
          </a:xfrm>
          <a:prstGeom prst="rect">
            <a:avLst/>
          </a:prstGeom>
        </p:spPr>
        <p:txBody>
          <a:bodyPr/>
          <a:lstStyle/>
          <a:p>
            <a:pPr lvl="0">
              <a:spcBef>
                <a:spcPts val="6000"/>
              </a:spcBef>
              <a:buSzPct val="125000"/>
              <a:defRPr sz="1800">
                <a:solidFill>
                  <a:srgbClr val="000000"/>
                </a:solidFill>
              </a:defRPr>
            </a:pPr>
            <a:r>
              <a:rPr sz="5200" b="1">
                <a:latin typeface="Helvetica"/>
                <a:ea typeface="Helvetica"/>
                <a:cs typeface="Helvetica"/>
                <a:sym typeface="Helvetica"/>
              </a:rPr>
              <a:t>John uses the Old Testament image of </a:t>
            </a:r>
            <a:r>
              <a:rPr sz="5200" b="1" u="sng">
                <a:latin typeface="Helvetica"/>
                <a:ea typeface="Helvetica"/>
                <a:cs typeface="Helvetica"/>
                <a:sym typeface="Helvetica"/>
              </a:rPr>
              <a:t>manna</a:t>
            </a:r>
            <a:r>
              <a:rPr sz="5200" b="1">
                <a:latin typeface="Helvetica"/>
                <a:ea typeface="Helvetica"/>
                <a:cs typeface="Helvetica"/>
                <a:sym typeface="Helvetica"/>
              </a:rPr>
              <a:t> to point to Jesus.</a:t>
            </a:r>
          </a:p>
          <a:p>
            <a:pPr lvl="0">
              <a:spcBef>
                <a:spcPts val="6000"/>
              </a:spcBef>
              <a:buSzPct val="125000"/>
              <a:defRPr sz="1800">
                <a:solidFill>
                  <a:srgbClr val="000000"/>
                </a:solidFill>
              </a:defRPr>
            </a:pPr>
            <a:r>
              <a:rPr sz="5200" b="1">
                <a:latin typeface="Helvetica"/>
                <a:ea typeface="Helvetica"/>
                <a:cs typeface="Helvetica"/>
                <a:sym typeface="Helvetica"/>
              </a:rPr>
              <a:t>After feeding thousands of people in the wilderness, Jesus urged the people to look for the Bread that comes from </a:t>
            </a:r>
            <a:r>
              <a:rPr sz="5200" b="1" u="sng">
                <a:latin typeface="Helvetica"/>
                <a:ea typeface="Helvetica"/>
                <a:cs typeface="Helvetica"/>
                <a:sym typeface="Helvetica"/>
              </a:rPr>
              <a:t>heaven</a:t>
            </a:r>
            <a:r>
              <a:rPr sz="5200" b="1">
                <a:latin typeface="Helvetica"/>
                <a:ea typeface="Helvetica"/>
                <a:cs typeface="Helvetica"/>
                <a:sym typeface="Helvetica"/>
              </a:rPr>
              <a:t>, not the bread of earth that spoils.</a:t>
            </a:r>
          </a:p>
          <a:p>
            <a:pPr lvl="0">
              <a:spcBef>
                <a:spcPts val="6000"/>
              </a:spcBef>
              <a:buSzPct val="125000"/>
              <a:defRPr sz="1800">
                <a:solidFill>
                  <a:srgbClr val="000000"/>
                </a:solidFill>
              </a:defRPr>
            </a:pPr>
            <a:r>
              <a:rPr sz="5200" b="1">
                <a:latin typeface="Helvetica"/>
                <a:ea typeface="Helvetica"/>
                <a:cs typeface="Helvetica"/>
                <a:sym typeface="Helvetica"/>
              </a:rPr>
              <a:t>The </a:t>
            </a:r>
            <a:r>
              <a:rPr sz="5200" b="1" u="sng">
                <a:latin typeface="Helvetica"/>
                <a:ea typeface="Helvetica"/>
                <a:cs typeface="Helvetica"/>
                <a:sym typeface="Helvetica"/>
              </a:rPr>
              <a:t>manna</a:t>
            </a:r>
            <a:r>
              <a:rPr sz="5200" b="1">
                <a:latin typeface="Helvetica"/>
                <a:ea typeface="Helvetica"/>
                <a:cs typeface="Helvetica"/>
                <a:sym typeface="Helvetica"/>
              </a:rPr>
              <a:t> was never meant to fully satisfy the people of God while they were in the wilderness because the wilderness was not their home.</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57">
                                            <p:bg/>
                                          </p:spTgt>
                                        </p:tgtEl>
                                        <p:attrNameLst>
                                          <p:attrName>style.visibility</p:attrName>
                                        </p:attrNameLst>
                                      </p:cBhvr>
                                      <p:to>
                                        <p:strVal val="visible"/>
                                      </p:to>
                                    </p:set>
                                    <p:animEffect transition="in" filter="dissolve">
                                      <p:cBhvr>
                                        <p:cTn id="7" dur="1000"/>
                                        <p:tgtEl>
                                          <p:spTgt spid="57">
                                            <p:bg/>
                                          </p:spTgt>
                                        </p:tgtEl>
                                      </p:cBhvr>
                                    </p:animEffect>
                                  </p:childTnLst>
                                </p:cTn>
                              </p:par>
                              <p:par>
                                <p:cTn id="8" presetID="9" presetClass="entr" presetSubtype="0" fill="hold" grpId="1">
                                  <p:stCondLst>
                                    <p:cond delay="0"/>
                                  </p:stCondLst>
                                  <p:iterate>
                                    <p:tmAbs val="0"/>
                                  </p:iterate>
                                  <p:childTnLst>
                                    <p:set>
                                      <p:cBhvr>
                                        <p:cTn id="9" fill="hold"/>
                                        <p:tgtEl>
                                          <p:spTgt spid="57">
                                            <p:txEl>
                                              <p:pRg st="0" end="0"/>
                                            </p:txEl>
                                          </p:spTgt>
                                        </p:tgtEl>
                                        <p:attrNameLst>
                                          <p:attrName>style.visibility</p:attrName>
                                        </p:attrNameLst>
                                      </p:cBhvr>
                                      <p:to>
                                        <p:strVal val="visible"/>
                                      </p:to>
                                    </p:set>
                                    <p:animEffect transition="in" filter="dissolve">
                                      <p:cBhvr>
                                        <p:cTn id="10" dur="1000"/>
                                        <p:tgtEl>
                                          <p:spTgt spid="5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57">
                                            <p:txEl>
                                              <p:pRg st="1" end="1"/>
                                            </p:txEl>
                                          </p:spTgt>
                                        </p:tgtEl>
                                        <p:attrNameLst>
                                          <p:attrName>style.visibility</p:attrName>
                                        </p:attrNameLst>
                                      </p:cBhvr>
                                      <p:to>
                                        <p:strVal val="visible"/>
                                      </p:to>
                                    </p:set>
                                    <p:animEffect transition="in" filter="dissolve">
                                      <p:cBhvr>
                                        <p:cTn id="15" dur="1000"/>
                                        <p:tgtEl>
                                          <p:spTgt spid="5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iterate>
                                    <p:tmAbs val="0"/>
                                  </p:iterate>
                                  <p:childTnLst>
                                    <p:set>
                                      <p:cBhvr>
                                        <p:cTn id="19" fill="hold"/>
                                        <p:tgtEl>
                                          <p:spTgt spid="57">
                                            <p:txEl>
                                              <p:pRg st="2" end="2"/>
                                            </p:txEl>
                                          </p:spTgt>
                                        </p:tgtEl>
                                        <p:attrNameLst>
                                          <p:attrName>style.visibility</p:attrName>
                                        </p:attrNameLst>
                                      </p:cBhvr>
                                      <p:to>
                                        <p:strVal val="visible"/>
                                      </p:to>
                                    </p:set>
                                    <p:animEffect transition="in" filter="dissolve">
                                      <p:cBhvr>
                                        <p:cTn id="20" dur="1000"/>
                                        <p:tgtEl>
                                          <p:spTgt spid="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9" name="ST Blank2.jpg"/>
          <p:cNvPicPr/>
          <p:nvPr/>
        </p:nvPicPr>
        <p:blipFill>
          <a:blip r:embed="rId2">
            <a:alphaModFix amt="55498"/>
            <a:extLst/>
          </a:blip>
          <a:stretch>
            <a:fillRect/>
          </a:stretch>
        </p:blipFill>
        <p:spPr>
          <a:xfrm>
            <a:off x="0" y="0"/>
            <a:ext cx="24384000" cy="13716000"/>
          </a:xfrm>
          <a:prstGeom prst="rect">
            <a:avLst/>
          </a:prstGeom>
          <a:ln w="12700">
            <a:miter lim="400000"/>
          </a:ln>
        </p:spPr>
      </p:pic>
      <p:sp>
        <p:nvSpPr>
          <p:cNvPr id="60" name="Shape 60"/>
          <p:cNvSpPr>
            <a:spLocks noGrp="1"/>
          </p:cNvSpPr>
          <p:nvPr>
            <p:ph type="title"/>
          </p:nvPr>
        </p:nvSpPr>
        <p:spPr>
          <a:xfrm>
            <a:off x="555612" y="659302"/>
            <a:ext cx="23272776" cy="2641345"/>
          </a:xfrm>
          <a:prstGeom prst="rect">
            <a:avLst/>
          </a:prstGeom>
        </p:spPr>
        <p:txBody>
          <a:bodyPr/>
          <a:lstStyle/>
          <a:p>
            <a:pPr lvl="0" defTabSz="610870">
              <a:defRPr sz="1800">
                <a:solidFill>
                  <a:srgbClr val="000000"/>
                </a:solidFill>
              </a:defRPr>
            </a:pPr>
            <a:r>
              <a:rPr sz="8288" b="1">
                <a:latin typeface="Helvetica"/>
                <a:ea typeface="Helvetica"/>
                <a:cs typeface="Helvetica"/>
                <a:sym typeface="Helvetica"/>
              </a:rPr>
              <a:t>The Bread from heaven gives</a:t>
            </a:r>
            <a:br>
              <a:rPr sz="8288" b="1">
                <a:latin typeface="Helvetica"/>
                <a:ea typeface="Helvetica"/>
                <a:cs typeface="Helvetica"/>
                <a:sym typeface="Helvetica"/>
              </a:rPr>
            </a:br>
            <a:r>
              <a:rPr sz="8288" b="1" u="sng">
                <a:latin typeface="Helvetica"/>
                <a:ea typeface="Helvetica"/>
                <a:cs typeface="Helvetica"/>
                <a:sym typeface="Helvetica"/>
              </a:rPr>
              <a:t>life</a:t>
            </a:r>
            <a:r>
              <a:rPr sz="8288" b="1">
                <a:latin typeface="Helvetica"/>
                <a:ea typeface="Helvetica"/>
                <a:cs typeface="Helvetica"/>
                <a:sym typeface="Helvetica"/>
              </a:rPr>
              <a:t> to the world (John 6:25-34).</a:t>
            </a:r>
          </a:p>
        </p:txBody>
      </p:sp>
      <p:sp>
        <p:nvSpPr>
          <p:cNvPr id="61" name="Shape 61"/>
          <p:cNvSpPr>
            <a:spLocks noGrp="1"/>
          </p:cNvSpPr>
          <p:nvPr>
            <p:ph type="body" idx="1"/>
          </p:nvPr>
        </p:nvSpPr>
        <p:spPr>
          <a:xfrm>
            <a:off x="1306226" y="3935724"/>
            <a:ext cx="21771548" cy="8933451"/>
          </a:xfrm>
          <a:prstGeom prst="rect">
            <a:avLst/>
          </a:prstGeom>
        </p:spPr>
        <p:txBody>
          <a:bodyPr/>
          <a:lstStyle/>
          <a:p>
            <a:pPr lvl="0">
              <a:spcBef>
                <a:spcPts val="6000"/>
              </a:spcBef>
              <a:buSzPct val="125000"/>
              <a:defRPr sz="1800">
                <a:solidFill>
                  <a:srgbClr val="000000"/>
                </a:solidFill>
              </a:defRPr>
            </a:pPr>
            <a:r>
              <a:rPr sz="5200" b="1">
                <a:latin typeface="Helvetica"/>
                <a:ea typeface="Helvetica"/>
                <a:cs typeface="Helvetica"/>
                <a:sym typeface="Helvetica"/>
              </a:rPr>
              <a:t>“Christ is our Bread; because Christ is Life, and bread is life.”</a:t>
            </a:r>
            <a:br>
              <a:rPr sz="5200" b="1">
                <a:latin typeface="Helvetica"/>
                <a:ea typeface="Helvetica"/>
                <a:cs typeface="Helvetica"/>
                <a:sym typeface="Helvetica"/>
              </a:rPr>
            </a:br>
            <a:r>
              <a:rPr sz="5200" b="1">
                <a:latin typeface="Helvetica"/>
                <a:ea typeface="Helvetica"/>
                <a:cs typeface="Helvetica"/>
                <a:sym typeface="Helvetica"/>
              </a:rPr>
              <a:t>~ Tertullian (circa 160-225)</a:t>
            </a:r>
          </a:p>
          <a:p>
            <a:pPr lvl="0">
              <a:spcBef>
                <a:spcPts val="6000"/>
              </a:spcBef>
              <a:buSzPct val="125000"/>
              <a:defRPr sz="1800">
                <a:solidFill>
                  <a:srgbClr val="000000"/>
                </a:solidFill>
              </a:defRPr>
            </a:pPr>
            <a:r>
              <a:rPr sz="5200" b="1" i="1">
                <a:latin typeface="Helvetica"/>
                <a:ea typeface="Helvetica"/>
                <a:cs typeface="Helvetica"/>
                <a:sym typeface="Helvetica"/>
              </a:rPr>
              <a:t>Application</a:t>
            </a:r>
            <a:r>
              <a:rPr sz="5200" b="1">
                <a:latin typeface="Helvetica"/>
                <a:ea typeface="Helvetica"/>
                <a:cs typeface="Helvetica"/>
                <a:sym typeface="Helvetica"/>
              </a:rPr>
              <a:t>:  Too often, you and I make the same mistake of looking to the appetizer for satisfaction instead of looking to God to sustain us forever. We look for satisfaction in God’s gifts and fail to see that His gifts point us to His promises.  We must find satisfaction in Christ alone, not in the appetizers He gives us in this life.</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p:tmAbs val="0"/>
                                  </p:iterate>
                                  <p:childTnLst>
                                    <p:set>
                                      <p:cBhvr>
                                        <p:cTn id="6" fill="hold"/>
                                        <p:tgtEl>
                                          <p:spTgt spid="61">
                                            <p:bg/>
                                          </p:spTgt>
                                        </p:tgtEl>
                                        <p:attrNameLst>
                                          <p:attrName>style.visibility</p:attrName>
                                        </p:attrNameLst>
                                      </p:cBhvr>
                                      <p:to>
                                        <p:strVal val="visible"/>
                                      </p:to>
                                    </p:set>
                                    <p:animEffect transition="in" filter="dissolve">
                                      <p:cBhvr>
                                        <p:cTn id="7" dur="1000"/>
                                        <p:tgtEl>
                                          <p:spTgt spid="61">
                                            <p:bg/>
                                          </p:spTgt>
                                        </p:tgtEl>
                                      </p:cBhvr>
                                    </p:animEffect>
                                  </p:childTnLst>
                                </p:cTn>
                              </p:par>
                              <p:par>
                                <p:cTn id="8" presetID="9" presetClass="entr" presetSubtype="0" fill="hold" grpId="1">
                                  <p:stCondLst>
                                    <p:cond delay="0"/>
                                  </p:stCondLst>
                                  <p:iterate>
                                    <p:tmAbs val="0"/>
                                  </p:iterate>
                                  <p:childTnLst>
                                    <p:set>
                                      <p:cBhvr>
                                        <p:cTn id="9" fill="hold"/>
                                        <p:tgtEl>
                                          <p:spTgt spid="61">
                                            <p:txEl>
                                              <p:pRg st="0" end="0"/>
                                            </p:txEl>
                                          </p:spTgt>
                                        </p:tgtEl>
                                        <p:attrNameLst>
                                          <p:attrName>style.visibility</p:attrName>
                                        </p:attrNameLst>
                                      </p:cBhvr>
                                      <p:to>
                                        <p:strVal val="visible"/>
                                      </p:to>
                                    </p:set>
                                    <p:animEffect transition="in" filter="dissolve">
                                      <p:cBhvr>
                                        <p:cTn id="10" dur="1000"/>
                                        <p:tgtEl>
                                          <p:spTgt spid="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61">
                                            <p:txEl>
                                              <p:pRg st="1" end="1"/>
                                            </p:txEl>
                                          </p:spTgt>
                                        </p:tgtEl>
                                        <p:attrNameLst>
                                          <p:attrName>style.visibility</p:attrName>
                                        </p:attrNameLst>
                                      </p:cBhvr>
                                      <p:to>
                                        <p:strVal val="visible"/>
                                      </p:to>
                                    </p:set>
                                    <p:animEffect transition="in" filter="dissolve">
                                      <p:cBhvr>
                                        <p:cTn id="15" dur="1000"/>
                                        <p:tgtEl>
                                          <p:spTgt spid="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3" name="ST Blank2.jpg"/>
          <p:cNvPicPr/>
          <p:nvPr/>
        </p:nvPicPr>
        <p:blipFill>
          <a:blip r:embed="rId2">
            <a:alphaModFix amt="55498"/>
            <a:extLst/>
          </a:blip>
          <a:stretch>
            <a:fillRect/>
          </a:stretch>
        </p:blipFill>
        <p:spPr>
          <a:xfrm>
            <a:off x="0" y="0"/>
            <a:ext cx="24384000" cy="13716000"/>
          </a:xfrm>
          <a:prstGeom prst="rect">
            <a:avLst/>
          </a:prstGeom>
          <a:ln w="12700">
            <a:miter lim="400000"/>
          </a:ln>
        </p:spPr>
      </p:pic>
      <p:sp>
        <p:nvSpPr>
          <p:cNvPr id="64" name="Shape 64"/>
          <p:cNvSpPr>
            <a:spLocks noGrp="1"/>
          </p:cNvSpPr>
          <p:nvPr>
            <p:ph type="title"/>
          </p:nvPr>
        </p:nvSpPr>
        <p:spPr>
          <a:xfrm>
            <a:off x="555612" y="659302"/>
            <a:ext cx="23272776" cy="2641345"/>
          </a:xfrm>
          <a:prstGeom prst="rect">
            <a:avLst/>
          </a:prstGeom>
        </p:spPr>
        <p:txBody>
          <a:bodyPr/>
          <a:lstStyle/>
          <a:p>
            <a:pPr lvl="0" defTabSz="610870">
              <a:defRPr sz="1800">
                <a:solidFill>
                  <a:srgbClr val="000000"/>
                </a:solidFill>
              </a:defRPr>
            </a:pPr>
            <a:r>
              <a:rPr sz="8288" b="1">
                <a:latin typeface="Helvetica"/>
                <a:ea typeface="Helvetica"/>
                <a:cs typeface="Helvetica"/>
                <a:sym typeface="Helvetica"/>
              </a:rPr>
              <a:t>Jesus is the Bread of life</a:t>
            </a:r>
            <a:br>
              <a:rPr sz="8288" b="1">
                <a:latin typeface="Helvetica"/>
                <a:ea typeface="Helvetica"/>
                <a:cs typeface="Helvetica"/>
                <a:sym typeface="Helvetica"/>
              </a:rPr>
            </a:br>
            <a:r>
              <a:rPr sz="8288" b="1">
                <a:latin typeface="Helvetica"/>
                <a:ea typeface="Helvetica"/>
                <a:cs typeface="Helvetica"/>
                <a:sym typeface="Helvetica"/>
              </a:rPr>
              <a:t>from </a:t>
            </a:r>
            <a:r>
              <a:rPr sz="8288" b="1" u="sng">
                <a:latin typeface="Helvetica"/>
                <a:ea typeface="Helvetica"/>
                <a:cs typeface="Helvetica"/>
                <a:sym typeface="Helvetica"/>
              </a:rPr>
              <a:t>heaven</a:t>
            </a:r>
            <a:r>
              <a:rPr sz="8288" b="1">
                <a:latin typeface="Helvetica"/>
                <a:ea typeface="Helvetica"/>
                <a:cs typeface="Helvetica"/>
                <a:sym typeface="Helvetica"/>
              </a:rPr>
              <a:t> (John 6:35-51).</a:t>
            </a:r>
          </a:p>
        </p:txBody>
      </p:sp>
      <p:sp>
        <p:nvSpPr>
          <p:cNvPr id="65" name="Shape 65"/>
          <p:cNvSpPr>
            <a:spLocks noGrp="1"/>
          </p:cNvSpPr>
          <p:nvPr>
            <p:ph type="body" idx="1"/>
          </p:nvPr>
        </p:nvSpPr>
        <p:spPr>
          <a:xfrm>
            <a:off x="1306226" y="3935724"/>
            <a:ext cx="21771548" cy="8933451"/>
          </a:xfrm>
          <a:prstGeom prst="rect">
            <a:avLst/>
          </a:prstGeom>
        </p:spPr>
        <p:txBody>
          <a:bodyPr/>
          <a:lstStyle/>
          <a:p>
            <a:pPr lvl="0">
              <a:spcBef>
                <a:spcPts val="6000"/>
              </a:spcBef>
              <a:buSzPct val="125000"/>
              <a:defRPr sz="1800">
                <a:solidFill>
                  <a:srgbClr val="000000"/>
                </a:solidFill>
              </a:defRPr>
            </a:pPr>
            <a:r>
              <a:rPr sz="5200" b="1">
                <a:latin typeface="Helvetica"/>
                <a:ea typeface="Helvetica"/>
                <a:cs typeface="Helvetica"/>
                <a:sym typeface="Helvetica"/>
              </a:rPr>
              <a:t>Jesus, the Bread of life, is </a:t>
            </a:r>
            <a:r>
              <a:rPr sz="5200" b="1" u="sng">
                <a:latin typeface="Helvetica"/>
                <a:ea typeface="Helvetica"/>
                <a:cs typeface="Helvetica"/>
                <a:sym typeface="Helvetica"/>
              </a:rPr>
              <a:t>imperishable</a:t>
            </a:r>
            <a:r>
              <a:rPr sz="5200" b="1">
                <a:latin typeface="Helvetica"/>
                <a:ea typeface="Helvetica"/>
                <a:cs typeface="Helvetica"/>
                <a:sym typeface="Helvetica"/>
              </a:rPr>
              <a:t>. He promised that whoever comes to Him in faith will never be hungry again.</a:t>
            </a:r>
          </a:p>
          <a:p>
            <a:pPr lvl="0">
              <a:spcBef>
                <a:spcPts val="6000"/>
              </a:spcBef>
              <a:buSzPct val="125000"/>
              <a:defRPr sz="1800">
                <a:solidFill>
                  <a:srgbClr val="000000"/>
                </a:solidFill>
              </a:defRPr>
            </a:pPr>
            <a:r>
              <a:rPr sz="5200" b="1">
                <a:latin typeface="Helvetica"/>
                <a:ea typeface="Helvetica"/>
                <a:cs typeface="Helvetica"/>
                <a:sym typeface="Helvetica"/>
              </a:rPr>
              <a:t>Jesus is the true manna, the miracle provision of food from </a:t>
            </a:r>
            <a:r>
              <a:rPr sz="5200" b="1" u="sng">
                <a:latin typeface="Helvetica"/>
                <a:ea typeface="Helvetica"/>
                <a:cs typeface="Helvetica"/>
                <a:sym typeface="Helvetica"/>
              </a:rPr>
              <a:t>heaven</a:t>
            </a:r>
            <a:r>
              <a:rPr sz="5200" b="1">
                <a:latin typeface="Helvetica"/>
                <a:ea typeface="Helvetica"/>
                <a:cs typeface="Helvetica"/>
                <a:sym typeface="Helvetica"/>
              </a:rPr>
              <a:t>.</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65">
                                            <p:bg/>
                                          </p:spTgt>
                                        </p:tgtEl>
                                        <p:attrNameLst>
                                          <p:attrName>style.visibility</p:attrName>
                                        </p:attrNameLst>
                                      </p:cBhvr>
                                      <p:to>
                                        <p:strVal val="visible"/>
                                      </p:to>
                                    </p:set>
                                    <p:animEffect transition="in" filter="dissolve">
                                      <p:cBhvr>
                                        <p:cTn id="7" dur="1000"/>
                                        <p:tgtEl>
                                          <p:spTgt spid="65">
                                            <p:bg/>
                                          </p:spTgt>
                                        </p:tgtEl>
                                      </p:cBhvr>
                                    </p:animEffect>
                                  </p:childTnLst>
                                </p:cTn>
                              </p:par>
                              <p:par>
                                <p:cTn id="8" presetID="9" presetClass="entr" presetSubtype="0" fill="hold" grpId="1">
                                  <p:stCondLst>
                                    <p:cond delay="0"/>
                                  </p:stCondLst>
                                  <p:iterate>
                                    <p:tmAbs val="0"/>
                                  </p:iterate>
                                  <p:childTnLst>
                                    <p:set>
                                      <p:cBhvr>
                                        <p:cTn id="9" fill="hold"/>
                                        <p:tgtEl>
                                          <p:spTgt spid="65">
                                            <p:txEl>
                                              <p:pRg st="0" end="0"/>
                                            </p:txEl>
                                          </p:spTgt>
                                        </p:tgtEl>
                                        <p:attrNameLst>
                                          <p:attrName>style.visibility</p:attrName>
                                        </p:attrNameLst>
                                      </p:cBhvr>
                                      <p:to>
                                        <p:strVal val="visible"/>
                                      </p:to>
                                    </p:set>
                                    <p:animEffect transition="in" filter="dissolve">
                                      <p:cBhvr>
                                        <p:cTn id="10" dur="1000"/>
                                        <p:tgtEl>
                                          <p:spTgt spid="6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65">
                                            <p:txEl>
                                              <p:pRg st="1" end="1"/>
                                            </p:txEl>
                                          </p:spTgt>
                                        </p:tgtEl>
                                        <p:attrNameLst>
                                          <p:attrName>style.visibility</p:attrName>
                                        </p:attrNameLst>
                                      </p:cBhvr>
                                      <p:to>
                                        <p:strVal val="visible"/>
                                      </p:to>
                                    </p:set>
                                    <p:animEffect transition="in" filter="dissolve">
                                      <p:cBhvr>
                                        <p:cTn id="15" dur="1000"/>
                                        <p:tgtEl>
                                          <p:spTgt spid="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1" build="p" bldLvl="5"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526</Words>
  <Application>Microsoft Macintosh PowerPoint</Application>
  <PresentationFormat>Custom</PresentationFormat>
  <Paragraphs>51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Black</vt:lpstr>
      <vt:lpstr>PowerPoint Presentation</vt:lpstr>
      <vt:lpstr>PowerPoint Presentation</vt:lpstr>
      <vt:lpstr>PowerPoint Presentation</vt:lpstr>
      <vt:lpstr>OVERVIEW</vt:lpstr>
      <vt:lpstr>LESSON SUMMARY</vt:lpstr>
      <vt:lpstr>INTRODUCTION</vt:lpstr>
      <vt:lpstr>The Bread from heaven gives life to the world (John 6:25-34).</vt:lpstr>
      <vt:lpstr>The Bread from heaven gives life to the world (John 6:25-34).</vt:lpstr>
      <vt:lpstr>Jesus is the Bread of life from heaven (John 6:35-51).</vt:lpstr>
      <vt:lpstr>Jesus is the Bread of life from heaven (John 6:35-51).</vt:lpstr>
      <vt:lpstr>Eternal life is found only in the sacrifice of Jesus (John 6:52-58).</vt:lpstr>
      <vt:lpstr>Eternal life is found only in the sacrifice of Jesus (John 6:52-58).</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Keith Lewis</cp:lastModifiedBy>
  <cp:revision>2</cp:revision>
  <dcterms:modified xsi:type="dcterms:W3CDTF">2015-03-16T19:33:15Z</dcterms:modified>
</cp:coreProperties>
</file>