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0" r:id="rId12"/>
  </p:sldIdLst>
  <p:sldSz cx="12192000" cy="6858000"/>
  <p:notesSz cx="6858000" cy="9144000"/>
  <p:embeddedFontLst>
    <p:embeddedFont>
      <p:font typeface="Proxima Nova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447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F685BD4F-9D5B-3ECB-C4D9-242242E59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96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BE700D0A-9DDE-D86B-6260-E1CA1FE0AF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221D7-8C7A-4DC5-9FA8-794469F4D3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180000">
            <a:off x="3007360" y="1122363"/>
            <a:ext cx="6177280" cy="2387600"/>
          </a:xfrm>
        </p:spPr>
        <p:txBody>
          <a:bodyPr anchor="b"/>
          <a:lstStyle>
            <a:lvl1pPr algn="ctr">
              <a:lnSpc>
                <a:spcPct val="120000"/>
              </a:lnSpc>
              <a:defRPr sz="6000">
                <a:latin typeface="Black Rocker" panose="02000500000000000000" pitchFamily="50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3C384-1E7A-481F-A76F-E120C52E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7360" y="3602038"/>
            <a:ext cx="617728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98329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9B59-7392-4507-BCBF-B8D2D7290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0036" y="517525"/>
            <a:ext cx="9531928" cy="1325563"/>
          </a:xfrm>
        </p:spPr>
        <p:txBody>
          <a:bodyPr/>
          <a:lstStyle>
            <a:lvl1pPr>
              <a:defRPr lang="en-US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F3A1A-760B-4C1B-8B90-B1EFD6A89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6" y="1978025"/>
            <a:ext cx="953192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8283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34A5-25B0-4D08-9C24-8382912B5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0036" y="517525"/>
            <a:ext cx="953192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52C2E-DA24-467A-8965-755CBE4E4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0035" y="1978025"/>
            <a:ext cx="46897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0CCF6-622D-4A75-AF5C-F54B864BB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78025"/>
            <a:ext cx="468976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3118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7026-BD1A-4F1D-8AC0-DDCF69820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0036" y="517525"/>
            <a:ext cx="953192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53D91-7F58-4444-A752-85CEA5C42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0036" y="1833563"/>
            <a:ext cx="46675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63458-32D6-476F-960B-0F1B6756D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0036" y="2657475"/>
            <a:ext cx="46675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848FD7-F1F2-42C7-9181-FBFDBE44A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3563"/>
            <a:ext cx="46897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3062C-CBCA-45E9-86F0-5D12FC8E4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57475"/>
            <a:ext cx="468976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06357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8B7B3B6-95E8-434A-827B-761BCDDF8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0036" y="512762"/>
            <a:ext cx="9531928" cy="13303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454715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0845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03716402-518B-E1BD-3CD8-C53C874EF08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F0A59E-8A63-4CC6-BFAB-26068CF9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365125"/>
            <a:ext cx="9531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EF1B6-3BA2-4C4A-B770-E0499686D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0036" y="1825625"/>
            <a:ext cx="95319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36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2" r:id="rId4"/>
    <p:sldLayoutId id="2147483653" r:id="rId5"/>
    <p:sldLayoutId id="2147483651" r:id="rId6"/>
    <p:sldLayoutId id="2147483655" r:id="rId7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9354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F3539-FEC2-D3EF-1BE1-44DDD2EF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Biblical Perspective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FE227-7148-1876-E9DC-5EF5E6601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Children are not to pay for the sins of their parents (Ezekiel 18:20).</a:t>
            </a:r>
          </a:p>
          <a:p>
            <a:pPr marL="685800" lvl="0"/>
            <a:r>
              <a:rPr lang="en-US" dirty="0"/>
              <a:t>As Christians our primary identity is in Jesus Christ (Galatians 3:27-28).</a:t>
            </a:r>
          </a:p>
          <a:p>
            <a:pPr marL="1143000"/>
            <a:r>
              <a:rPr lang="en-US" dirty="0"/>
              <a:t>Racial tension can ultimately be resolved only through the gospel (Ephesians 2:11-22).</a:t>
            </a:r>
          </a:p>
        </p:txBody>
      </p:sp>
    </p:spTree>
    <p:extLst>
      <p:ext uri="{BB962C8B-B14F-4D97-AF65-F5344CB8AC3E}">
        <p14:creationId xmlns:p14="http://schemas.microsoft.com/office/powerpoint/2010/main" val="469569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2088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372DE4-6174-60FA-D3BB-15C6593612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Critical Race Theory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5FCEF99-F063-A05B-6CE8-999403F3F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80000">
            <a:off x="3007360" y="3602038"/>
            <a:ext cx="6177280" cy="16557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200" b="1" dirty="0">
                <a:latin typeface="Black Rocker" panose="02000500000000000000" pitchFamily="50" charset="0"/>
                <a:ea typeface="+mj-ea"/>
                <a:cs typeface="+mj-cs"/>
              </a:rPr>
              <a:t>Lesson 3</a:t>
            </a:r>
          </a:p>
        </p:txBody>
      </p:sp>
      <p:pic>
        <p:nvPicPr>
          <p:cNvPr id="3" name="Picture 2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3E08FCA7-F4E3-9299-9F57-3168490EC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0052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F3539-FEC2-D3EF-1BE1-44DDD2EF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Race Theory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FE227-7148-1876-E9DC-5EF5E6601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Critical Race Theory?</a:t>
            </a:r>
          </a:p>
          <a:p>
            <a:r>
              <a:rPr lang="en-US" dirty="0"/>
              <a:t>How have Christians responded to Critical Race Theory?</a:t>
            </a:r>
          </a:p>
          <a:p>
            <a:pPr marL="684213"/>
            <a:r>
              <a:rPr lang="en-US" dirty="0"/>
              <a:t>What does the Bible have to say about Critical Race Theory?</a:t>
            </a:r>
          </a:p>
        </p:txBody>
      </p:sp>
    </p:spTree>
    <p:extLst>
      <p:ext uri="{BB962C8B-B14F-4D97-AF65-F5344CB8AC3E}">
        <p14:creationId xmlns:p14="http://schemas.microsoft.com/office/powerpoint/2010/main" val="926937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F3539-FEC2-D3EF-1BE1-44DDD2EF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Critical Race Theory?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FE227-7148-1876-E9DC-5EF5E6601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CRT is very hard to define. Why?</a:t>
            </a:r>
          </a:p>
          <a:p>
            <a:pPr lvl="1"/>
            <a:r>
              <a:rPr lang="en-US" dirty="0"/>
              <a:t>CRT is a technical worldview</a:t>
            </a:r>
          </a:p>
          <a:p>
            <a:pPr lvl="1"/>
            <a:r>
              <a:rPr lang="en-US" dirty="0"/>
              <a:t>CRT is divisive and unpopular.</a:t>
            </a:r>
          </a:p>
          <a:p>
            <a:pPr lvl="1"/>
            <a:r>
              <a:rPr lang="en-US" dirty="0"/>
              <a:t>CRT is a broad movement.</a:t>
            </a:r>
          </a:p>
          <a:p>
            <a:pPr marL="914400"/>
            <a:endParaRPr lang="en-US" dirty="0"/>
          </a:p>
          <a:p>
            <a:pPr marL="1257300"/>
            <a:r>
              <a:rPr lang="en-US" dirty="0"/>
              <a:t>Two definitions:</a:t>
            </a:r>
          </a:p>
          <a:p>
            <a:pPr marL="1714500" lvl="1"/>
            <a:r>
              <a:rPr lang="en-US" dirty="0"/>
              <a:t>The Academic Meaning</a:t>
            </a:r>
          </a:p>
          <a:p>
            <a:pPr marL="1714500" lvl="1"/>
            <a:r>
              <a:rPr lang="en-US" dirty="0"/>
              <a:t>The Popular Meaning</a:t>
            </a:r>
          </a:p>
        </p:txBody>
      </p:sp>
    </p:spTree>
    <p:extLst>
      <p:ext uri="{BB962C8B-B14F-4D97-AF65-F5344CB8AC3E}">
        <p14:creationId xmlns:p14="http://schemas.microsoft.com/office/powerpoint/2010/main" val="3673698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F3539-FEC2-D3EF-1BE1-44DDD2EF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Academic Meaning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FE227-7148-1876-E9DC-5EF5E6601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 Theory sees people as groups, not individuals</a:t>
            </a:r>
          </a:p>
          <a:p>
            <a:r>
              <a:rPr lang="en-US" dirty="0"/>
              <a:t>Critical Theory sees groups as oppressed or oppressors.</a:t>
            </a:r>
          </a:p>
          <a:p>
            <a:pPr marL="684213"/>
            <a:r>
              <a:rPr lang="en-US" dirty="0"/>
              <a:t>Critical Theory believes power is exerted by the oppressor through all facets of culture – hegemony.</a:t>
            </a:r>
          </a:p>
          <a:p>
            <a:pPr marL="1144588"/>
            <a:r>
              <a:rPr lang="en-US" dirty="0"/>
              <a:t>Critical Theory argues that only the oppressed   know what it means to be oppressed.</a:t>
            </a:r>
          </a:p>
          <a:p>
            <a:pPr marL="1144588"/>
            <a:r>
              <a:rPr lang="en-US" dirty="0"/>
              <a:t>Critical Theory seeks to liberate the oppressed by giving them power.</a:t>
            </a:r>
          </a:p>
        </p:txBody>
      </p:sp>
    </p:spTree>
    <p:extLst>
      <p:ext uri="{BB962C8B-B14F-4D97-AF65-F5344CB8AC3E}">
        <p14:creationId xmlns:p14="http://schemas.microsoft.com/office/powerpoint/2010/main" val="680876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F3539-FEC2-D3EF-1BE1-44DDD2EF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Academic Meaning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FE227-7148-1876-E9DC-5EF5E6601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 Race Theory sees racism as prejudice plus power.</a:t>
            </a:r>
          </a:p>
          <a:p>
            <a:r>
              <a:rPr lang="en-US" dirty="0"/>
              <a:t>Critical Race Theory sees racism as built into the very institutions of America.</a:t>
            </a:r>
          </a:p>
          <a:p>
            <a:pPr marL="914400" indent="-230188"/>
            <a:r>
              <a:rPr lang="en-US" dirty="0"/>
              <a:t>Critical Race Theory believes that unjust systems  must be pulled down – deconstruction.</a:t>
            </a:r>
          </a:p>
        </p:txBody>
      </p:sp>
    </p:spTree>
    <p:extLst>
      <p:ext uri="{BB962C8B-B14F-4D97-AF65-F5344CB8AC3E}">
        <p14:creationId xmlns:p14="http://schemas.microsoft.com/office/powerpoint/2010/main" val="3922557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F3539-FEC2-D3EF-1BE1-44DDD2EF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Popular Meaning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FE227-7148-1876-E9DC-5EF5E6601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concern to educate on the history of racism.</a:t>
            </a:r>
          </a:p>
          <a:p>
            <a:r>
              <a:rPr lang="en-US" dirty="0"/>
              <a:t>A concern over the lingering effects of hundreds of years of racism. </a:t>
            </a:r>
          </a:p>
          <a:p>
            <a:pPr marL="914400"/>
            <a:r>
              <a:rPr lang="en-US" dirty="0"/>
              <a:t>A concern over ongoing racism.</a:t>
            </a:r>
          </a:p>
        </p:txBody>
      </p:sp>
    </p:spTree>
    <p:extLst>
      <p:ext uri="{BB962C8B-B14F-4D97-AF65-F5344CB8AC3E}">
        <p14:creationId xmlns:p14="http://schemas.microsoft.com/office/powerpoint/2010/main" val="2354508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F3539-FEC2-D3EF-1BE1-44DDD2EF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Threefold Christian Response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FE227-7148-1876-E9DC-5EF5E6601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embrace CRT (Rasool Berry; </a:t>
            </a:r>
            <a:r>
              <a:rPr lang="en-US" dirty="0" err="1"/>
              <a:t>Jemar</a:t>
            </a:r>
            <a:r>
              <a:rPr lang="en-US" dirty="0"/>
              <a:t> </a:t>
            </a:r>
            <a:r>
              <a:rPr lang="en-US" dirty="0" err="1"/>
              <a:t>Tisby</a:t>
            </a:r>
            <a:r>
              <a:rPr lang="en-US" dirty="0"/>
              <a:t>)</a:t>
            </a:r>
          </a:p>
          <a:p>
            <a:r>
              <a:rPr lang="en-US" dirty="0"/>
              <a:t>Some look to affirm what they can and critique what they must (David French, Al Mohler)</a:t>
            </a:r>
          </a:p>
          <a:p>
            <a:pPr marL="914400"/>
            <a:r>
              <a:rPr lang="en-US" dirty="0"/>
              <a:t>Some denounce CRT as dangerous (Neil </a:t>
            </a:r>
            <a:r>
              <a:rPr lang="en-US" dirty="0" err="1"/>
              <a:t>Shenvi</a:t>
            </a:r>
            <a:r>
              <a:rPr lang="en-US" dirty="0"/>
              <a:t>, </a:t>
            </a:r>
            <a:r>
              <a:rPr lang="en-US" dirty="0" err="1"/>
              <a:t>Voddie</a:t>
            </a:r>
            <a:r>
              <a:rPr lang="en-US" dirty="0"/>
              <a:t> </a:t>
            </a:r>
            <a:r>
              <a:rPr lang="en-US" dirty="0" err="1"/>
              <a:t>Baucham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0884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F3539-FEC2-D3EF-1BE1-44DDD2EF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Biblical Perspective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FE227-7148-1876-E9DC-5EF5E6601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6" y="1978025"/>
            <a:ext cx="9147464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We must beware the dangerous, empty, and deceptive philosophies of the world (Colossians 2:8).</a:t>
            </a:r>
          </a:p>
          <a:p>
            <a:pPr marL="685800" lvl="0"/>
            <a:r>
              <a:rPr lang="en-US" dirty="0"/>
              <a:t>We must hold to the sufficiency of Scripture               (2 Peter 1:3).</a:t>
            </a:r>
          </a:p>
          <a:p>
            <a:pPr marL="1085850" lvl="0"/>
            <a:r>
              <a:rPr lang="en-US" dirty="0"/>
              <a:t>We should as Christians listen to and empathize with those who have or are hurting (Romans 12:15; Proverbs 18:13).</a:t>
            </a:r>
          </a:p>
          <a:p>
            <a:pPr marL="1143000" lvl="0"/>
            <a:r>
              <a:rPr lang="en-US" dirty="0"/>
              <a:t>We must be sensitive to the injustice in America’s past and present (Isaiah 1:12-18).</a:t>
            </a:r>
          </a:p>
        </p:txBody>
      </p:sp>
    </p:spTree>
    <p:extLst>
      <p:ext uri="{BB962C8B-B14F-4D97-AF65-F5344CB8AC3E}">
        <p14:creationId xmlns:p14="http://schemas.microsoft.com/office/powerpoint/2010/main" val="790926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rrent Cultural Clashes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376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Proxima Nova</vt:lpstr>
      <vt:lpstr>Black Rocker</vt:lpstr>
      <vt:lpstr>Arial</vt:lpstr>
      <vt:lpstr>Office Theme</vt:lpstr>
      <vt:lpstr>PowerPoint Presentation</vt:lpstr>
      <vt:lpstr>Critical Race Theory</vt:lpstr>
      <vt:lpstr>Critical Race Theory</vt:lpstr>
      <vt:lpstr>What is Critical Race Theory?</vt:lpstr>
      <vt:lpstr>The Academic Meaning</vt:lpstr>
      <vt:lpstr>The Academic Meaning</vt:lpstr>
      <vt:lpstr>The Popular Meaning</vt:lpstr>
      <vt:lpstr>The Threefold Christian Response</vt:lpstr>
      <vt:lpstr>The Biblical Perspective</vt:lpstr>
      <vt:lpstr>The Biblical Perspective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BenandBrittany</dc:creator>
  <cp:lastModifiedBy>Ben Hicks</cp:lastModifiedBy>
  <cp:revision>6</cp:revision>
  <dcterms:created xsi:type="dcterms:W3CDTF">2020-07-22T19:18:34Z</dcterms:created>
  <dcterms:modified xsi:type="dcterms:W3CDTF">2022-06-24T18:22:03Z</dcterms:modified>
</cp:coreProperties>
</file>