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charts/chart2.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2" r:id="rId2"/>
    <p:sldMasterId id="2147483725" r:id="rId3"/>
  </p:sldMasterIdLst>
  <p:notesMasterIdLst>
    <p:notesMasterId r:id="rId42"/>
  </p:notesMasterIdLst>
  <p:sldIdLst>
    <p:sldId id="327" r:id="rId4"/>
    <p:sldId id="257" r:id="rId5"/>
    <p:sldId id="259" r:id="rId6"/>
    <p:sldId id="359" r:id="rId7"/>
    <p:sldId id="358" r:id="rId8"/>
    <p:sldId id="350" r:id="rId9"/>
    <p:sldId id="361" r:id="rId10"/>
    <p:sldId id="353" r:id="rId11"/>
    <p:sldId id="349" r:id="rId12"/>
    <p:sldId id="354" r:id="rId13"/>
    <p:sldId id="355" r:id="rId14"/>
    <p:sldId id="362" r:id="rId15"/>
    <p:sldId id="363" r:id="rId16"/>
    <p:sldId id="364" r:id="rId17"/>
    <p:sldId id="365" r:id="rId18"/>
    <p:sldId id="366" r:id="rId19"/>
    <p:sldId id="367" r:id="rId20"/>
    <p:sldId id="368" r:id="rId21"/>
    <p:sldId id="369" r:id="rId22"/>
    <p:sldId id="370" r:id="rId23"/>
    <p:sldId id="371" r:id="rId24"/>
    <p:sldId id="372" r:id="rId25"/>
    <p:sldId id="373" r:id="rId26"/>
    <p:sldId id="260" r:id="rId27"/>
    <p:sldId id="320" r:id="rId28"/>
    <p:sldId id="351" r:id="rId29"/>
    <p:sldId id="352" r:id="rId30"/>
    <p:sldId id="357" r:id="rId31"/>
    <p:sldId id="360" r:id="rId32"/>
    <p:sldId id="356" r:id="rId33"/>
    <p:sldId id="265" r:id="rId34"/>
    <p:sldId id="311" r:id="rId35"/>
    <p:sldId id="329" r:id="rId36"/>
    <p:sldId id="281" r:id="rId37"/>
    <p:sldId id="317" r:id="rId38"/>
    <p:sldId id="318" r:id="rId39"/>
    <p:sldId id="319" r:id="rId40"/>
    <p:sldId id="326"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59" autoAdjust="0"/>
    <p:restoredTop sz="86431" autoAdjust="0"/>
  </p:normalViewPr>
  <p:slideViewPr>
    <p:cSldViewPr>
      <p:cViewPr varScale="1">
        <p:scale>
          <a:sx n="62" d="100"/>
          <a:sy n="62" d="100"/>
        </p:scale>
        <p:origin x="990" y="66"/>
      </p:cViewPr>
      <p:guideLst>
        <p:guide orient="horz" pos="2160"/>
        <p:guide pos="2880"/>
      </p:guideLst>
    </p:cSldViewPr>
  </p:slideViewPr>
  <p:outlineViewPr>
    <p:cViewPr>
      <p:scale>
        <a:sx n="33" d="100"/>
        <a:sy n="33" d="100"/>
      </p:scale>
      <p:origin x="0" y="-1008"/>
    </p:cViewPr>
  </p:outlineViewPr>
  <p:notesTextViewPr>
    <p:cViewPr>
      <p:scale>
        <a:sx n="100" d="100"/>
        <a:sy n="100" d="100"/>
      </p:scale>
      <p:origin x="0" y="0"/>
    </p:cViewPr>
  </p:notesTextViewPr>
  <p:sorterViewPr>
    <p:cViewPr>
      <p:scale>
        <a:sx n="66" d="100"/>
        <a:sy n="66" d="100"/>
      </p:scale>
      <p:origin x="0" y="-4086"/>
    </p:cViewPr>
  </p:sorterViewPr>
  <p:notesViewPr>
    <p:cSldViewPr>
      <p:cViewPr varScale="1">
        <p:scale>
          <a:sx n="55" d="100"/>
          <a:sy n="55" d="100"/>
        </p:scale>
        <p:origin x="2880"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42"/>
    </mc:Choice>
    <mc:Fallback>
      <c:style val="42"/>
    </mc:Fallback>
  </mc:AlternateContent>
  <c:chart>
    <c:title>
      <c:tx>
        <c:rich>
          <a:bodyPr/>
          <a:lstStyle/>
          <a:p>
            <a:pPr algn="l">
              <a:defRPr sz="1801"/>
            </a:pPr>
            <a:r>
              <a:rPr lang="en-US" sz="1801" dirty="0">
                <a:solidFill>
                  <a:schemeClr val="tx1"/>
                </a:solidFill>
              </a:rPr>
              <a:t>The Relative Sizes of the Trilogy Texts</a:t>
            </a:r>
          </a:p>
        </c:rich>
      </c:tx>
      <c:layout>
        <c:manualLayout>
          <c:xMode val="edge"/>
          <c:yMode val="edge"/>
          <c:x val="8.1838651747478966E-2"/>
          <c:y val="3.3672575687397531E-2"/>
        </c:manualLayout>
      </c:layout>
      <c:overlay val="0"/>
      <c:spPr>
        <a:noFill/>
        <a:ln w="25414">
          <a:noFill/>
        </a:ln>
      </c:spPr>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Column2</c:v>
                </c:pt>
              </c:strCache>
            </c:strRef>
          </c:tx>
          <c:spPr>
            <a:gradFill rotWithShape="0">
              <a:gsLst>
                <a:gs pos="0">
                  <a:srgbClr val="9EC4D2"/>
                </a:gs>
                <a:gs pos="25000">
                  <a:srgbClr val="6B96A4"/>
                </a:gs>
                <a:gs pos="38000">
                  <a:srgbClr val="598493"/>
                </a:gs>
                <a:gs pos="55000">
                  <a:srgbClr val="4F7E8E"/>
                </a:gs>
                <a:gs pos="80000">
                  <a:srgbClr val="488193"/>
                </a:gs>
                <a:gs pos="88000">
                  <a:srgbClr val="488A9F"/>
                </a:gs>
                <a:gs pos="100000">
                  <a:srgbClr val="5DAAC2"/>
                </a:gs>
              </a:gsLst>
              <a:lin ang="5400000" scaled="1"/>
            </a:gradFill>
            <a:ln w="25414">
              <a:noFill/>
            </a:ln>
          </c:spPr>
          <c:explosion val="25"/>
          <c:dPt>
            <c:idx val="0"/>
            <c:bubble3D val="0"/>
            <c:spPr>
              <a:solidFill>
                <a:schemeClr val="accent3">
                  <a:lumMod val="50000"/>
                </a:schemeClr>
              </a:solidFill>
              <a:ln w="25414">
                <a:noFill/>
              </a:ln>
            </c:spPr>
            <c:extLst>
              <c:ext xmlns:c16="http://schemas.microsoft.com/office/drawing/2014/chart" uri="{C3380CC4-5D6E-409C-BE32-E72D297353CC}">
                <c16:uniqueId val="{00000001-7472-4C29-8FD5-DE91F8AD3BD4}"/>
              </c:ext>
            </c:extLst>
          </c:dPt>
          <c:dPt>
            <c:idx val="1"/>
            <c:bubble3D val="0"/>
            <c:spPr>
              <a:solidFill>
                <a:schemeClr val="accent3">
                  <a:lumMod val="75000"/>
                </a:schemeClr>
              </a:solidFill>
              <a:ln w="25414">
                <a:noFill/>
              </a:ln>
            </c:spPr>
            <c:extLst>
              <c:ext xmlns:c16="http://schemas.microsoft.com/office/drawing/2014/chart" uri="{C3380CC4-5D6E-409C-BE32-E72D297353CC}">
                <c16:uniqueId val="{00000003-7472-4C29-8FD5-DE91F8AD3BD4}"/>
              </c:ext>
            </c:extLst>
          </c:dPt>
          <c:dPt>
            <c:idx val="2"/>
            <c:bubble3D val="0"/>
            <c:spPr>
              <a:solidFill>
                <a:srgbClr val="C00000"/>
              </a:solidFill>
              <a:ln w="25414">
                <a:noFill/>
              </a:ln>
            </c:spPr>
            <c:extLst>
              <c:ext xmlns:c16="http://schemas.microsoft.com/office/drawing/2014/chart" uri="{C3380CC4-5D6E-409C-BE32-E72D297353CC}">
                <c16:uniqueId val="{00000005-7472-4C29-8FD5-DE91F8AD3BD4}"/>
              </c:ext>
            </c:extLst>
          </c:dPt>
          <c:dLbls>
            <c:dLbl>
              <c:idx val="0"/>
              <c:layout>
                <c:manualLayout>
                  <c:x val="-0.19089353962333724"/>
                  <c:y val="-0.17598593624994704"/>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472-4C29-8FD5-DE91F8AD3BD4}"/>
                </c:ext>
              </c:extLst>
            </c:dLbl>
            <c:dLbl>
              <c:idx val="1"/>
              <c:layout>
                <c:manualLayout>
                  <c:x val="0.15214808675231553"/>
                  <c:y val="-0.19543138658469955"/>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472-4C29-8FD5-DE91F8AD3BD4}"/>
                </c:ext>
              </c:extLst>
            </c:dLbl>
            <c:dLbl>
              <c:idx val="2"/>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472-4C29-8FD5-DE91F8AD3BD4}"/>
                </c:ext>
              </c:extLst>
            </c:dLbl>
            <c:numFmt formatCode="0%" sourceLinked="0"/>
            <c:spPr>
              <a:noFill/>
              <a:ln w="25414">
                <a:noFill/>
              </a:ln>
            </c:spPr>
            <c:txPr>
              <a:bodyPr rot="0" vert="horz" anchor="ctr" anchorCtr="1"/>
              <a:lstStyle/>
              <a:p>
                <a:pPr>
                  <a:defRPr sz="1401" b="1" baseline="0"/>
                </a:pPr>
                <a:endParaRPr lang="en-US"/>
              </a:p>
            </c:txPr>
            <c:dLblPos val="ctr"/>
            <c:showLegendKey val="0"/>
            <c:showVal val="1"/>
            <c:showCatName val="1"/>
            <c:showSerName val="0"/>
            <c:showPercent val="0"/>
            <c:showBubbleSize val="0"/>
            <c:showLeaderLines val="0"/>
            <c:extLst>
              <c:ext xmlns:c15="http://schemas.microsoft.com/office/drawing/2012/chart" uri="{CE6537A1-D6FC-4f65-9D91-7224C49458BB}"/>
            </c:extLst>
          </c:dLbls>
          <c:cat>
            <c:strRef>
              <c:f>Sheet1!$A$2:$A$4</c:f>
              <c:strCache>
                <c:ptCount val="3"/>
                <c:pt idx="0">
                  <c:v>Hadith / Traditions / Sunna</c:v>
                </c:pt>
                <c:pt idx="1">
                  <c:v>Koran</c:v>
                </c:pt>
                <c:pt idx="2">
                  <c:v>Sira / Biography / Sunna</c:v>
                </c:pt>
              </c:strCache>
            </c:strRef>
          </c:cat>
          <c:val>
            <c:numRef>
              <c:f>Sheet1!$B$2:$B$4</c:f>
              <c:numCache>
                <c:formatCode>0%</c:formatCode>
                <c:ptCount val="3"/>
                <c:pt idx="0">
                  <c:v>0.60000000000000064</c:v>
                </c:pt>
                <c:pt idx="1">
                  <c:v>0.14000000000000001</c:v>
                </c:pt>
                <c:pt idx="2">
                  <c:v>0.26</c:v>
                </c:pt>
              </c:numCache>
            </c:numRef>
          </c:val>
          <c:extLst>
            <c:ext xmlns:c16="http://schemas.microsoft.com/office/drawing/2014/chart" uri="{C3380CC4-5D6E-409C-BE32-E72D297353CC}">
              <c16:uniqueId val="{00000006-7472-4C29-8FD5-DE91F8AD3BD4}"/>
            </c:ext>
          </c:extLst>
        </c:ser>
        <c:dLbls>
          <c:showLegendKey val="0"/>
          <c:showVal val="0"/>
          <c:showCatName val="0"/>
          <c:showSerName val="0"/>
          <c:showPercent val="0"/>
          <c:showBubbleSize val="0"/>
          <c:showLeaderLines val="0"/>
        </c:dLbls>
      </c:pie3DChart>
      <c:spPr>
        <a:noFill/>
        <a:ln w="25414">
          <a:noFill/>
        </a:ln>
      </c:spPr>
    </c:plotArea>
    <c:plotVisOnly val="1"/>
    <c:dispBlanksAs val="zero"/>
    <c:showDLblsOverMax val="0"/>
  </c:chart>
  <c:spPr>
    <a:noFill/>
    <a:ln>
      <a:noFill/>
    </a:ln>
  </c:spPr>
  <c:txPr>
    <a:bodyPr/>
    <a:lstStyle/>
    <a:p>
      <a:pPr>
        <a:defRPr sz="1802"/>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20239057239057237"/>
          <c:y val="3.7037037037037056E-2"/>
          <c:w val="0.74523993212970008"/>
          <c:h val="0.8429782735491449"/>
        </c:manualLayout>
      </c:layout>
      <c:barChart>
        <c:barDir val="bar"/>
        <c:grouping val="stacked"/>
        <c:varyColors val="0"/>
        <c:ser>
          <c:idx val="0"/>
          <c:order val="0"/>
          <c:tx>
            <c:strRef>
              <c:f>Sheet1!$B$1</c:f>
              <c:strCache>
                <c:ptCount val="1"/>
                <c:pt idx="0">
                  <c:v>Series 1</c:v>
                </c:pt>
              </c:strCache>
            </c:strRef>
          </c:tx>
          <c:spPr>
            <a:solidFill>
              <a:schemeClr val="tx1">
                <a:lumMod val="95000"/>
                <a:lumOff val="5000"/>
              </a:schemeClr>
            </a:solidFill>
            <a:ln w="25390">
              <a:noFill/>
            </a:ln>
            <a:scene3d>
              <a:camera prst="orthographicFront"/>
              <a:lightRig rig="threePt" dir="t"/>
            </a:scene3d>
            <a:sp3d prstMaterial="matte">
              <a:bevelT w="63500" h="63500" prst="artDeco"/>
              <a:contourClr>
                <a:srgbClr val="000000"/>
              </a:contourClr>
            </a:sp3d>
          </c:spPr>
          <c:invertIfNegative val="0"/>
          <c:dLbls>
            <c:numFmt formatCode="0%" sourceLinked="0"/>
            <c:spPr>
              <a:noFill/>
              <a:ln w="25390">
                <a:noFill/>
              </a:ln>
            </c:spPr>
            <c:txPr>
              <a:bodyPr/>
              <a:lstStyle/>
              <a:p>
                <a:pPr algn="ctr" rtl="0">
                  <a:defRPr sz="1799" b="0" i="0" u="none" strike="noStrike" baseline="0">
                    <a:solidFill>
                      <a:srgbClr val="FFFFFF"/>
                    </a:solidFill>
                    <a:latin typeface="Arial"/>
                    <a:ea typeface="Arial"/>
                    <a:cs typeface="Aria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Triology Total</c:v>
                </c:pt>
                <c:pt idx="1">
                  <c:v>Hadith</c:v>
                </c:pt>
                <c:pt idx="2">
                  <c:v>Sira</c:v>
                </c:pt>
                <c:pt idx="3">
                  <c:v>Quran</c:v>
                </c:pt>
              </c:strCache>
            </c:strRef>
          </c:cat>
          <c:val>
            <c:numRef>
              <c:f>Sheet1!$B$2:$B$5</c:f>
              <c:numCache>
                <c:formatCode>General</c:formatCode>
                <c:ptCount val="4"/>
                <c:pt idx="0" formatCode="0%">
                  <c:v>0.60000000000000064</c:v>
                </c:pt>
              </c:numCache>
            </c:numRef>
          </c:val>
          <c:extLst>
            <c:ext xmlns:c16="http://schemas.microsoft.com/office/drawing/2014/chart" uri="{C3380CC4-5D6E-409C-BE32-E72D297353CC}">
              <c16:uniqueId val="{00000000-1DA2-4C27-AF68-8AA6EC6D481D}"/>
            </c:ext>
          </c:extLst>
        </c:ser>
        <c:ser>
          <c:idx val="1"/>
          <c:order val="1"/>
          <c:tx>
            <c:strRef>
              <c:f>Sheet1!$C$1</c:f>
              <c:strCache>
                <c:ptCount val="1"/>
                <c:pt idx="0">
                  <c:v>Series 2</c:v>
                </c:pt>
              </c:strCache>
            </c:strRef>
          </c:tx>
          <c:spPr>
            <a:solidFill>
              <a:schemeClr val="accent3">
                <a:lumMod val="50000"/>
              </a:schemeClr>
            </a:solidFill>
            <a:ln w="25390">
              <a:noFill/>
            </a:ln>
            <a:scene3d>
              <a:camera prst="orthographicFront"/>
              <a:lightRig rig="threePt" dir="t"/>
            </a:scene3d>
            <a:sp3d prstMaterial="matte">
              <a:bevelT w="63500" h="63500" prst="artDeco"/>
              <a:contourClr>
                <a:srgbClr val="000000"/>
              </a:contourClr>
            </a:sp3d>
          </c:spPr>
          <c:invertIfNegative val="0"/>
          <c:dLbls>
            <c:spPr>
              <a:noFill/>
              <a:ln w="25390">
                <a:noFill/>
              </a:ln>
            </c:spPr>
            <c:txPr>
              <a:bodyPr/>
              <a:lstStyle/>
              <a:p>
                <a:pPr algn="ctr" rtl="0">
                  <a:defRPr sz="1799" b="0" i="0" u="none" strike="noStrike" baseline="0">
                    <a:solidFill>
                      <a:srgbClr val="FFFFFF"/>
                    </a:solidFill>
                    <a:latin typeface="Arial"/>
                    <a:ea typeface="Arial"/>
                    <a:cs typeface="Aria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Triology Total</c:v>
                </c:pt>
                <c:pt idx="1">
                  <c:v>Hadith</c:v>
                </c:pt>
                <c:pt idx="2">
                  <c:v>Sira</c:v>
                </c:pt>
                <c:pt idx="3">
                  <c:v>Quran</c:v>
                </c:pt>
              </c:strCache>
            </c:strRef>
          </c:cat>
          <c:val>
            <c:numRef>
              <c:f>Sheet1!$C$2:$C$5</c:f>
              <c:numCache>
                <c:formatCode>0%</c:formatCode>
                <c:ptCount val="4"/>
                <c:pt idx="1">
                  <c:v>0.37000000000000038</c:v>
                </c:pt>
              </c:numCache>
            </c:numRef>
          </c:val>
          <c:extLst>
            <c:ext xmlns:c16="http://schemas.microsoft.com/office/drawing/2014/chart" uri="{C3380CC4-5D6E-409C-BE32-E72D297353CC}">
              <c16:uniqueId val="{00000001-1DA2-4C27-AF68-8AA6EC6D481D}"/>
            </c:ext>
          </c:extLst>
        </c:ser>
        <c:ser>
          <c:idx val="2"/>
          <c:order val="2"/>
          <c:tx>
            <c:strRef>
              <c:f>Sheet1!$D$1</c:f>
              <c:strCache>
                <c:ptCount val="1"/>
                <c:pt idx="0">
                  <c:v>Series 3</c:v>
                </c:pt>
              </c:strCache>
            </c:strRef>
          </c:tx>
          <c:spPr>
            <a:solidFill>
              <a:srgbClr val="C00000"/>
            </a:solidFill>
            <a:ln w="25390">
              <a:noFill/>
            </a:ln>
            <a:scene3d>
              <a:camera prst="orthographicFront"/>
              <a:lightRig rig="threePt" dir="t"/>
            </a:scene3d>
            <a:sp3d prstMaterial="matte">
              <a:bevelT w="63500" h="63500" prst="artDeco"/>
              <a:contourClr>
                <a:srgbClr val="000000"/>
              </a:contourClr>
            </a:sp3d>
          </c:spPr>
          <c:invertIfNegative val="0"/>
          <c:dLbls>
            <c:spPr>
              <a:noFill/>
              <a:ln w="25390">
                <a:noFill/>
              </a:ln>
            </c:spPr>
            <c:txPr>
              <a:bodyPr/>
              <a:lstStyle/>
              <a:p>
                <a:pPr algn="ctr" rtl="0">
                  <a:defRPr sz="1799" b="0" i="0" u="none" strike="noStrike" baseline="0">
                    <a:solidFill>
                      <a:srgbClr val="FFFFFF"/>
                    </a:solidFill>
                    <a:latin typeface="Arial"/>
                    <a:ea typeface="Arial"/>
                    <a:cs typeface="Aria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Triology Total</c:v>
                </c:pt>
                <c:pt idx="1">
                  <c:v>Hadith</c:v>
                </c:pt>
                <c:pt idx="2">
                  <c:v>Sira</c:v>
                </c:pt>
                <c:pt idx="3">
                  <c:v>Quran</c:v>
                </c:pt>
              </c:strCache>
            </c:strRef>
          </c:cat>
          <c:val>
            <c:numRef>
              <c:f>Sheet1!$D$2:$D$5</c:f>
              <c:numCache>
                <c:formatCode>General</c:formatCode>
                <c:ptCount val="4"/>
                <c:pt idx="2" formatCode="0%">
                  <c:v>0.81</c:v>
                </c:pt>
              </c:numCache>
            </c:numRef>
          </c:val>
          <c:extLst>
            <c:ext xmlns:c16="http://schemas.microsoft.com/office/drawing/2014/chart" uri="{C3380CC4-5D6E-409C-BE32-E72D297353CC}">
              <c16:uniqueId val="{00000002-1DA2-4C27-AF68-8AA6EC6D481D}"/>
            </c:ext>
          </c:extLst>
        </c:ser>
        <c:ser>
          <c:idx val="3"/>
          <c:order val="3"/>
          <c:tx>
            <c:strRef>
              <c:f>Sheet1!$E$1</c:f>
              <c:strCache>
                <c:ptCount val="1"/>
                <c:pt idx="0">
                  <c:v>Series 4</c:v>
                </c:pt>
              </c:strCache>
            </c:strRef>
          </c:tx>
          <c:spPr>
            <a:solidFill>
              <a:schemeClr val="accent3">
                <a:lumMod val="75000"/>
              </a:schemeClr>
            </a:solidFill>
            <a:ln w="25390">
              <a:noFill/>
            </a:ln>
            <a:scene3d>
              <a:camera prst="orthographicFront"/>
              <a:lightRig rig="threePt" dir="t"/>
            </a:scene3d>
            <a:sp3d prstMaterial="matte">
              <a:bevelT w="63500" h="63500" prst="artDeco"/>
              <a:contourClr>
                <a:srgbClr val="000000"/>
              </a:contourClr>
            </a:sp3d>
          </c:spPr>
          <c:invertIfNegative val="0"/>
          <c:dLbls>
            <c:spPr>
              <a:noFill/>
              <a:ln w="25390">
                <a:noFill/>
              </a:ln>
            </c:spPr>
            <c:txPr>
              <a:bodyPr/>
              <a:lstStyle/>
              <a:p>
                <a:pPr algn="ctr" rtl="0">
                  <a:defRPr sz="1799" b="0" i="0" u="none" strike="noStrike" baseline="0">
                    <a:solidFill>
                      <a:srgbClr val="FFFFFF"/>
                    </a:solidFill>
                    <a:latin typeface="Arial"/>
                    <a:ea typeface="Arial"/>
                    <a:cs typeface="Aria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Triology Total</c:v>
                </c:pt>
                <c:pt idx="1">
                  <c:v>Hadith</c:v>
                </c:pt>
                <c:pt idx="2">
                  <c:v>Sira</c:v>
                </c:pt>
                <c:pt idx="3">
                  <c:v>Quran</c:v>
                </c:pt>
              </c:strCache>
            </c:strRef>
          </c:cat>
          <c:val>
            <c:numRef>
              <c:f>Sheet1!$E$2:$E$5</c:f>
              <c:numCache>
                <c:formatCode>General</c:formatCode>
                <c:ptCount val="4"/>
                <c:pt idx="3" formatCode="0%">
                  <c:v>0.64000000000000268</c:v>
                </c:pt>
              </c:numCache>
            </c:numRef>
          </c:val>
          <c:extLst>
            <c:ext xmlns:c16="http://schemas.microsoft.com/office/drawing/2014/chart" uri="{C3380CC4-5D6E-409C-BE32-E72D297353CC}">
              <c16:uniqueId val="{00000003-1DA2-4C27-AF68-8AA6EC6D481D}"/>
            </c:ext>
          </c:extLst>
        </c:ser>
        <c:dLbls>
          <c:showLegendKey val="0"/>
          <c:showVal val="0"/>
          <c:showCatName val="0"/>
          <c:showSerName val="0"/>
          <c:showPercent val="0"/>
          <c:showBubbleSize val="0"/>
        </c:dLbls>
        <c:gapWidth val="150"/>
        <c:overlap val="100"/>
        <c:axId val="166202040"/>
        <c:axId val="166487144"/>
      </c:barChart>
      <c:catAx>
        <c:axId val="166202040"/>
        <c:scaling>
          <c:orientation val="minMax"/>
        </c:scaling>
        <c:delete val="0"/>
        <c:axPos val="l"/>
        <c:numFmt formatCode="General" sourceLinked="1"/>
        <c:majorTickMark val="out"/>
        <c:minorTickMark val="none"/>
        <c:tickLblPos val="nextTo"/>
        <c:spPr>
          <a:ln w="3174">
            <a:solidFill>
              <a:srgbClr val="C0C0C0"/>
            </a:solidFill>
            <a:prstDash val="solid"/>
          </a:ln>
        </c:spPr>
        <c:crossAx val="166487144"/>
        <c:crosses val="autoZero"/>
        <c:auto val="1"/>
        <c:lblAlgn val="ctr"/>
        <c:lblOffset val="100"/>
        <c:noMultiLvlLbl val="0"/>
      </c:catAx>
      <c:valAx>
        <c:axId val="166487144"/>
        <c:scaling>
          <c:orientation val="minMax"/>
        </c:scaling>
        <c:delete val="0"/>
        <c:axPos val="b"/>
        <c:majorGridlines>
          <c:spPr>
            <a:ln w="3174">
              <a:solidFill>
                <a:srgbClr val="C0C0C0"/>
              </a:solidFill>
              <a:prstDash val="solid"/>
            </a:ln>
          </c:spPr>
        </c:majorGridlines>
        <c:numFmt formatCode="0%" sourceLinked="1"/>
        <c:majorTickMark val="out"/>
        <c:minorTickMark val="none"/>
        <c:tickLblPos val="nextTo"/>
        <c:spPr>
          <a:ln w="3174">
            <a:solidFill>
              <a:srgbClr val="C0C0C0"/>
            </a:solidFill>
            <a:prstDash val="solid"/>
          </a:ln>
        </c:spPr>
        <c:crossAx val="166202040"/>
        <c:crosses val="autoZero"/>
        <c:crossBetween val="between"/>
      </c:valAx>
      <c:spPr>
        <a:noFill/>
        <a:ln w="25390">
          <a:noFill/>
        </a:ln>
      </c:spPr>
    </c:plotArea>
    <c:plotVisOnly val="1"/>
    <c:dispBlanksAs val="gap"/>
    <c:showDLblsOverMax val="0"/>
  </c:chart>
  <c:spPr>
    <a:noFill/>
    <a:ln>
      <a:noFill/>
    </a:ln>
  </c:spPr>
  <c:txPr>
    <a:bodyPr/>
    <a:lstStyle/>
    <a:p>
      <a:pPr>
        <a:defRPr sz="1799"/>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D17B564-123D-4E1F-A36B-753A8BD5B116}" type="datetimeFigureOut">
              <a:rPr lang="en-US"/>
              <a:pPr>
                <a:defRPr/>
              </a:pPr>
              <a:t>7/2/2016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8E4CA28-759E-4308-B613-B43C64F456A8}" type="slidenum">
              <a:rPr lang="en-US"/>
              <a:pPr>
                <a:defRPr/>
              </a:pPr>
              <a:t>‹#›</a:t>
            </a:fld>
            <a:endParaRPr lang="en-US"/>
          </a:p>
        </p:txBody>
      </p:sp>
    </p:spTree>
    <p:extLst>
      <p:ext uri="{BB962C8B-B14F-4D97-AF65-F5344CB8AC3E}">
        <p14:creationId xmlns:p14="http://schemas.microsoft.com/office/powerpoint/2010/main" val="20366589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memritv.org/Transcript.asp?P1=1052"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8E4CA28-759E-4308-B613-B43C64F456A8}" type="slidenum">
              <a:rPr lang="en-US" smtClean="0"/>
              <a:pPr>
                <a:defRPr/>
              </a:pPr>
              <a:t>1</a:t>
            </a:fld>
            <a:endParaRPr lang="en-US"/>
          </a:p>
        </p:txBody>
      </p:sp>
    </p:spTree>
    <p:extLst>
      <p:ext uri="{BB962C8B-B14F-4D97-AF65-F5344CB8AC3E}">
        <p14:creationId xmlns:p14="http://schemas.microsoft.com/office/powerpoint/2010/main" val="2168381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2000"/>
              <a:t>This is what the Ottoman Empire looked like at the beginning of the 20</a:t>
            </a:r>
            <a:r>
              <a:rPr lang="en-US" sz="2000" baseline="30000"/>
              <a:t>th</a:t>
            </a:r>
            <a:r>
              <a:rPr lang="en-US" sz="2000"/>
              <a:t> C.  Note how little was actually under the control of the Caliphate.</a:t>
            </a:r>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fld id="{ACC53FA5-5F17-463C-984D-3A5FF23677C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base" latinLnBrk="0" hangingPunct="1">
                <a:lnSpc>
                  <a:spcPct val="100000"/>
                </a:lnSpc>
                <a:spcBef>
                  <a:spcPct val="0"/>
                </a:spcBef>
                <a:spcAft>
                  <a:spcPct val="0"/>
                </a:spcAft>
                <a:buClrTx/>
                <a:buSzTx/>
                <a:buFontTx/>
                <a:buNone/>
                <a:tabLst/>
                <a:defRPr/>
              </a:pPr>
              <a:t>11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265827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2000"/>
              <a:t>This an initial list of key words.  It is important to use these terms accurately when talking to a Muslim.</a:t>
            </a:r>
          </a:p>
        </p:txBody>
      </p:sp>
      <p:sp>
        <p:nvSpPr>
          <p:cNvPr id="788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fld id="{BB9809CC-2649-4158-8946-2ADD5279B2FE}"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base" latinLnBrk="0" hangingPunct="1">
                <a:lnSpc>
                  <a:spcPct val="100000"/>
                </a:lnSpc>
                <a:spcBef>
                  <a:spcPct val="0"/>
                </a:spcBef>
                <a:spcAft>
                  <a:spcPct val="0"/>
                </a:spcAft>
                <a:buClrTx/>
                <a:buSzTx/>
                <a:buFontTx/>
                <a:buNone/>
                <a:tabLst/>
                <a:defRPr/>
              </a:pPr>
              <a:t>12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895424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2000"/>
              <a:t>This trilogy of texts carefully codifies how a Muslim lives.  It provides excruciating details about such things as which shoe to put on and take off first. Because for a Muslim life is all about mirroring the example set by Muhammad.</a:t>
            </a:r>
          </a:p>
        </p:txBody>
      </p:sp>
      <p:sp>
        <p:nvSpPr>
          <p:cNvPr id="798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fld id="{79742291-E2F6-42F3-A387-8256903AD17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base" latinLnBrk="0" hangingPunct="1">
                <a:lnSpc>
                  <a:spcPct val="100000"/>
                </a:lnSpc>
                <a:spcBef>
                  <a:spcPct val="0"/>
                </a:spcBef>
                <a:spcAft>
                  <a:spcPct val="0"/>
                </a:spcAft>
                <a:buClrTx/>
                <a:buSzTx/>
                <a:buFontTx/>
                <a:buNone/>
                <a:tabLst/>
                <a:defRPr/>
              </a:pPr>
              <a:t>13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567312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2000"/>
              <a:t>Are these our founding documents?</a:t>
            </a:r>
          </a:p>
          <a:p>
            <a:pPr eaLnBrk="1" hangingPunct="1">
              <a:spcBef>
                <a:spcPct val="0"/>
              </a:spcBef>
            </a:pPr>
            <a:endParaRPr lang="en-US" sz="2000"/>
          </a:p>
          <a:p>
            <a:pPr eaLnBrk="1" hangingPunct="1">
              <a:spcBef>
                <a:spcPct val="0"/>
              </a:spcBef>
            </a:pPr>
            <a:r>
              <a:rPr lang="en-US" sz="2000"/>
              <a:t>Next we are going to walk through the Quran in greater detail, explain how to use it and then look at the Haddith and finally a look at Sharia Law with an emphasis on it as the Law of the Land.</a:t>
            </a:r>
          </a:p>
        </p:txBody>
      </p:sp>
      <p:sp>
        <p:nvSpPr>
          <p:cNvPr id="1259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fld id="{E7D953F3-C720-4B97-98C0-0A122EE68A79}"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base" latinLnBrk="0" hangingPunct="1">
                <a:lnSpc>
                  <a:spcPct val="100000"/>
                </a:lnSpc>
                <a:spcBef>
                  <a:spcPct val="0"/>
                </a:spcBef>
                <a:spcAft>
                  <a:spcPct val="0"/>
                </a:spcAft>
                <a:buClrTx/>
                <a:buSzTx/>
                <a:buFontTx/>
                <a:buNone/>
                <a:tabLst/>
                <a:defRPr/>
              </a:pPr>
              <a:t>14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795555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fld id="{794E90C6-BC2A-4582-BDE1-B6C7CE85242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base" latinLnBrk="0" hangingPunct="1">
                <a:lnSpc>
                  <a:spcPct val="100000"/>
                </a:lnSpc>
                <a:spcBef>
                  <a:spcPct val="0"/>
                </a:spcBef>
                <a:spcAft>
                  <a:spcPct val="0"/>
                </a:spcAft>
                <a:buClrTx/>
                <a:buSzTx/>
                <a:buFontTx/>
                <a:buNone/>
                <a:tabLst/>
                <a:defRPr/>
              </a:pPr>
              <a:t>15</a:t>
            </a:fld>
            <a:endParaRPr kumimoji="0" lang="en-US" sz="1800" b="0" i="0" u="none" strike="noStrike" kern="0" cap="none" spc="0" normalizeH="0" baseline="0" noProof="0">
              <a:ln>
                <a:noFill/>
              </a:ln>
              <a:solidFill>
                <a:sysClr val="windowText" lastClr="000000"/>
              </a:solidFill>
              <a:effectLst/>
              <a:uLnTx/>
              <a:uFillTx/>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xfrm>
            <a:off x="152400" y="4343400"/>
            <a:ext cx="6553200" cy="4800600"/>
          </a:xfrm>
          <a:noFill/>
        </p:spPr>
        <p:txBody>
          <a:bodyPr wrap="square" numCol="1" anchor="t" anchorCtr="0" compatLnSpc="1">
            <a:prstTxWarp prst="textNoShape">
              <a:avLst/>
            </a:prstTxWarp>
          </a:bodyPr>
          <a:lstStyle/>
          <a:p>
            <a:pPr eaLnBrk="1" hangingPunct="1">
              <a:spcBef>
                <a:spcPct val="0"/>
              </a:spcBef>
            </a:pPr>
            <a:r>
              <a:rPr lang="en-US" sz="1800"/>
              <a:t>The surah or chapters of the Quran record a pattern of transition.  Unfortunately, however,  when we open a Quran, we find an anthology that  is not compiled chronologically.  Rather it is compiled based on length of the surah. </a:t>
            </a:r>
          </a:p>
          <a:p>
            <a:pPr eaLnBrk="1" hangingPunct="1">
              <a:spcBef>
                <a:spcPct val="0"/>
              </a:spcBef>
            </a:pPr>
            <a:endParaRPr lang="en-US" sz="1800"/>
          </a:p>
          <a:p>
            <a:pPr eaLnBrk="1" hangingPunct="1">
              <a:spcBef>
                <a:spcPct val="0"/>
              </a:spcBef>
            </a:pPr>
            <a:r>
              <a:rPr lang="en-US" sz="1800"/>
              <a:t>If read chronologically, the transition from peaceful coexistence to political violence becomes clear.  There is also an attitude change regarding how Muslims are to treat the infidels (Christians, Jews and others).</a:t>
            </a:r>
          </a:p>
          <a:p>
            <a:pPr eaLnBrk="1" hangingPunct="1">
              <a:spcBef>
                <a:spcPct val="0"/>
              </a:spcBef>
            </a:pPr>
            <a:endParaRPr lang="en-US" sz="1800"/>
          </a:p>
          <a:p>
            <a:pPr eaLnBrk="1" hangingPunct="1">
              <a:spcBef>
                <a:spcPct val="0"/>
              </a:spcBef>
            </a:pPr>
            <a:r>
              <a:rPr lang="en-US" sz="1800"/>
              <a:t>Terms like jihad gain clear boundaries, applications and unambiguous definitions.  This is not understood until one reads the Quran in a chronological manner.  The clarity increases further when one reads the sunnah and the hadith.</a:t>
            </a:r>
          </a:p>
          <a:p>
            <a:pPr eaLnBrk="1" hangingPunct="1">
              <a:spcBef>
                <a:spcPct val="0"/>
              </a:spcBef>
            </a:pPr>
            <a:endParaRPr lang="en-US" sz="1800"/>
          </a:p>
          <a:p>
            <a:pPr eaLnBrk="1" hangingPunct="1">
              <a:spcBef>
                <a:spcPct val="0"/>
              </a:spcBef>
            </a:pPr>
            <a:r>
              <a:rPr lang="en-US" sz="1800"/>
              <a:t>The Early Meccan surahs are very peaceful.  The later Medinan surahs are full of violence and these abrogate the earlier passages.</a:t>
            </a:r>
          </a:p>
          <a:p>
            <a:pPr eaLnBrk="1" hangingPunct="1">
              <a:spcBef>
                <a:spcPct val="0"/>
              </a:spcBef>
            </a:pPr>
            <a:endParaRPr lang="en-US" sz="1800"/>
          </a:p>
        </p:txBody>
      </p:sp>
    </p:spTree>
    <p:extLst>
      <p:ext uri="{BB962C8B-B14F-4D97-AF65-F5344CB8AC3E}">
        <p14:creationId xmlns:p14="http://schemas.microsoft.com/office/powerpoint/2010/main" val="1823634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82BBDBA-FB7F-4DD1-8620-8501E74F9944}"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441162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2400" y="4343400"/>
            <a:ext cx="6553200" cy="4114800"/>
          </a:xfrm>
        </p:spPr>
        <p:txBody>
          <a:bodyPr>
            <a:normAutofit/>
          </a:bodyPr>
          <a:lstStyle/>
          <a:p>
            <a:r>
              <a:rPr lang="en-US" sz="2000" dirty="0"/>
              <a:t>Who are the </a:t>
            </a:r>
            <a:r>
              <a:rPr lang="en-US" sz="2000" dirty="0" err="1"/>
              <a:t>kafir</a:t>
            </a:r>
            <a:r>
              <a:rPr lang="en-US" sz="2000" dirty="0"/>
              <a:t>?</a:t>
            </a:r>
          </a:p>
          <a:p>
            <a:r>
              <a:rPr lang="en-US" sz="2000" dirty="0"/>
              <a:t>People of the Book = “Christians” who believe in Allah, the last Prophet, and deny the trinity, the incarnation and the crucifixion of Christ and that Christ will return to establish Shari'a Law.  “Jews” who believe the Torah is corrupt and that Muhammad is the last in the line of Jewish prophets.</a:t>
            </a:r>
          </a:p>
          <a:p>
            <a:endParaRPr lang="en-US" sz="2000" dirty="0"/>
          </a:p>
          <a:p>
            <a:r>
              <a:rPr lang="en-US" sz="2000" dirty="0"/>
              <a:t>Dhimmi – a non-Muslim who willingly submits to the dictates of Islam and refuses to say or do anything that is critical of Allah, Muhammad or the Quran and offends a Muslim.  Political Correctness or Islamophobia.</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82BBDBA-FB7F-4DD1-8620-8501E74F9944}"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5952537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xfrm>
            <a:off x="152400" y="4343400"/>
            <a:ext cx="6553200" cy="4495800"/>
          </a:xfrm>
          <a:noFill/>
        </p:spPr>
        <p:txBody>
          <a:bodyPr wrap="square" numCol="1" anchor="t" anchorCtr="0" compatLnSpc="1">
            <a:prstTxWarp prst="textNoShape">
              <a:avLst/>
            </a:prstTxWarp>
          </a:bodyPr>
          <a:lstStyle/>
          <a:p>
            <a:pPr eaLnBrk="1" hangingPunct="1">
              <a:spcBef>
                <a:spcPct val="0"/>
              </a:spcBef>
            </a:pPr>
            <a:r>
              <a:rPr lang="en-US" sz="2000"/>
              <a:t>A word of caution here.  Muslims like to divert the conversation or allow the conversation to divert to a sectarian discussion because this takes the focus off that which is settled among ALL of the sects, which is 85-95% of revealed truth in Islam.  There is no disagreement about the relationship of Muslims to non-Muslims.</a:t>
            </a:r>
          </a:p>
          <a:p>
            <a:pPr eaLnBrk="1" hangingPunct="1">
              <a:spcBef>
                <a:spcPct val="0"/>
              </a:spcBef>
            </a:pPr>
            <a:endParaRPr lang="en-US" sz="2000"/>
          </a:p>
          <a:p>
            <a:pPr eaLnBrk="1" hangingPunct="1">
              <a:spcBef>
                <a:spcPct val="0"/>
              </a:spcBef>
            </a:pPr>
            <a:r>
              <a:rPr lang="en-US" sz="2000"/>
              <a:t>The sect debate is the internecine debate or the squabble among Muslims.  Try to keep the discussion on what the Quran itself says and what is settled hadith.  </a:t>
            </a:r>
          </a:p>
          <a:p>
            <a:pPr eaLnBrk="1" hangingPunct="1">
              <a:spcBef>
                <a:spcPct val="0"/>
              </a:spcBef>
            </a:pPr>
            <a:endParaRPr lang="en-US" sz="2000"/>
          </a:p>
          <a:p>
            <a:pPr eaLnBrk="1" hangingPunct="1">
              <a:spcBef>
                <a:spcPct val="0"/>
              </a:spcBef>
            </a:pPr>
            <a:r>
              <a:rPr lang="en-US" sz="2000"/>
              <a:t>Let the Muslims debate the sects issues among themselves.</a:t>
            </a:r>
          </a:p>
        </p:txBody>
      </p:sp>
      <p:sp>
        <p:nvSpPr>
          <p:cNvPr id="829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fld id="{1315ACB0-6B81-47A0-AE4A-8CE7E16607E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base" latinLnBrk="0" hangingPunct="1">
                <a:lnSpc>
                  <a:spcPct val="100000"/>
                </a:lnSpc>
                <a:spcBef>
                  <a:spcPct val="0"/>
                </a:spcBef>
                <a:spcAft>
                  <a:spcPct val="0"/>
                </a:spcAft>
                <a:buClrTx/>
                <a:buSzTx/>
                <a:buFontTx/>
                <a:buNone/>
                <a:tabLst/>
                <a:defRPr/>
              </a:pPr>
              <a:t>18</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6761497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fld id="{A44AC113-DF52-4A79-B76F-42E99DF0EF6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base" latinLnBrk="0" hangingPunct="1">
                <a:lnSpc>
                  <a:spcPct val="100000"/>
                </a:lnSpc>
                <a:spcBef>
                  <a:spcPct val="0"/>
                </a:spcBef>
                <a:spcAft>
                  <a:spcPct val="0"/>
                </a:spcAft>
                <a:buClrTx/>
                <a:buSzTx/>
                <a:buFontTx/>
                <a:buNone/>
                <a:tabLst/>
                <a:defRPr/>
              </a:pPr>
              <a:t>19</a:t>
            </a:fld>
            <a:endParaRPr kumimoji="0" lang="en-US" sz="1800" b="0" i="0" u="none" strike="noStrike" kern="0" cap="none" spc="0" normalizeH="0" baseline="0" noProof="0">
              <a:ln>
                <a:noFill/>
              </a:ln>
              <a:solidFill>
                <a:sysClr val="windowText" lastClr="000000"/>
              </a:solidFill>
              <a:effectLst/>
              <a:uLnTx/>
              <a:uFillTx/>
            </a:endParaRPr>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2000"/>
              <a:t>Within Islam, there are 7 primary schools of Islamic Law.  Among these schools consensus exists at the 85-95% level.   The importance of this reality will become clearer as we move along.  </a:t>
            </a:r>
          </a:p>
          <a:p>
            <a:pPr eaLnBrk="1" hangingPunct="1">
              <a:spcBef>
                <a:spcPct val="0"/>
              </a:spcBef>
            </a:pPr>
            <a:endParaRPr lang="en-US" sz="2000"/>
          </a:p>
          <a:p>
            <a:pPr eaLnBrk="1" hangingPunct="1">
              <a:spcBef>
                <a:spcPct val="0"/>
              </a:spcBef>
            </a:pPr>
            <a:r>
              <a:rPr lang="en-US" sz="2000"/>
              <a:t>The major differences between the Sunni and Shia relate to succession within Islam and the expected return of the Mahdi as well as a few practice issues.  Do not attempt to get in the middle of this debate.  Jesus was able to divide the Sadducees and Pharisees, we are not quite that wise.</a:t>
            </a:r>
          </a:p>
          <a:p>
            <a:pPr eaLnBrk="1" hangingPunct="1">
              <a:spcBef>
                <a:spcPct val="0"/>
              </a:spcBef>
            </a:pPr>
            <a:endParaRPr lang="en-US" sz="2000"/>
          </a:p>
          <a:p>
            <a:pPr eaLnBrk="1" hangingPunct="1">
              <a:spcBef>
                <a:spcPct val="0"/>
              </a:spcBef>
            </a:pPr>
            <a:endParaRPr lang="en-US" sz="2000"/>
          </a:p>
        </p:txBody>
      </p:sp>
    </p:spTree>
    <p:extLst>
      <p:ext uri="{BB962C8B-B14F-4D97-AF65-F5344CB8AC3E}">
        <p14:creationId xmlns:p14="http://schemas.microsoft.com/office/powerpoint/2010/main" val="159301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92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fld id="{12E42C55-028F-4B4D-9CD1-17548C50D334}" type="slidenum">
              <a:rPr kumimoji="0" lang="en-US" sz="1800" b="0" i="0" u="none" strike="noStrike" kern="0" cap="none" spc="0" normalizeH="0" baseline="0" noProof="0" smtClean="0">
                <a:ln>
                  <a:noFill/>
                </a:ln>
                <a:solidFill>
                  <a:srgbClr val="000000"/>
                </a:solidFill>
                <a:effectLst/>
                <a:uLnTx/>
                <a:uFillTx/>
              </a:rPr>
              <a:pPr marL="0" marR="0" lvl="0" indent="0" defTabSz="914400" eaLnBrk="1" fontAlgn="base" latinLnBrk="0" hangingPunct="1">
                <a:lnSpc>
                  <a:spcPct val="100000"/>
                </a:lnSpc>
                <a:spcBef>
                  <a:spcPct val="0"/>
                </a:spcBef>
                <a:spcAft>
                  <a:spcPct val="0"/>
                </a:spcAft>
                <a:buClrTx/>
                <a:buSzTx/>
                <a:buFontTx/>
                <a:buNone/>
                <a:tabLst/>
                <a:defRPr/>
              </a:pPr>
              <a:t>20</a:t>
            </a:fld>
            <a:endParaRPr kumimoji="0" lang="en-US" sz="1800" b="0" i="0" u="none" strike="noStrike" kern="0"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475310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2000" dirty="0"/>
              <a:t>Key point – Islam is NOT first and foremost a religion.  It is a comprehensive political and legal system.  This is how it has always been since Muhammad migrated to Medina in 622 AD.</a:t>
            </a:r>
          </a:p>
          <a:p>
            <a:pPr eaLnBrk="1" hangingPunct="1">
              <a:spcBef>
                <a:spcPct val="0"/>
              </a:spcBef>
            </a:pPr>
            <a:endParaRPr lang="en-US" sz="2000" dirty="0"/>
          </a:p>
          <a:p>
            <a:pPr eaLnBrk="1" hangingPunct="1">
              <a:spcBef>
                <a:spcPct val="0"/>
              </a:spcBef>
            </a:pPr>
            <a:r>
              <a:rPr lang="en-US" sz="2000" dirty="0"/>
              <a:t>This is the single most important concept that all Americans and Christians in particular need to understand. </a:t>
            </a:r>
          </a:p>
          <a:p>
            <a:pPr eaLnBrk="1" hangingPunct="1">
              <a:spcBef>
                <a:spcPct val="0"/>
              </a:spcBef>
            </a:pPr>
            <a:endParaRPr lang="en-US" sz="2000" dirty="0"/>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A807CA-3678-4D9F-908E-A258C13596CF}" type="slidenum">
              <a:rPr lang="en-US" smtClean="0">
                <a:solidFill>
                  <a:srgbClr val="000000"/>
                </a:solidFill>
              </a:rPr>
              <a:pPr fontAlgn="base">
                <a:spcBef>
                  <a:spcPct val="0"/>
                </a:spcBef>
                <a:spcAft>
                  <a:spcPct val="0"/>
                </a:spcAft>
                <a:defRPr/>
              </a:pPr>
              <a:t>2</a:t>
            </a:fld>
            <a:endParaRPr lang="en-US" dirty="0">
              <a:solidFill>
                <a:srgbClr val="000000"/>
              </a:solidFill>
            </a:endParaRPr>
          </a:p>
        </p:txBody>
      </p:sp>
    </p:spTree>
    <p:extLst>
      <p:ext uri="{BB962C8B-B14F-4D97-AF65-F5344CB8AC3E}">
        <p14:creationId xmlns:p14="http://schemas.microsoft.com/office/powerpoint/2010/main" val="32675255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2000"/>
              <a:t>Dawah is a rough equivalent to evangelism in Christianity.</a:t>
            </a:r>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fld id="{4DFF7FEB-F910-4389-972F-C736FDD500B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base" latinLnBrk="0" hangingPunct="1">
                <a:lnSpc>
                  <a:spcPct val="100000"/>
                </a:lnSpc>
                <a:spcBef>
                  <a:spcPct val="0"/>
                </a:spcBef>
                <a:spcAft>
                  <a:spcPct val="0"/>
                </a:spcAft>
                <a:buClrTx/>
                <a:buSzTx/>
                <a:buFontTx/>
                <a:buNone/>
                <a:tabLst/>
                <a:defRPr/>
              </a:pPr>
              <a:t>21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4315178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fld id="{AD9BDEE6-56CF-4A44-84BF-A0E25E86200A}"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base" latinLnBrk="0" hangingPunct="1">
                <a:lnSpc>
                  <a:spcPct val="100000"/>
                </a:lnSpc>
                <a:spcBef>
                  <a:spcPct val="0"/>
                </a:spcBef>
                <a:spcAft>
                  <a:spcPct val="0"/>
                </a:spcAft>
                <a:buClrTx/>
                <a:buSzTx/>
                <a:buFontTx/>
                <a:buNone/>
                <a:tabLst/>
                <a:defRPr/>
              </a:pPr>
              <a:t>22</a:t>
            </a:fld>
            <a:endParaRPr kumimoji="0" lang="en-US" sz="1800" b="0" i="0" u="none" strike="noStrike" kern="0" cap="none" spc="0" normalizeH="0" baseline="0" noProof="0">
              <a:ln>
                <a:noFill/>
              </a:ln>
              <a:solidFill>
                <a:sysClr val="windowText" lastClr="000000"/>
              </a:solidFill>
              <a:effectLst/>
              <a:uLnTx/>
              <a:uFillTx/>
            </a:endParaRPr>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43" name="Rectangle 3"/>
          <p:cNvSpPr>
            <a:spLocks noGrp="1" noChangeArrowheads="1"/>
          </p:cNvSpPr>
          <p:nvPr>
            <p:ph type="body" idx="1"/>
          </p:nvPr>
        </p:nvSpPr>
        <p:spPr>
          <a:xfrm>
            <a:off x="152400" y="4343400"/>
            <a:ext cx="6553200" cy="4648200"/>
          </a:xfrm>
        </p:spPr>
        <p:txBody>
          <a:bodyPr>
            <a:normAutofit lnSpcReduction="10000"/>
          </a:bodyPr>
          <a:lstStyle/>
          <a:p>
            <a:pPr eaLnBrk="1" fontAlgn="auto" hangingPunct="1">
              <a:spcBef>
                <a:spcPts val="0"/>
              </a:spcBef>
              <a:spcAft>
                <a:spcPts val="0"/>
              </a:spcAft>
              <a:defRPr/>
            </a:pPr>
            <a:r>
              <a:rPr lang="en-US" sz="2000" dirty="0"/>
              <a:t>Abrogation is principle used to accurately understand Islam as it codifies the level of authority of each </a:t>
            </a:r>
            <a:r>
              <a:rPr lang="en-US" sz="2000" dirty="0" err="1"/>
              <a:t>surah</a:t>
            </a:r>
            <a:r>
              <a:rPr lang="en-US" sz="2000" dirty="0"/>
              <a:t> or chapter.</a:t>
            </a:r>
          </a:p>
          <a:p>
            <a:pPr eaLnBrk="1" fontAlgn="auto" hangingPunct="1">
              <a:spcBef>
                <a:spcPts val="0"/>
              </a:spcBef>
              <a:spcAft>
                <a:spcPts val="0"/>
              </a:spcAft>
              <a:defRPr/>
            </a:pPr>
            <a:endParaRPr lang="en-US" sz="2000" dirty="0"/>
          </a:p>
          <a:p>
            <a:pPr eaLnBrk="1" fontAlgn="auto" hangingPunct="1">
              <a:spcBef>
                <a:spcPts val="0"/>
              </a:spcBef>
              <a:spcAft>
                <a:spcPts val="0"/>
              </a:spcAft>
              <a:defRPr/>
            </a:pPr>
            <a:r>
              <a:rPr lang="en-US" sz="2000" dirty="0"/>
              <a:t>Dr </a:t>
            </a:r>
            <a:r>
              <a:rPr lang="en-US" sz="2000" dirty="0" err="1"/>
              <a:t>Kamali</a:t>
            </a:r>
            <a:r>
              <a:rPr lang="en-US" sz="2000" dirty="0"/>
              <a:t> served as the Chairman of the Constitutional Review Commission of Afghanistan in 2003, was trained in Islamic Law at the </a:t>
            </a:r>
            <a:r>
              <a:rPr lang="en-US" sz="2000" dirty="0" err="1"/>
              <a:t>Univ</a:t>
            </a:r>
            <a:r>
              <a:rPr lang="en-US" sz="2000" dirty="0"/>
              <a:t> of Kabul.  He then served as an Assoc. Prof and subsequently as a Public Prosecutor with the Ministry of Justice, Afghanistan.  Currently he is the CEO and Chairman of the International Institute of Advanced Islamic Studies, Malaysia.</a:t>
            </a:r>
          </a:p>
          <a:p>
            <a:pPr eaLnBrk="1" fontAlgn="auto" hangingPunct="1">
              <a:spcBef>
                <a:spcPts val="0"/>
              </a:spcBef>
              <a:spcAft>
                <a:spcPts val="0"/>
              </a:spcAft>
              <a:defRPr/>
            </a:pPr>
            <a:endParaRPr lang="en-US" sz="2000" dirty="0"/>
          </a:p>
          <a:p>
            <a:pPr eaLnBrk="1" fontAlgn="auto" hangingPunct="1">
              <a:spcBef>
                <a:spcPts val="0"/>
              </a:spcBef>
              <a:spcAft>
                <a:spcPts val="0"/>
              </a:spcAft>
              <a:defRPr/>
            </a:pPr>
            <a:r>
              <a:rPr lang="en-US" sz="2000" dirty="0"/>
              <a:t>Dr . </a:t>
            </a:r>
            <a:r>
              <a:rPr lang="en-US" sz="2000" dirty="0" err="1"/>
              <a:t>Nyazee</a:t>
            </a:r>
            <a:r>
              <a:rPr lang="en-US" sz="2000" dirty="0"/>
              <a:t> is currently in charge of training and publications at the </a:t>
            </a:r>
            <a:r>
              <a:rPr lang="en-US" sz="2000" dirty="0" err="1"/>
              <a:t>Shari’ah</a:t>
            </a:r>
            <a:r>
              <a:rPr lang="en-US" sz="2000" dirty="0"/>
              <a:t> Academy, a unit of the International Islamic University, Islamabad, Pakistan.</a:t>
            </a:r>
          </a:p>
          <a:p>
            <a:pPr eaLnBrk="1" fontAlgn="auto" hangingPunct="1">
              <a:spcBef>
                <a:spcPts val="0"/>
              </a:spcBef>
              <a:spcAft>
                <a:spcPts val="0"/>
              </a:spcAft>
              <a:defRPr/>
            </a:pPr>
            <a:endParaRPr lang="en-US" sz="2000" dirty="0"/>
          </a:p>
          <a:p>
            <a:pPr eaLnBrk="1" fontAlgn="auto" hangingPunct="1">
              <a:spcBef>
                <a:spcPts val="0"/>
              </a:spcBef>
              <a:spcAft>
                <a:spcPts val="0"/>
              </a:spcAft>
              <a:defRPr/>
            </a:pPr>
            <a:r>
              <a:rPr lang="en-US" sz="2000" dirty="0" err="1"/>
              <a:t>Sharia</a:t>
            </a:r>
            <a:r>
              <a:rPr lang="en-US" sz="2000" dirty="0"/>
              <a:t> Law is real law and it is foreign law in the US.</a:t>
            </a:r>
          </a:p>
        </p:txBody>
      </p:sp>
    </p:spTree>
    <p:extLst>
      <p:ext uri="{BB962C8B-B14F-4D97-AF65-F5344CB8AC3E}">
        <p14:creationId xmlns:p14="http://schemas.microsoft.com/office/powerpoint/2010/main" val="4073176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fld id="{A1977432-3D40-43EC-9B63-3EF36C45AD22}"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base" latinLnBrk="0" hangingPunct="1">
                <a:lnSpc>
                  <a:spcPct val="100000"/>
                </a:lnSpc>
                <a:spcBef>
                  <a:spcPct val="0"/>
                </a:spcBef>
                <a:spcAft>
                  <a:spcPct val="0"/>
                </a:spcAft>
                <a:buClrTx/>
                <a:buSzTx/>
                <a:buFontTx/>
                <a:buNone/>
                <a:tabLst/>
                <a:defRPr/>
              </a:pPr>
              <a:t>23</a:t>
            </a:fld>
            <a:endParaRPr kumimoji="0" lang="en-US" sz="1800" b="0" i="0" u="none" strike="noStrike" kern="0" cap="none" spc="0" normalizeH="0" baseline="0" noProof="0">
              <a:ln>
                <a:noFill/>
              </a:ln>
              <a:solidFill>
                <a:sysClr val="windowText" lastClr="000000"/>
              </a:solidFill>
              <a:effectLst/>
              <a:uLnTx/>
              <a:uFillTx/>
            </a:endParaRPr>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4707" name="Rectangle 3"/>
          <p:cNvSpPr>
            <a:spLocks noGrp="1" noChangeArrowheads="1"/>
          </p:cNvSpPr>
          <p:nvPr>
            <p:ph type="body" idx="1"/>
          </p:nvPr>
        </p:nvSpPr>
        <p:spPr>
          <a:xfrm>
            <a:off x="152400" y="4343400"/>
            <a:ext cx="6553200" cy="4648200"/>
          </a:xfrm>
        </p:spPr>
        <p:txBody>
          <a:bodyPr>
            <a:normAutofit fontScale="92500" lnSpcReduction="20000"/>
          </a:bodyPr>
          <a:lstStyle/>
          <a:p>
            <a:pPr eaLnBrk="1" fontAlgn="auto" hangingPunct="1">
              <a:spcBef>
                <a:spcPts val="0"/>
              </a:spcBef>
              <a:spcAft>
                <a:spcPts val="0"/>
              </a:spcAft>
              <a:defRPr/>
            </a:pPr>
            <a:r>
              <a:rPr lang="en-US" sz="2000" dirty="0"/>
              <a:t>Al-</a:t>
            </a:r>
            <a:r>
              <a:rPr lang="en-US" sz="2000" dirty="0" err="1"/>
              <a:t>misri’s</a:t>
            </a:r>
            <a:r>
              <a:rPr lang="en-US" sz="2000" dirty="0"/>
              <a:t> text, Reliance of the Traveler, was published circa 1350 AD.  The age and reliability of this text is important when discussing the historicity of consensus within Islam.  </a:t>
            </a:r>
          </a:p>
          <a:p>
            <a:pPr marL="228600" indent="-228600" eaLnBrk="1" fontAlgn="auto" hangingPunct="1">
              <a:spcBef>
                <a:spcPts val="0"/>
              </a:spcBef>
              <a:spcAft>
                <a:spcPts val="0"/>
              </a:spcAft>
              <a:defRPr/>
            </a:pPr>
            <a:endParaRPr lang="en-US" sz="2000" dirty="0"/>
          </a:p>
          <a:p>
            <a:pPr marL="228600" indent="-228600" eaLnBrk="1" fontAlgn="auto" hangingPunct="1">
              <a:spcBef>
                <a:spcPts val="0"/>
              </a:spcBef>
              <a:spcAft>
                <a:spcPts val="0"/>
              </a:spcAft>
              <a:defRPr/>
            </a:pPr>
            <a:r>
              <a:rPr lang="en-US" sz="2000" dirty="0"/>
              <a:t>A </a:t>
            </a:r>
            <a:r>
              <a:rPr lang="en-US" sz="2000" dirty="0" err="1"/>
              <a:t>Mujtahid</a:t>
            </a:r>
            <a:r>
              <a:rPr lang="en-US" sz="2000" dirty="0"/>
              <a:t> is an Islamic legal authority </a:t>
            </a:r>
          </a:p>
          <a:p>
            <a:pPr eaLnBrk="1" fontAlgn="auto" hangingPunct="1">
              <a:spcBef>
                <a:spcPts val="0"/>
              </a:spcBef>
              <a:spcAft>
                <a:spcPts val="0"/>
              </a:spcAft>
              <a:defRPr/>
            </a:pPr>
            <a:endParaRPr lang="en-US" sz="2000" dirty="0"/>
          </a:p>
          <a:p>
            <a:pPr eaLnBrk="1" fontAlgn="auto" hangingPunct="1">
              <a:spcBef>
                <a:spcPts val="0"/>
              </a:spcBef>
              <a:spcAft>
                <a:spcPts val="0"/>
              </a:spcAft>
              <a:defRPr/>
            </a:pPr>
            <a:r>
              <a:rPr lang="en-US" sz="2000" dirty="0"/>
              <a:t>In Sunni Islam in particular, only a legitimate </a:t>
            </a:r>
            <a:r>
              <a:rPr lang="en-US" sz="2000" dirty="0" err="1"/>
              <a:t>mujtahid</a:t>
            </a:r>
            <a:r>
              <a:rPr lang="en-US" sz="2000" dirty="0"/>
              <a:t> may issue a legal decision.   Knowing this helps to knock down the argument that there are many versions of Islam.  This is another deliberate distraction.</a:t>
            </a:r>
          </a:p>
          <a:p>
            <a:pPr eaLnBrk="1" fontAlgn="auto" hangingPunct="1">
              <a:spcBef>
                <a:spcPts val="0"/>
              </a:spcBef>
              <a:spcAft>
                <a:spcPts val="0"/>
              </a:spcAft>
              <a:defRPr/>
            </a:pPr>
            <a:endParaRPr lang="en-US" sz="2000" dirty="0"/>
          </a:p>
          <a:p>
            <a:pPr eaLnBrk="1" fontAlgn="auto" hangingPunct="1">
              <a:spcBef>
                <a:spcPts val="0"/>
              </a:spcBef>
              <a:spcAft>
                <a:spcPts val="0"/>
              </a:spcAft>
              <a:defRPr/>
            </a:pPr>
            <a:r>
              <a:rPr lang="en-US" sz="2000" dirty="0"/>
              <a:t>Note the specific requirements and the consequences of a ruling in Islamic Law.</a:t>
            </a:r>
          </a:p>
          <a:p>
            <a:pPr eaLnBrk="1" fontAlgn="auto" hangingPunct="1">
              <a:spcBef>
                <a:spcPts val="0"/>
              </a:spcBef>
              <a:spcAft>
                <a:spcPts val="0"/>
              </a:spcAft>
              <a:defRPr/>
            </a:pPr>
            <a:endParaRPr lang="en-US" sz="2000" dirty="0"/>
          </a:p>
          <a:p>
            <a:pPr eaLnBrk="1" fontAlgn="auto" hangingPunct="1">
              <a:spcBef>
                <a:spcPts val="0"/>
              </a:spcBef>
              <a:spcAft>
                <a:spcPts val="0"/>
              </a:spcAft>
              <a:defRPr/>
            </a:pPr>
            <a:r>
              <a:rPr lang="en-US" sz="2000" dirty="0"/>
              <a:t>This principle of consensus is critical to addressing the myth that there are many versions of Islam.  There is only one version of Islam.  Do not let the </a:t>
            </a:r>
            <a:r>
              <a:rPr lang="en-US" sz="2000" dirty="0" err="1"/>
              <a:t>Shia</a:t>
            </a:r>
            <a:r>
              <a:rPr lang="en-US" sz="2000" dirty="0"/>
              <a:t>/Sunni divide confuse you.  More on this in a few minutes.  Islamic Law is Islamic Law.</a:t>
            </a:r>
          </a:p>
          <a:p>
            <a:pPr eaLnBrk="1" fontAlgn="auto" hangingPunct="1">
              <a:spcBef>
                <a:spcPts val="0"/>
              </a:spcBef>
              <a:spcAft>
                <a:spcPts val="0"/>
              </a:spcAft>
              <a:defRPr/>
            </a:pPr>
            <a:endParaRPr lang="en-US" sz="2000" dirty="0"/>
          </a:p>
        </p:txBody>
      </p:sp>
    </p:spTree>
    <p:extLst>
      <p:ext uri="{BB962C8B-B14F-4D97-AF65-F5344CB8AC3E}">
        <p14:creationId xmlns:p14="http://schemas.microsoft.com/office/powerpoint/2010/main" val="42243501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xfrm>
            <a:off x="0" y="4343400"/>
            <a:ext cx="6858000" cy="4800600"/>
          </a:xfrm>
          <a:noFill/>
        </p:spPr>
        <p:txBody>
          <a:bodyPr wrap="square" numCol="1" anchor="t" anchorCtr="0" compatLnSpc="1">
            <a:prstTxWarp prst="textNoShape">
              <a:avLst/>
            </a:prstTxWarp>
          </a:bodyPr>
          <a:lstStyle/>
          <a:p>
            <a:pPr eaLnBrk="1" hangingPunct="1">
              <a:spcBef>
                <a:spcPct val="0"/>
              </a:spcBef>
            </a:pPr>
            <a:r>
              <a:rPr lang="en-US" sz="2000"/>
              <a:t>This statement is accepted truth by any Muslim who is serious about his belief because it is a summary of the Muhammad’s exhortations and Muhammad is the perfect example for all Muslims.</a:t>
            </a:r>
          </a:p>
          <a:p>
            <a:pPr eaLnBrk="1" hangingPunct="1">
              <a:spcBef>
                <a:spcPct val="0"/>
              </a:spcBef>
            </a:pPr>
            <a:endParaRPr lang="en-US" sz="2000"/>
          </a:p>
          <a:p>
            <a:pPr eaLnBrk="1" hangingPunct="1">
              <a:spcBef>
                <a:spcPct val="0"/>
              </a:spcBef>
            </a:pPr>
            <a:r>
              <a:rPr lang="en-US" sz="2000"/>
              <a:t>Muslims really believe this and are acting accordingly.</a:t>
            </a:r>
          </a:p>
          <a:p>
            <a:pPr eaLnBrk="1" hangingPunct="1">
              <a:spcBef>
                <a:spcPct val="0"/>
              </a:spcBef>
            </a:pPr>
            <a:endParaRPr lang="en-US" sz="2000"/>
          </a:p>
          <a:p>
            <a:pPr eaLnBrk="1" hangingPunct="1">
              <a:spcBef>
                <a:spcPct val="0"/>
              </a:spcBef>
            </a:pPr>
            <a:r>
              <a:rPr lang="en-US" sz="2000"/>
              <a:t>What I trust you will leave with today is more than an understanding but rather an appreciation of the fact the Muslims are organized, have a creed, principles, stated objectives and a plan.</a:t>
            </a:r>
          </a:p>
          <a:p>
            <a:pPr eaLnBrk="1" hangingPunct="1">
              <a:spcBef>
                <a:spcPct val="0"/>
              </a:spcBef>
            </a:pPr>
            <a:endParaRPr lang="en-US" sz="2000"/>
          </a:p>
          <a:p>
            <a:pPr eaLnBrk="1" hangingPunct="1">
              <a:spcBef>
                <a:spcPct val="0"/>
              </a:spcBef>
            </a:pPr>
            <a:r>
              <a:rPr lang="en-US" sz="2000"/>
              <a:t>The plan in the US is to destroy democracy by using democracy and ultimately replace the Constitution and Christianity with Islamic Law and Islam as the sole religion of the Land.</a:t>
            </a:r>
          </a:p>
          <a:p>
            <a:pPr eaLnBrk="1" hangingPunct="1">
              <a:spcBef>
                <a:spcPct val="0"/>
              </a:spcBef>
            </a:pPr>
            <a:endParaRPr lang="en-US" sz="2000"/>
          </a:p>
          <a:p>
            <a:pPr eaLnBrk="1" hangingPunct="1">
              <a:spcBef>
                <a:spcPct val="0"/>
              </a:spcBef>
            </a:pPr>
            <a:endParaRPr lang="en-US" sz="2000"/>
          </a:p>
        </p:txBody>
      </p:sp>
      <p:sp>
        <p:nvSpPr>
          <p:cNvPr id="727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9CD848-2511-4E6F-835F-B800DC2A0482}" type="slidenum">
              <a:rPr lang="en-US" smtClean="0">
                <a:solidFill>
                  <a:srgbClr val="000000"/>
                </a:solidFill>
              </a:rPr>
              <a:pPr fontAlgn="base">
                <a:spcBef>
                  <a:spcPct val="0"/>
                </a:spcBef>
                <a:spcAft>
                  <a:spcPct val="0"/>
                </a:spcAft>
                <a:defRPr/>
              </a:pPr>
              <a:t>24</a:t>
            </a:fld>
            <a:endParaRPr lang="en-US">
              <a:solidFill>
                <a:srgbClr val="000000"/>
              </a:solidFill>
            </a:endParaRPr>
          </a:p>
        </p:txBody>
      </p:sp>
    </p:spTree>
    <p:extLst>
      <p:ext uri="{BB962C8B-B14F-4D97-AF65-F5344CB8AC3E}">
        <p14:creationId xmlns:p14="http://schemas.microsoft.com/office/powerpoint/2010/main" val="13056162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0" y="4343400"/>
            <a:ext cx="6858000" cy="4800600"/>
          </a:xfrm>
        </p:spPr>
        <p:txBody>
          <a:bodyPr>
            <a:normAutofit lnSpcReduction="10000"/>
          </a:bodyPr>
          <a:lstStyle/>
          <a:p>
            <a:pPr eaLnBrk="1" fontAlgn="auto" hangingPunct="1">
              <a:spcBef>
                <a:spcPts val="0"/>
              </a:spcBef>
              <a:spcAft>
                <a:spcPts val="0"/>
              </a:spcAft>
              <a:defRPr/>
            </a:pPr>
            <a:r>
              <a:rPr lang="en-US" sz="2000" dirty="0"/>
              <a:t>This is a direct quote from a Muslim Brotherhood document.  </a:t>
            </a:r>
          </a:p>
          <a:p>
            <a:pPr eaLnBrk="1" fontAlgn="auto" hangingPunct="1">
              <a:spcBef>
                <a:spcPts val="0"/>
              </a:spcBef>
              <a:spcAft>
                <a:spcPts val="0"/>
              </a:spcAft>
              <a:defRPr/>
            </a:pPr>
            <a:endParaRPr lang="en-US" sz="2000" dirty="0"/>
          </a:p>
          <a:p>
            <a:pPr eaLnBrk="1" fontAlgn="auto" hangingPunct="1">
              <a:spcBef>
                <a:spcPts val="0"/>
              </a:spcBef>
              <a:spcAft>
                <a:spcPts val="0"/>
              </a:spcAft>
              <a:defRPr/>
            </a:pPr>
            <a:r>
              <a:rPr lang="en-US" sz="2000" dirty="0"/>
              <a:t>This May 1991 memo was written by Mohamed </a:t>
            </a:r>
            <a:r>
              <a:rPr lang="en-US" sz="2000" dirty="0" err="1"/>
              <a:t>Akram</a:t>
            </a:r>
            <a:r>
              <a:rPr lang="en-US" sz="2000" dirty="0"/>
              <a:t>, a.k.a. Mohamed </a:t>
            </a:r>
            <a:r>
              <a:rPr lang="en-US" sz="2000" dirty="0" err="1"/>
              <a:t>Adlouni</a:t>
            </a:r>
            <a:r>
              <a:rPr lang="en-US" sz="2000" dirty="0"/>
              <a:t>, for the </a:t>
            </a:r>
            <a:r>
              <a:rPr lang="en-US" sz="2000" dirty="0" err="1"/>
              <a:t>Shura</a:t>
            </a:r>
            <a:r>
              <a:rPr lang="en-US" sz="2000" dirty="0"/>
              <a:t> Council of the Muslim Brotherhood. In the introductory letter, </a:t>
            </a:r>
            <a:r>
              <a:rPr lang="en-US" sz="2000" dirty="0" err="1"/>
              <a:t>Akram</a:t>
            </a:r>
            <a:r>
              <a:rPr lang="en-US" sz="2000" dirty="0"/>
              <a:t> referenced a "long-term plan…approved and adopted" by the </a:t>
            </a:r>
            <a:r>
              <a:rPr lang="en-US" sz="2000" dirty="0" err="1"/>
              <a:t>Shura</a:t>
            </a:r>
            <a:r>
              <a:rPr lang="en-US" sz="2000" dirty="0"/>
              <a:t> Council in 1987 and proposed this memo as a supplement to that plan and requested that the memo be added to the agenda for an upcoming Council meeting. Appended to the document is a list of all Muslim Brotherhood organizations in North America as of 1991.</a:t>
            </a:r>
          </a:p>
          <a:p>
            <a:pPr eaLnBrk="1" fontAlgn="auto" hangingPunct="1">
              <a:spcBef>
                <a:spcPts val="0"/>
              </a:spcBef>
              <a:spcAft>
                <a:spcPts val="0"/>
              </a:spcAft>
              <a:defRPr/>
            </a:pPr>
            <a:r>
              <a:rPr lang="en-US" sz="2000" dirty="0"/>
              <a:t> </a:t>
            </a:r>
          </a:p>
          <a:p>
            <a:pPr eaLnBrk="1" fontAlgn="auto" hangingPunct="1">
              <a:spcBef>
                <a:spcPts val="0"/>
              </a:spcBef>
              <a:spcAft>
                <a:spcPts val="0"/>
              </a:spcAft>
              <a:defRPr/>
            </a:pPr>
            <a:r>
              <a:rPr lang="en-US" sz="2000" dirty="0"/>
              <a:t>This is one of the documents introduced into evidence in the Holy Land Foundation Trial which we will look at in a few minutes.</a:t>
            </a:r>
            <a:br>
              <a:rPr lang="en-US" sz="2000" dirty="0"/>
            </a:br>
            <a:endParaRPr lang="en-US" sz="2000" dirty="0"/>
          </a:p>
          <a:p>
            <a:pPr eaLnBrk="1" fontAlgn="auto" hangingPunct="1">
              <a:spcBef>
                <a:spcPts val="0"/>
              </a:spcBef>
              <a:spcAft>
                <a:spcPts val="0"/>
              </a:spcAft>
              <a:defRPr/>
            </a:pPr>
            <a:endParaRPr lang="en-US" sz="2000" dirty="0"/>
          </a:p>
        </p:txBody>
      </p:sp>
      <p:sp>
        <p:nvSpPr>
          <p:cNvPr id="134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450C46-F7C9-4787-8175-551F42295472}" type="slidenum">
              <a:rPr lang="en-US" smtClean="0"/>
              <a:pPr fontAlgn="base">
                <a:spcBef>
                  <a:spcPct val="0"/>
                </a:spcBef>
                <a:spcAft>
                  <a:spcPct val="0"/>
                </a:spcAft>
                <a:defRPr/>
              </a:pPr>
              <a:t>25</a:t>
            </a:fld>
            <a:endParaRPr lang="en-US"/>
          </a:p>
        </p:txBody>
      </p:sp>
    </p:spTree>
    <p:extLst>
      <p:ext uri="{BB962C8B-B14F-4D97-AF65-F5344CB8AC3E}">
        <p14:creationId xmlns:p14="http://schemas.microsoft.com/office/powerpoint/2010/main" val="24236216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a:t>Who are the two men in this picture?</a:t>
            </a:r>
          </a:p>
          <a:p>
            <a:endParaRPr lang="en-US" sz="2000" dirty="0"/>
          </a:p>
          <a:p>
            <a:r>
              <a:rPr lang="en-US" sz="2000" dirty="0"/>
              <a:t>Hitler and the Grand Mufti of Jerusalem.</a:t>
            </a:r>
          </a:p>
          <a:p>
            <a:endParaRPr lang="en-US" sz="2000" dirty="0"/>
          </a:p>
          <a:p>
            <a:r>
              <a:rPr lang="en-US" sz="2000" dirty="0"/>
              <a:t>Does it surprise you that they would be meeting?</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E581CD9-4A36-4076-9F72-A1E7AC443D6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3180476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a:t>This is the SS Division which nearly exterminated the Jews in the Balkans.</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E581CD9-4A36-4076-9F72-A1E7AC443D6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27</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7462532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07929D1-E579-4DD5-902E-557FAC4FF121}" type="slidenum">
              <a:rPr lang="en-US" smtClean="0"/>
              <a:pPr fontAlgn="base">
                <a:spcBef>
                  <a:spcPct val="0"/>
                </a:spcBef>
                <a:spcAft>
                  <a:spcPct val="0"/>
                </a:spcAft>
                <a:defRPr/>
              </a:pPr>
              <a:t>31</a:t>
            </a:fld>
            <a:endParaRPr lang="en-US"/>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4" name="Rectangle 3"/>
          <p:cNvSpPr>
            <a:spLocks noGrp="1" noChangeArrowheads="1"/>
          </p:cNvSpPr>
          <p:nvPr>
            <p:ph type="body" idx="1"/>
          </p:nvPr>
        </p:nvSpPr>
        <p:spPr>
          <a:xfrm>
            <a:off x="152400" y="4191000"/>
            <a:ext cx="6553200" cy="4953000"/>
          </a:xfrm>
          <a:ln/>
        </p:spPr>
        <p:txBody>
          <a:bodyPr>
            <a:normAutofit fontScale="85000" lnSpcReduction="20000"/>
          </a:bodyPr>
          <a:lstStyle/>
          <a:p>
            <a:pPr eaLnBrk="1" fontAlgn="auto" hangingPunct="1">
              <a:spcBef>
                <a:spcPts val="0"/>
              </a:spcBef>
              <a:spcAft>
                <a:spcPts val="0"/>
              </a:spcAft>
              <a:defRPr/>
            </a:pPr>
            <a:r>
              <a:rPr lang="en-US" sz="2100" dirty="0">
                <a:solidFill>
                  <a:prstClr val="black"/>
                </a:solidFill>
              </a:rPr>
              <a:t>The division between church and state does not exist in Islam.</a:t>
            </a:r>
          </a:p>
          <a:p>
            <a:pPr eaLnBrk="1" fontAlgn="auto" hangingPunct="1">
              <a:spcBef>
                <a:spcPts val="0"/>
              </a:spcBef>
              <a:spcAft>
                <a:spcPts val="0"/>
              </a:spcAft>
              <a:defRPr/>
            </a:pPr>
            <a:endParaRPr lang="en-US" sz="2100" dirty="0">
              <a:solidFill>
                <a:prstClr val="black"/>
              </a:solidFill>
            </a:endParaRPr>
          </a:p>
          <a:p>
            <a:pPr eaLnBrk="1" fontAlgn="auto" hangingPunct="1">
              <a:spcBef>
                <a:spcPts val="0"/>
              </a:spcBef>
              <a:spcAft>
                <a:spcPts val="0"/>
              </a:spcAft>
              <a:defRPr/>
            </a:pPr>
            <a:r>
              <a:rPr lang="en-US" sz="2100" dirty="0">
                <a:solidFill>
                  <a:prstClr val="black"/>
                </a:solidFill>
              </a:rPr>
              <a:t>Islam is a land-based religion.  Once a parcel of land has been conquered by Islam, the land eternally belongs to Islam.  The world is thus  divided into the </a:t>
            </a:r>
            <a:r>
              <a:rPr lang="en-US" sz="2100" dirty="0" err="1">
                <a:solidFill>
                  <a:prstClr val="black"/>
                </a:solidFill>
              </a:rPr>
              <a:t>dar</a:t>
            </a:r>
            <a:r>
              <a:rPr lang="en-US" sz="2100" dirty="0">
                <a:solidFill>
                  <a:prstClr val="black"/>
                </a:solidFill>
              </a:rPr>
              <a:t> al Islam and </a:t>
            </a:r>
            <a:r>
              <a:rPr lang="en-US" sz="2100" dirty="0" err="1">
                <a:solidFill>
                  <a:prstClr val="black"/>
                </a:solidFill>
              </a:rPr>
              <a:t>dar</a:t>
            </a:r>
            <a:r>
              <a:rPr lang="en-US" sz="2100" dirty="0">
                <a:solidFill>
                  <a:prstClr val="black"/>
                </a:solidFill>
              </a:rPr>
              <a:t> al </a:t>
            </a:r>
            <a:r>
              <a:rPr lang="en-US" sz="2100" dirty="0" err="1">
                <a:solidFill>
                  <a:prstClr val="black"/>
                </a:solidFill>
              </a:rPr>
              <a:t>harb</a:t>
            </a:r>
            <a:r>
              <a:rPr lang="en-US" sz="2100" dirty="0">
                <a:solidFill>
                  <a:prstClr val="black"/>
                </a:solidFill>
              </a:rPr>
              <a:t>, or the land of submission and the land of war.  Infidels or unbelievers rule in the </a:t>
            </a:r>
            <a:r>
              <a:rPr lang="en-US" sz="2100" dirty="0" err="1">
                <a:solidFill>
                  <a:prstClr val="black"/>
                </a:solidFill>
              </a:rPr>
              <a:t>dar</a:t>
            </a:r>
            <a:r>
              <a:rPr lang="en-US" sz="2100" dirty="0">
                <a:solidFill>
                  <a:prstClr val="black"/>
                </a:solidFill>
              </a:rPr>
              <a:t> al </a:t>
            </a:r>
            <a:r>
              <a:rPr lang="en-US" sz="2100" dirty="0" err="1">
                <a:solidFill>
                  <a:prstClr val="black"/>
                </a:solidFill>
              </a:rPr>
              <a:t>harb</a:t>
            </a:r>
            <a:r>
              <a:rPr lang="en-US" sz="2100" dirty="0">
                <a:solidFill>
                  <a:prstClr val="black"/>
                </a:solidFill>
              </a:rPr>
              <a:t>.   Thus the US is the land of war because the Law of the Land in the US is not </a:t>
            </a:r>
            <a:r>
              <a:rPr lang="en-US" sz="2100" dirty="0" err="1">
                <a:solidFill>
                  <a:prstClr val="black"/>
                </a:solidFill>
              </a:rPr>
              <a:t>Sharia</a:t>
            </a:r>
            <a:r>
              <a:rPr lang="en-US" sz="2100" dirty="0">
                <a:solidFill>
                  <a:prstClr val="black"/>
                </a:solidFill>
              </a:rPr>
              <a:t>.</a:t>
            </a:r>
          </a:p>
          <a:p>
            <a:pPr eaLnBrk="1" fontAlgn="auto" hangingPunct="1">
              <a:spcBef>
                <a:spcPts val="0"/>
              </a:spcBef>
              <a:spcAft>
                <a:spcPts val="0"/>
              </a:spcAft>
              <a:defRPr/>
            </a:pPr>
            <a:endParaRPr lang="en-US" sz="2100" dirty="0">
              <a:solidFill>
                <a:prstClr val="black"/>
              </a:solidFill>
            </a:endParaRPr>
          </a:p>
          <a:p>
            <a:pPr eaLnBrk="1" fontAlgn="auto" hangingPunct="1">
              <a:spcBef>
                <a:spcPts val="0"/>
              </a:spcBef>
              <a:spcAft>
                <a:spcPts val="0"/>
              </a:spcAft>
              <a:defRPr/>
            </a:pPr>
            <a:r>
              <a:rPr lang="en-US" sz="2100" dirty="0">
                <a:solidFill>
                  <a:prstClr val="black"/>
                </a:solidFill>
              </a:rPr>
              <a:t>Islam is a political system.  The “undisputed rule of Islam” or </a:t>
            </a:r>
            <a:r>
              <a:rPr lang="en-US" sz="2100" dirty="0" err="1">
                <a:solidFill>
                  <a:prstClr val="black"/>
                </a:solidFill>
              </a:rPr>
              <a:t>Sharia</a:t>
            </a:r>
            <a:r>
              <a:rPr lang="en-US" sz="2100" dirty="0">
                <a:solidFill>
                  <a:prstClr val="black"/>
                </a:solidFill>
              </a:rPr>
              <a:t> Law is intended to be universal.  </a:t>
            </a:r>
          </a:p>
          <a:p>
            <a:pPr eaLnBrk="1" fontAlgn="auto" hangingPunct="1">
              <a:spcBef>
                <a:spcPts val="0"/>
              </a:spcBef>
              <a:spcAft>
                <a:spcPts val="0"/>
              </a:spcAft>
              <a:defRPr/>
            </a:pPr>
            <a:endParaRPr lang="en-US" sz="2100" dirty="0">
              <a:solidFill>
                <a:prstClr val="black"/>
              </a:solidFill>
            </a:endParaRPr>
          </a:p>
          <a:p>
            <a:pPr eaLnBrk="1" fontAlgn="auto" hangingPunct="1">
              <a:spcBef>
                <a:spcPts val="0"/>
              </a:spcBef>
              <a:spcAft>
                <a:spcPts val="0"/>
              </a:spcAft>
              <a:defRPr/>
            </a:pPr>
            <a:r>
              <a:rPr lang="en-US" sz="2100" dirty="0">
                <a:solidFill>
                  <a:prstClr val="black"/>
                </a:solidFill>
              </a:rPr>
              <a:t>Islam is a replacement religion.  Every major event in the Old Testament and New Testament to include God’s covenants with man is either replaced entirely or are substantially redefined in Islamic writings.  Ishmael replaces Isaac, Jesus the God-man is replaced with Jesus the man, the Bible is replaced with the Quran, etc.</a:t>
            </a:r>
          </a:p>
          <a:p>
            <a:pPr eaLnBrk="1" fontAlgn="auto" hangingPunct="1">
              <a:spcBef>
                <a:spcPts val="0"/>
              </a:spcBef>
              <a:spcAft>
                <a:spcPts val="0"/>
              </a:spcAft>
              <a:defRPr/>
            </a:pPr>
            <a:endParaRPr lang="en-US" sz="2100" dirty="0">
              <a:solidFill>
                <a:prstClr val="black"/>
              </a:solidFill>
            </a:endParaRPr>
          </a:p>
          <a:p>
            <a:pPr eaLnBrk="1" fontAlgn="auto" hangingPunct="1">
              <a:spcBef>
                <a:spcPts val="0"/>
              </a:spcBef>
              <a:spcAft>
                <a:spcPts val="0"/>
              </a:spcAft>
              <a:defRPr/>
            </a:pPr>
            <a:r>
              <a:rPr lang="en-US" sz="2100" dirty="0">
                <a:solidFill>
                  <a:prstClr val="black"/>
                </a:solidFill>
              </a:rPr>
              <a:t>Islam is a religion of law not theology.  That is, it is a religion of works not grace.</a:t>
            </a:r>
          </a:p>
          <a:p>
            <a:pPr eaLnBrk="1" fontAlgn="auto" hangingPunct="1">
              <a:spcBef>
                <a:spcPts val="0"/>
              </a:spcBef>
              <a:spcAft>
                <a:spcPts val="0"/>
              </a:spcAft>
              <a:defRPr/>
            </a:pPr>
            <a:endParaRPr lang="en-US" sz="800" dirty="0"/>
          </a:p>
        </p:txBody>
      </p:sp>
    </p:spTree>
    <p:extLst>
      <p:ext uri="{BB962C8B-B14F-4D97-AF65-F5344CB8AC3E}">
        <p14:creationId xmlns:p14="http://schemas.microsoft.com/office/powerpoint/2010/main" val="41065138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2000"/>
              <a:t>Note the stark differences</a:t>
            </a:r>
          </a:p>
        </p:txBody>
      </p:sp>
      <p:sp>
        <p:nvSpPr>
          <p:cNvPr id="1249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B709C0-D196-4981-8FF7-712DA4694A42}" type="slidenum">
              <a:rPr lang="en-US" smtClean="0"/>
              <a:pPr fontAlgn="base">
                <a:spcBef>
                  <a:spcPct val="0"/>
                </a:spcBef>
                <a:spcAft>
                  <a:spcPct val="0"/>
                </a:spcAft>
                <a:defRPr/>
              </a:pPr>
              <a:t>32</a:t>
            </a:fld>
            <a:endParaRPr lang="en-US"/>
          </a:p>
        </p:txBody>
      </p:sp>
    </p:spTree>
    <p:extLst>
      <p:ext uri="{BB962C8B-B14F-4D97-AF65-F5344CB8AC3E}">
        <p14:creationId xmlns:p14="http://schemas.microsoft.com/office/powerpoint/2010/main" val="14353992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2400" y="4343400"/>
            <a:ext cx="6553200" cy="4648200"/>
          </a:xfrm>
        </p:spPr>
        <p:txBody>
          <a:bodyPr>
            <a:normAutofit/>
          </a:bodyPr>
          <a:lstStyle/>
          <a:p>
            <a:r>
              <a:rPr lang="en-US" sz="2200" dirty="0"/>
              <a:t>Take a good look at this. Does this look like what we have here in the US?  This is the structure prescribed by </a:t>
            </a:r>
            <a:r>
              <a:rPr lang="en-US" sz="2200" dirty="0" err="1"/>
              <a:t>Sharia</a:t>
            </a:r>
            <a:r>
              <a:rPr lang="en-US" sz="2200" dirty="0"/>
              <a:t>.</a:t>
            </a:r>
          </a:p>
          <a:p>
            <a:r>
              <a:rPr lang="en-US" sz="2200" dirty="0"/>
              <a:t>Here is why this necessary from an Islamic perspective.  For a Muslim to swear allegiance to a legal system, a constitution, a nation, other than Allah, the Quran, the last prophet, Muhammad and the </a:t>
            </a:r>
            <a:r>
              <a:rPr lang="en-US" sz="2200" dirty="0" err="1"/>
              <a:t>Sharia</a:t>
            </a:r>
            <a:r>
              <a:rPr lang="en-US" sz="2200" dirty="0"/>
              <a:t> is to do what Allah has prohibited.  Thus the Muslim is worthy of death and eternal damnation to hell, unless he is doing so to deceive the non-Muslim (you and me) and to further Islam and the imposition of </a:t>
            </a:r>
            <a:r>
              <a:rPr lang="en-US" sz="2200" dirty="0" err="1"/>
              <a:t>Sharia</a:t>
            </a:r>
            <a:r>
              <a:rPr lang="en-US" sz="2200" dirty="0"/>
              <a:t>, to replace the civilization and in the case of America, to replace all religions and the Constitution.</a:t>
            </a:r>
          </a:p>
        </p:txBody>
      </p:sp>
      <p:sp>
        <p:nvSpPr>
          <p:cNvPr id="4" name="Slide Number Placeholder 3"/>
          <p:cNvSpPr>
            <a:spLocks noGrp="1"/>
          </p:cNvSpPr>
          <p:nvPr>
            <p:ph type="sldNum" sz="quarter" idx="10"/>
          </p:nvPr>
        </p:nvSpPr>
        <p:spPr/>
        <p:txBody>
          <a:bodyPr/>
          <a:lstStyle/>
          <a:p>
            <a:fld id="{8E581CD9-4A36-4076-9F72-A1E7AC443D6F}" type="slidenum">
              <a:rPr lang="en-US" smtClean="0"/>
              <a:pPr/>
              <a:t>33</a:t>
            </a:fld>
            <a:endParaRPr lang="en-US"/>
          </a:p>
        </p:txBody>
      </p:sp>
    </p:spTree>
    <p:extLst>
      <p:ext uri="{BB962C8B-B14F-4D97-AF65-F5344CB8AC3E}">
        <p14:creationId xmlns:p14="http://schemas.microsoft.com/office/powerpoint/2010/main" val="911789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2000" dirty="0"/>
              <a:t>As I began my study after 9/11, I quickly realized the need to carefully select what I read.  For the most part, I use resources which are written for Muslims by Muslims.  The other sources I use only for insight or because they are in the mainstream and I need to know what is being said by the pundit crowd.</a:t>
            </a:r>
          </a:p>
        </p:txBody>
      </p:sp>
      <p:sp>
        <p:nvSpPr>
          <p:cNvPr id="716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6A1373-B744-46E8-961F-3D2578A59B91}" type="slidenum">
              <a:rPr lang="en-US" smtClean="0">
                <a:solidFill>
                  <a:srgbClr val="000000"/>
                </a:solidFill>
              </a:rPr>
              <a:pPr fontAlgn="base">
                <a:spcBef>
                  <a:spcPct val="0"/>
                </a:spcBef>
                <a:spcAft>
                  <a:spcPct val="0"/>
                </a:spcAft>
                <a:defRPr/>
              </a:pPr>
              <a:t>3</a:t>
            </a:fld>
            <a:endParaRPr lang="en-US" dirty="0">
              <a:solidFill>
                <a:srgbClr val="000000"/>
              </a:solidFill>
            </a:endParaRPr>
          </a:p>
        </p:txBody>
      </p:sp>
    </p:spTree>
    <p:extLst>
      <p:ext uri="{BB962C8B-B14F-4D97-AF65-F5344CB8AC3E}">
        <p14:creationId xmlns:p14="http://schemas.microsoft.com/office/powerpoint/2010/main" val="25713764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73C772-04AA-4B23-A6DB-2415F358E031}" type="slidenum">
              <a:rPr lang="en-US" smtClean="0"/>
              <a:pPr fontAlgn="base">
                <a:spcBef>
                  <a:spcPct val="0"/>
                </a:spcBef>
                <a:spcAft>
                  <a:spcPct val="0"/>
                </a:spcAft>
                <a:defRPr/>
              </a:pPr>
              <a:t>34</a:t>
            </a:fld>
            <a:endParaRPr lang="en-US"/>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2000"/>
              <a:t>The first citation is from 1350 AD, the second in from 2006.  Note the consistency of argument and how jihad is defined.</a:t>
            </a:r>
          </a:p>
          <a:p>
            <a:pPr eaLnBrk="1" hangingPunct="1">
              <a:spcBef>
                <a:spcPct val="0"/>
              </a:spcBef>
            </a:pPr>
            <a:endParaRPr lang="en-US" sz="2000"/>
          </a:p>
          <a:p>
            <a:pPr eaLnBrk="1" hangingPunct="1">
              <a:spcBef>
                <a:spcPct val="0"/>
              </a:spcBef>
            </a:pPr>
            <a:r>
              <a:rPr lang="en-US" sz="2000"/>
              <a:t>Qaradawi’s sermon is available at the MEMRI website.</a:t>
            </a:r>
          </a:p>
          <a:p>
            <a:pPr eaLnBrk="1" hangingPunct="1">
              <a:spcBef>
                <a:spcPct val="0"/>
              </a:spcBef>
            </a:pPr>
            <a:endParaRPr lang="en-US" sz="2000"/>
          </a:p>
          <a:p>
            <a:pPr eaLnBrk="1" hangingPunct="1">
              <a:spcBef>
                <a:spcPct val="0"/>
              </a:spcBef>
            </a:pPr>
            <a:r>
              <a:rPr lang="en-US" sz="2000"/>
              <a:t>During one of his widely viewed Qatar TV sermons on February 25, 2006, Qaradawi elucidated &lt;</a:t>
            </a:r>
            <a:r>
              <a:rPr lang="en-US" sz="2000">
                <a:hlinkClick r:id="rId3"/>
              </a:rPr>
              <a:t>http://www.memritv.org/Transcript.asp?P1=1052</a:t>
            </a:r>
            <a:r>
              <a:rPr lang="en-US" sz="2000"/>
              <a:t>&gt;  these ideas: </a:t>
            </a:r>
          </a:p>
          <a:p>
            <a:pPr eaLnBrk="1" hangingPunct="1">
              <a:spcBef>
                <a:spcPct val="0"/>
              </a:spcBef>
            </a:pPr>
            <a:endParaRPr lang="en-US" sz="2000"/>
          </a:p>
          <a:p>
            <a:pPr eaLnBrk="1" hangingPunct="1">
              <a:spcBef>
                <a:spcPct val="0"/>
              </a:spcBef>
            </a:pPr>
            <a:endParaRPr lang="en-US" sz="2000"/>
          </a:p>
        </p:txBody>
      </p:sp>
    </p:spTree>
    <p:extLst>
      <p:ext uri="{BB962C8B-B14F-4D97-AF65-F5344CB8AC3E}">
        <p14:creationId xmlns:p14="http://schemas.microsoft.com/office/powerpoint/2010/main" val="11655150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5AA3A23-6B19-4A57-88BF-EF36C0AA16D5}" type="slidenum">
              <a:rPr lang="en-US" smtClean="0"/>
              <a:pPr fontAlgn="base">
                <a:spcBef>
                  <a:spcPct val="0"/>
                </a:spcBef>
                <a:spcAft>
                  <a:spcPct val="0"/>
                </a:spcAft>
                <a:defRPr/>
              </a:pPr>
              <a:t>35</a:t>
            </a:fld>
            <a:endParaRPr lang="en-US"/>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2000"/>
              <a:t>Once again, this is being used to teach 7</a:t>
            </a:r>
            <a:r>
              <a:rPr lang="en-US" sz="2000" baseline="30000"/>
              <a:t>th</a:t>
            </a:r>
            <a:r>
              <a:rPr lang="en-US" sz="2000"/>
              <a:t> graders in Islamic Schools in the US.</a:t>
            </a:r>
          </a:p>
        </p:txBody>
      </p:sp>
    </p:spTree>
    <p:extLst>
      <p:ext uri="{BB962C8B-B14F-4D97-AF65-F5344CB8AC3E}">
        <p14:creationId xmlns:p14="http://schemas.microsoft.com/office/powerpoint/2010/main" val="5465983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355308-1209-4F9D-AAB2-683430A7B6FE}" type="slidenum">
              <a:rPr lang="en-US" smtClean="0"/>
              <a:pPr fontAlgn="base">
                <a:spcBef>
                  <a:spcPct val="0"/>
                </a:spcBef>
                <a:spcAft>
                  <a:spcPct val="0"/>
                </a:spcAft>
                <a:defRPr/>
              </a:pPr>
              <a:t>36</a:t>
            </a:fld>
            <a:endParaRPr lang="en-US"/>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34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2000" i="1"/>
              <a:t>The Complete Idiot’s Guide to Understanding Islam</a:t>
            </a:r>
            <a:r>
              <a:rPr lang="en-US" sz="2000"/>
              <a:t> is an example of deliberate deception, similar to the text prescribed for the UNC students.</a:t>
            </a:r>
            <a:endParaRPr lang="en-US" sz="2000" i="1"/>
          </a:p>
        </p:txBody>
      </p:sp>
    </p:spTree>
    <p:extLst>
      <p:ext uri="{BB962C8B-B14F-4D97-AF65-F5344CB8AC3E}">
        <p14:creationId xmlns:p14="http://schemas.microsoft.com/office/powerpoint/2010/main" val="20380365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FB2C1C-27E6-4A55-A12B-2842B57581A5}" type="slidenum">
              <a:rPr lang="en-US" smtClean="0"/>
              <a:pPr fontAlgn="base">
                <a:spcBef>
                  <a:spcPct val="0"/>
                </a:spcBef>
                <a:spcAft>
                  <a:spcPct val="0"/>
                </a:spcAft>
                <a:defRPr/>
              </a:pPr>
              <a:t>37</a:t>
            </a:fld>
            <a:endParaRPr lang="en-US"/>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2000"/>
              <a:t>If this can be taught to 7</a:t>
            </a:r>
            <a:r>
              <a:rPr lang="en-US" sz="2000" baseline="30000"/>
              <a:t>th</a:t>
            </a:r>
            <a:r>
              <a:rPr lang="en-US" sz="2000"/>
              <a:t> Graders, why don’t leaders in the US Government understand this?</a:t>
            </a:r>
          </a:p>
        </p:txBody>
      </p:sp>
    </p:spTree>
    <p:extLst>
      <p:ext uri="{BB962C8B-B14F-4D97-AF65-F5344CB8AC3E}">
        <p14:creationId xmlns:p14="http://schemas.microsoft.com/office/powerpoint/2010/main" val="14521427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8E4CA28-759E-4308-B613-B43C64F456A8}" type="slidenum">
              <a:rPr lang="en-US" smtClean="0"/>
              <a:pPr>
                <a:defRPr/>
              </a:pPr>
              <a:t>38</a:t>
            </a:fld>
            <a:endParaRPr lang="en-US"/>
          </a:p>
        </p:txBody>
      </p:sp>
    </p:spTree>
    <p:extLst>
      <p:ext uri="{BB962C8B-B14F-4D97-AF65-F5344CB8AC3E}">
        <p14:creationId xmlns:p14="http://schemas.microsoft.com/office/powerpoint/2010/main" val="610521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a:t>A quick look at local current events hopefully will stir your awareness.</a:t>
            </a:r>
          </a:p>
        </p:txBody>
      </p:sp>
      <p:sp>
        <p:nvSpPr>
          <p:cNvPr id="4" name="Slide Number Placeholder 3"/>
          <p:cNvSpPr>
            <a:spLocks noGrp="1"/>
          </p:cNvSpPr>
          <p:nvPr>
            <p:ph type="sldNum" sz="quarter" idx="10"/>
          </p:nvPr>
        </p:nvSpPr>
        <p:spPr/>
        <p:txBody>
          <a:bodyPr/>
          <a:lstStyle/>
          <a:p>
            <a:fld id="{8E581CD9-4A36-4076-9F72-A1E7AC443D6F}" type="slidenum">
              <a:rPr lang="en-US" smtClean="0"/>
              <a:pPr/>
              <a:t>4</a:t>
            </a:fld>
            <a:endParaRPr lang="en-US"/>
          </a:p>
        </p:txBody>
      </p:sp>
    </p:spTree>
    <p:extLst>
      <p:ext uri="{BB962C8B-B14F-4D97-AF65-F5344CB8AC3E}">
        <p14:creationId xmlns:p14="http://schemas.microsoft.com/office/powerpoint/2010/main" val="1502426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a:t>All of this land is viewed as Muslim land, eternally from a Muslim perspective.  We are looking at 129 years of  military advance.</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E581CD9-4A36-4076-9F72-A1E7AC443D6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240454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2000"/>
              <a:t>Tours – Charles Martel stopped the march of Islam across Europe from the west.</a:t>
            </a:r>
          </a:p>
          <a:p>
            <a:endParaRPr lang="en-US" sz="2000"/>
          </a:p>
          <a:p>
            <a:r>
              <a:rPr lang="en-US" sz="2000"/>
              <a:t>The Battle of Granada ended Muslim domination of Spain.  </a:t>
            </a:r>
          </a:p>
          <a:p>
            <a:endParaRPr lang="en-US" sz="2000"/>
          </a:p>
          <a:p>
            <a:r>
              <a:rPr lang="en-US" sz="2000"/>
              <a:t>The Holy Roman Empire was at war with Islam on the east and the west for nearly 1,000 years.</a:t>
            </a:r>
          </a:p>
          <a:p>
            <a:endParaRPr lang="en-US" sz="2000"/>
          </a:p>
          <a:p>
            <a:r>
              <a:rPr lang="en-US" sz="2000"/>
              <a:t>What is important is that this is not a new conflict which just happened.  It is a longstanding war.</a:t>
            </a:r>
          </a:p>
        </p:txBody>
      </p:sp>
      <p:sp>
        <p:nvSpPr>
          <p:cNvPr id="4" name="Slide Number Placeholder 3"/>
          <p:cNvSpPr>
            <a:spLocks noGrp="1"/>
          </p:cNvSpPr>
          <p:nvPr>
            <p:ph type="sldNum" sz="quarter" idx="5"/>
          </p:nvPr>
        </p:nvSpPr>
        <p:spPr/>
        <p:txBody>
          <a:bodyPr/>
          <a:lstStyle/>
          <a:p>
            <a:pPr>
              <a:defRPr/>
            </a:pPr>
            <a:fld id="{E6A74EA1-9F4B-49B7-B580-8C7440FF26D7}" type="slidenum">
              <a:rPr lang="en-US" smtClean="0"/>
              <a:pPr>
                <a:defRPr/>
              </a:pPr>
              <a:t>7</a:t>
            </a:fld>
            <a:endParaRPr lang="en-US"/>
          </a:p>
        </p:txBody>
      </p:sp>
    </p:spTree>
    <p:extLst>
      <p:ext uri="{BB962C8B-B14F-4D97-AF65-F5344CB8AC3E}">
        <p14:creationId xmlns:p14="http://schemas.microsoft.com/office/powerpoint/2010/main" val="3308552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a:t>The shrinkage of the Muslim lands is an embarrassment or a breach of honor for Muslims.</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E581CD9-4A36-4076-9F72-A1E7AC443D6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574630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Polish</a:t>
            </a:r>
            <a:r>
              <a:rPr lang="en-US" baseline="0" dirty="0"/>
              <a:t> King John </a:t>
            </a:r>
            <a:r>
              <a:rPr lang="en-US" dirty="0" err="1"/>
              <a:t>Sobieski</a:t>
            </a:r>
            <a:r>
              <a:rPr lang="en-US" dirty="0"/>
              <a:t> meeting Leopold &amp; Blessing Polish</a:t>
            </a:r>
            <a:r>
              <a:rPr lang="en-US" baseline="0" dirty="0"/>
              <a:t> attack</a:t>
            </a:r>
            <a:endParaRPr lang="en-US" dirty="0"/>
          </a:p>
          <a:p>
            <a:endParaRPr lang="en-US" dirty="0"/>
          </a:p>
          <a:p>
            <a:r>
              <a:rPr lang="en-US" dirty="0"/>
              <a:t>Polish army returning with loot of the Ottoman forces</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E581CD9-4A36-4076-9F72-A1E7AC443D6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166368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a:t>Note the northern boundary just south of Vienna and that Islam has been driven from Spain.</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E581CD9-4A36-4076-9F72-A1E7AC443D6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42776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ED4986C-DA82-490E-BA7F-20BC26C4EFE4}" type="datetimeFigureOut">
              <a:rPr lang="en-US"/>
              <a:pPr>
                <a:defRPr/>
              </a:pPr>
              <a:t>7/2/2016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6F98823-7BB3-4D49-8251-F5EB778E3D5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1F8EF19-186D-43B3-B981-86ED3C78FD9C}" type="datetimeFigureOut">
              <a:rPr lang="en-US"/>
              <a:pPr>
                <a:defRPr/>
              </a:pPr>
              <a:t>7/2/2016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9E7F42F-FA6B-4C82-A519-8865460781D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89B00E8-2027-4529-BAA4-8D74F5388B32}" type="datetimeFigureOut">
              <a:rPr lang="en-US"/>
              <a:pPr>
                <a:defRPr/>
              </a:pPr>
              <a:t>7/2/2016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C6C1F2C-B1C4-444B-9E4C-D8E0B06B8E6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p:txBody>
          <a:bodyPr/>
          <a:lstStyle>
            <a:lvl1pPr>
              <a:defRPr/>
            </a:lvl1pPr>
          </a:lstStyle>
          <a:p>
            <a:pPr>
              <a:defRPr/>
            </a:pPr>
            <a:endParaRPr lang="en-US"/>
          </a:p>
        </p:txBody>
      </p:sp>
      <p:sp>
        <p:nvSpPr>
          <p:cNvPr id="8" name="Rectangle 3"/>
          <p:cNvSpPr>
            <a:spLocks noGrp="1" noChangeArrowheads="1"/>
          </p:cNvSpPr>
          <p:nvPr>
            <p:ph type="sldNum" sz="quarter" idx="11"/>
          </p:nvPr>
        </p:nvSpPr>
        <p:spPr/>
        <p:txBody>
          <a:bodyPr/>
          <a:lstStyle>
            <a:lvl1pPr>
              <a:defRPr/>
            </a:lvl1pPr>
          </a:lstStyle>
          <a:p>
            <a:pPr>
              <a:defRPr/>
            </a:pPr>
            <a:fld id="{EC0CA3F3-D879-46EC-B50F-1829EE957D63}" type="slidenum">
              <a:rPr lang="en-US"/>
              <a:pPr>
                <a:defRPr/>
              </a:pPr>
              <a:t>‹#›</a:t>
            </a:fld>
            <a:endParaRPr lang="en-US"/>
          </a:p>
        </p:txBody>
      </p:sp>
      <p:sp>
        <p:nvSpPr>
          <p:cNvPr id="9" name="Rectangle 14"/>
          <p:cNvSpPr>
            <a:spLocks noGrp="1" noChangeArrowheads="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2BD984-E57D-4163-A12D-83A6420669B0}" type="datetimeFigureOut">
              <a:rPr lang="en-US" smtClean="0"/>
              <a:pPr/>
              <a:t>7/2/2016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D7BCC8-249F-4EA1-B694-D94851CDEEF4}" type="slidenum">
              <a:rPr lang="en-US" smtClean="0"/>
              <a:pPr/>
              <a:t>‹#›</a:t>
            </a:fld>
            <a:endParaRPr lang="en-US"/>
          </a:p>
        </p:txBody>
      </p:sp>
    </p:spTree>
    <p:extLst>
      <p:ext uri="{BB962C8B-B14F-4D97-AF65-F5344CB8AC3E}">
        <p14:creationId xmlns:p14="http://schemas.microsoft.com/office/powerpoint/2010/main" val="6585172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2BD984-E57D-4163-A12D-83A6420669B0}" type="datetimeFigureOut">
              <a:rPr lang="en-US" smtClean="0"/>
              <a:pPr/>
              <a:t>7/2/2016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D7BCC8-249F-4EA1-B694-D94851CDEEF4}" type="slidenum">
              <a:rPr lang="en-US" smtClean="0"/>
              <a:pPr/>
              <a:t>‹#›</a:t>
            </a:fld>
            <a:endParaRPr lang="en-US"/>
          </a:p>
        </p:txBody>
      </p:sp>
    </p:spTree>
    <p:extLst>
      <p:ext uri="{BB962C8B-B14F-4D97-AF65-F5344CB8AC3E}">
        <p14:creationId xmlns:p14="http://schemas.microsoft.com/office/powerpoint/2010/main" val="664317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2BD984-E57D-4163-A12D-83A6420669B0}" type="datetimeFigureOut">
              <a:rPr lang="en-US" smtClean="0"/>
              <a:pPr/>
              <a:t>7/2/2016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D7BCC8-249F-4EA1-B694-D94851CDEEF4}" type="slidenum">
              <a:rPr lang="en-US" smtClean="0"/>
              <a:pPr/>
              <a:t>‹#›</a:t>
            </a:fld>
            <a:endParaRPr lang="en-US"/>
          </a:p>
        </p:txBody>
      </p:sp>
    </p:spTree>
    <p:extLst>
      <p:ext uri="{BB962C8B-B14F-4D97-AF65-F5344CB8AC3E}">
        <p14:creationId xmlns:p14="http://schemas.microsoft.com/office/powerpoint/2010/main" val="1824124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B2BD984-E57D-4163-A12D-83A6420669B0}" type="datetimeFigureOut">
              <a:rPr lang="en-US" smtClean="0"/>
              <a:pPr/>
              <a:t>7/2/2016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D7BCC8-249F-4EA1-B694-D94851CDEEF4}" type="slidenum">
              <a:rPr lang="en-US" smtClean="0"/>
              <a:pPr/>
              <a:t>‹#›</a:t>
            </a:fld>
            <a:endParaRPr lang="en-US"/>
          </a:p>
        </p:txBody>
      </p:sp>
    </p:spTree>
    <p:extLst>
      <p:ext uri="{BB962C8B-B14F-4D97-AF65-F5344CB8AC3E}">
        <p14:creationId xmlns:p14="http://schemas.microsoft.com/office/powerpoint/2010/main" val="22061233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2BD984-E57D-4163-A12D-83A6420669B0}" type="datetimeFigureOut">
              <a:rPr lang="en-US" smtClean="0"/>
              <a:pPr/>
              <a:t>7/2/2016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D7BCC8-249F-4EA1-B694-D94851CDEEF4}" type="slidenum">
              <a:rPr lang="en-US" smtClean="0"/>
              <a:pPr/>
              <a:t>‹#›</a:t>
            </a:fld>
            <a:endParaRPr lang="en-US"/>
          </a:p>
        </p:txBody>
      </p:sp>
    </p:spTree>
    <p:extLst>
      <p:ext uri="{BB962C8B-B14F-4D97-AF65-F5344CB8AC3E}">
        <p14:creationId xmlns:p14="http://schemas.microsoft.com/office/powerpoint/2010/main" val="17539867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B2BD984-E57D-4163-A12D-83A6420669B0}" type="datetimeFigureOut">
              <a:rPr lang="en-US" smtClean="0"/>
              <a:pPr/>
              <a:t>7/2/2016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D7BCC8-249F-4EA1-B694-D94851CDEEF4}" type="slidenum">
              <a:rPr lang="en-US" smtClean="0"/>
              <a:pPr/>
              <a:t>‹#›</a:t>
            </a:fld>
            <a:endParaRPr lang="en-US"/>
          </a:p>
        </p:txBody>
      </p:sp>
    </p:spTree>
    <p:extLst>
      <p:ext uri="{BB962C8B-B14F-4D97-AF65-F5344CB8AC3E}">
        <p14:creationId xmlns:p14="http://schemas.microsoft.com/office/powerpoint/2010/main" val="27028891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2BD984-E57D-4163-A12D-83A6420669B0}" type="datetimeFigureOut">
              <a:rPr lang="en-US" smtClean="0"/>
              <a:pPr/>
              <a:t>7/2/2016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D7BCC8-249F-4EA1-B694-D94851CDEEF4}" type="slidenum">
              <a:rPr lang="en-US" smtClean="0"/>
              <a:pPr/>
              <a:t>‹#›</a:t>
            </a:fld>
            <a:endParaRPr lang="en-US"/>
          </a:p>
        </p:txBody>
      </p:sp>
    </p:spTree>
    <p:extLst>
      <p:ext uri="{BB962C8B-B14F-4D97-AF65-F5344CB8AC3E}">
        <p14:creationId xmlns:p14="http://schemas.microsoft.com/office/powerpoint/2010/main" val="3513415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904B70A-4BCB-48E0-B644-C09A6408205C}" type="datetimeFigureOut">
              <a:rPr lang="en-US"/>
              <a:pPr>
                <a:defRPr/>
              </a:pPr>
              <a:t>7/2/2016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A9F968-F72A-4C4D-B43D-5D78A9E5B43D}"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2BD984-E57D-4163-A12D-83A6420669B0}" type="datetimeFigureOut">
              <a:rPr lang="en-US" smtClean="0"/>
              <a:pPr/>
              <a:t>7/2/2016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D7BCC8-249F-4EA1-B694-D94851CDEEF4}" type="slidenum">
              <a:rPr lang="en-US" smtClean="0"/>
              <a:pPr/>
              <a:t>‹#›</a:t>
            </a:fld>
            <a:endParaRPr lang="en-US"/>
          </a:p>
        </p:txBody>
      </p:sp>
    </p:spTree>
    <p:extLst>
      <p:ext uri="{BB962C8B-B14F-4D97-AF65-F5344CB8AC3E}">
        <p14:creationId xmlns:p14="http://schemas.microsoft.com/office/powerpoint/2010/main" val="4229987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2BD984-E57D-4163-A12D-83A6420669B0}" type="datetimeFigureOut">
              <a:rPr lang="en-US" smtClean="0"/>
              <a:pPr/>
              <a:t>7/2/2016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D7BCC8-249F-4EA1-B694-D94851CDEEF4}" type="slidenum">
              <a:rPr lang="en-US" smtClean="0"/>
              <a:pPr/>
              <a:t>‹#›</a:t>
            </a:fld>
            <a:endParaRPr lang="en-US"/>
          </a:p>
        </p:txBody>
      </p:sp>
    </p:spTree>
    <p:extLst>
      <p:ext uri="{BB962C8B-B14F-4D97-AF65-F5344CB8AC3E}">
        <p14:creationId xmlns:p14="http://schemas.microsoft.com/office/powerpoint/2010/main" val="22424558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2BD984-E57D-4163-A12D-83A6420669B0}" type="datetimeFigureOut">
              <a:rPr lang="en-US" smtClean="0"/>
              <a:pPr/>
              <a:t>7/2/2016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D7BCC8-249F-4EA1-B694-D94851CDEEF4}" type="slidenum">
              <a:rPr lang="en-US" smtClean="0"/>
              <a:pPr/>
              <a:t>‹#›</a:t>
            </a:fld>
            <a:endParaRPr lang="en-US"/>
          </a:p>
        </p:txBody>
      </p:sp>
    </p:spTree>
    <p:extLst>
      <p:ext uri="{BB962C8B-B14F-4D97-AF65-F5344CB8AC3E}">
        <p14:creationId xmlns:p14="http://schemas.microsoft.com/office/powerpoint/2010/main" val="9231194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2BD984-E57D-4163-A12D-83A6420669B0}" type="datetimeFigureOut">
              <a:rPr lang="en-US" smtClean="0"/>
              <a:pPr/>
              <a:t>7/2/2016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D7BCC8-249F-4EA1-B694-D94851CDEEF4}" type="slidenum">
              <a:rPr lang="en-US" smtClean="0"/>
              <a:pPr/>
              <a:t>‹#›</a:t>
            </a:fld>
            <a:endParaRPr lang="en-US"/>
          </a:p>
        </p:txBody>
      </p:sp>
    </p:spTree>
    <p:extLst>
      <p:ext uri="{BB962C8B-B14F-4D97-AF65-F5344CB8AC3E}">
        <p14:creationId xmlns:p14="http://schemas.microsoft.com/office/powerpoint/2010/main" val="36529694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E5C2C76A-D29B-47B2-8295-C3683F1B4582}"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039128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ED4986C-DA82-490E-BA7F-20BC26C4EFE4}" type="datetimeFigureOut">
              <a:rPr lang="en-US"/>
              <a:pPr>
                <a:defRPr/>
              </a:pPr>
              <a:t>7/2/2016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6F98823-7BB3-4D49-8251-F5EB778E3D5F}" type="slidenum">
              <a:rPr lang="en-US"/>
              <a:pPr>
                <a:defRPr/>
              </a:pPr>
              <a:t>‹#›</a:t>
            </a:fld>
            <a:endParaRPr lang="en-US"/>
          </a:p>
        </p:txBody>
      </p:sp>
    </p:spTree>
    <p:extLst>
      <p:ext uri="{BB962C8B-B14F-4D97-AF65-F5344CB8AC3E}">
        <p14:creationId xmlns:p14="http://schemas.microsoft.com/office/powerpoint/2010/main" val="33594237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904B70A-4BCB-48E0-B644-C09A6408205C}" type="datetimeFigureOut">
              <a:rPr lang="en-US"/>
              <a:pPr>
                <a:defRPr/>
              </a:pPr>
              <a:t>7/2/2016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A9F968-F72A-4C4D-B43D-5D78A9E5B43D}" type="slidenum">
              <a:rPr lang="en-US"/>
              <a:pPr>
                <a:defRPr/>
              </a:pPr>
              <a:t>‹#›</a:t>
            </a:fld>
            <a:endParaRPr lang="en-US"/>
          </a:p>
        </p:txBody>
      </p:sp>
    </p:spTree>
    <p:extLst>
      <p:ext uri="{BB962C8B-B14F-4D97-AF65-F5344CB8AC3E}">
        <p14:creationId xmlns:p14="http://schemas.microsoft.com/office/powerpoint/2010/main" val="8225550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CA6531F-169D-4E21-8993-A7D49C62CB22}" type="datetimeFigureOut">
              <a:rPr lang="en-US"/>
              <a:pPr>
                <a:defRPr/>
              </a:pPr>
              <a:t>7/2/2016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9BCFFA-446D-44DE-86F0-FDA92B21BC6F}" type="slidenum">
              <a:rPr lang="en-US"/>
              <a:pPr>
                <a:defRPr/>
              </a:pPr>
              <a:t>‹#›</a:t>
            </a:fld>
            <a:endParaRPr lang="en-US"/>
          </a:p>
        </p:txBody>
      </p:sp>
    </p:spTree>
    <p:extLst>
      <p:ext uri="{BB962C8B-B14F-4D97-AF65-F5344CB8AC3E}">
        <p14:creationId xmlns:p14="http://schemas.microsoft.com/office/powerpoint/2010/main" val="4037931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CA5421F-E0CA-4646-B76B-3B511F251AEB}" type="datetimeFigureOut">
              <a:rPr lang="en-US"/>
              <a:pPr>
                <a:defRPr/>
              </a:pPr>
              <a:t>7/2/2016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C52FA0A-D02D-4FAD-896A-F4D001D47AAC}" type="slidenum">
              <a:rPr lang="en-US"/>
              <a:pPr>
                <a:defRPr/>
              </a:pPr>
              <a:t>‹#›</a:t>
            </a:fld>
            <a:endParaRPr lang="en-US"/>
          </a:p>
        </p:txBody>
      </p:sp>
    </p:spTree>
    <p:extLst>
      <p:ext uri="{BB962C8B-B14F-4D97-AF65-F5344CB8AC3E}">
        <p14:creationId xmlns:p14="http://schemas.microsoft.com/office/powerpoint/2010/main" val="3229958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B4F8664-72BE-43B7-8174-B4FD5871BA68}" type="datetimeFigureOut">
              <a:rPr lang="en-US"/>
              <a:pPr>
                <a:defRPr/>
              </a:pPr>
              <a:t>7/2/2016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9C75A14-D623-4B4E-952B-1768D17A7A35}" type="slidenum">
              <a:rPr lang="en-US"/>
              <a:pPr>
                <a:defRPr/>
              </a:pPr>
              <a:t>‹#›</a:t>
            </a:fld>
            <a:endParaRPr lang="en-US"/>
          </a:p>
        </p:txBody>
      </p:sp>
    </p:spTree>
    <p:extLst>
      <p:ext uri="{BB962C8B-B14F-4D97-AF65-F5344CB8AC3E}">
        <p14:creationId xmlns:p14="http://schemas.microsoft.com/office/powerpoint/2010/main" val="1545409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CA6531F-169D-4E21-8993-A7D49C62CB22}" type="datetimeFigureOut">
              <a:rPr lang="en-US"/>
              <a:pPr>
                <a:defRPr/>
              </a:pPr>
              <a:t>7/2/2016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9BCFFA-446D-44DE-86F0-FDA92B21BC6F}"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AA15965-0ADF-4EC9-9255-89C88A8493CD}" type="datetimeFigureOut">
              <a:rPr lang="en-US"/>
              <a:pPr>
                <a:defRPr/>
              </a:pPr>
              <a:t>7/2/2016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A9B57AC-2C79-49E2-AEB1-83A4F2B120B3}" type="slidenum">
              <a:rPr lang="en-US"/>
              <a:pPr>
                <a:defRPr/>
              </a:pPr>
              <a:t>‹#›</a:t>
            </a:fld>
            <a:endParaRPr lang="en-US"/>
          </a:p>
        </p:txBody>
      </p:sp>
    </p:spTree>
    <p:extLst>
      <p:ext uri="{BB962C8B-B14F-4D97-AF65-F5344CB8AC3E}">
        <p14:creationId xmlns:p14="http://schemas.microsoft.com/office/powerpoint/2010/main" val="42447697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F522AF3-2F3C-43D5-AB86-C75BD50E50AA}" type="datetimeFigureOut">
              <a:rPr lang="en-US"/>
              <a:pPr>
                <a:defRPr/>
              </a:pPr>
              <a:t>7/2/2016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37D7D5E-0C1A-4572-93D1-FD011A0D786B}" type="slidenum">
              <a:rPr lang="en-US"/>
              <a:pPr>
                <a:defRPr/>
              </a:pPr>
              <a:t>‹#›</a:t>
            </a:fld>
            <a:endParaRPr lang="en-US"/>
          </a:p>
        </p:txBody>
      </p:sp>
    </p:spTree>
    <p:extLst>
      <p:ext uri="{BB962C8B-B14F-4D97-AF65-F5344CB8AC3E}">
        <p14:creationId xmlns:p14="http://schemas.microsoft.com/office/powerpoint/2010/main" val="20583767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C8CC87F-CED8-4F97-AAFA-DBF84D5D9BA9}" type="datetimeFigureOut">
              <a:rPr lang="en-US"/>
              <a:pPr>
                <a:defRPr/>
              </a:pPr>
              <a:t>7/2/2016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8FFF9F2-79EF-4F01-9608-774206C001FA}" type="slidenum">
              <a:rPr lang="en-US"/>
              <a:pPr>
                <a:defRPr/>
              </a:pPr>
              <a:t>‹#›</a:t>
            </a:fld>
            <a:endParaRPr lang="en-US"/>
          </a:p>
        </p:txBody>
      </p:sp>
    </p:spTree>
    <p:extLst>
      <p:ext uri="{BB962C8B-B14F-4D97-AF65-F5344CB8AC3E}">
        <p14:creationId xmlns:p14="http://schemas.microsoft.com/office/powerpoint/2010/main" val="39450468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1C11C5C-BFFC-4C52-AF36-28BF4D05BF2E}" type="datetimeFigureOut">
              <a:rPr lang="en-US"/>
              <a:pPr>
                <a:defRPr/>
              </a:pPr>
              <a:t>7/2/2016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4DC8959-0F73-4411-A140-1A46B2F7D1BC}" type="slidenum">
              <a:rPr lang="en-US"/>
              <a:pPr>
                <a:defRPr/>
              </a:pPr>
              <a:t>‹#›</a:t>
            </a:fld>
            <a:endParaRPr lang="en-US"/>
          </a:p>
        </p:txBody>
      </p:sp>
    </p:spTree>
    <p:extLst>
      <p:ext uri="{BB962C8B-B14F-4D97-AF65-F5344CB8AC3E}">
        <p14:creationId xmlns:p14="http://schemas.microsoft.com/office/powerpoint/2010/main" val="6754587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1F8EF19-186D-43B3-B981-86ED3C78FD9C}" type="datetimeFigureOut">
              <a:rPr lang="en-US"/>
              <a:pPr>
                <a:defRPr/>
              </a:pPr>
              <a:t>7/2/2016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9E7F42F-FA6B-4C82-A519-8865460781D1}" type="slidenum">
              <a:rPr lang="en-US"/>
              <a:pPr>
                <a:defRPr/>
              </a:pPr>
              <a:t>‹#›</a:t>
            </a:fld>
            <a:endParaRPr lang="en-US"/>
          </a:p>
        </p:txBody>
      </p:sp>
    </p:spTree>
    <p:extLst>
      <p:ext uri="{BB962C8B-B14F-4D97-AF65-F5344CB8AC3E}">
        <p14:creationId xmlns:p14="http://schemas.microsoft.com/office/powerpoint/2010/main" val="22715806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89B00E8-2027-4529-BAA4-8D74F5388B32}" type="datetimeFigureOut">
              <a:rPr lang="en-US"/>
              <a:pPr>
                <a:defRPr/>
              </a:pPr>
              <a:t>7/2/2016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C6C1F2C-B1C4-444B-9E4C-D8E0B06B8E62}" type="slidenum">
              <a:rPr lang="en-US"/>
              <a:pPr>
                <a:defRPr/>
              </a:pPr>
              <a:t>‹#›</a:t>
            </a:fld>
            <a:endParaRPr lang="en-US"/>
          </a:p>
        </p:txBody>
      </p:sp>
    </p:spTree>
    <p:extLst>
      <p:ext uri="{BB962C8B-B14F-4D97-AF65-F5344CB8AC3E}">
        <p14:creationId xmlns:p14="http://schemas.microsoft.com/office/powerpoint/2010/main" val="40128926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90"/>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90"/>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p:txBody>
          <a:bodyPr/>
          <a:lstStyle>
            <a:lvl1pPr>
              <a:defRPr/>
            </a:lvl1pPr>
          </a:lstStyle>
          <a:p>
            <a:pPr>
              <a:defRPr/>
            </a:pPr>
            <a:endParaRPr lang="en-US"/>
          </a:p>
        </p:txBody>
      </p:sp>
      <p:sp>
        <p:nvSpPr>
          <p:cNvPr id="8" name="Rectangle 3"/>
          <p:cNvSpPr>
            <a:spLocks noGrp="1" noChangeArrowheads="1"/>
          </p:cNvSpPr>
          <p:nvPr>
            <p:ph type="sldNum" sz="quarter" idx="11"/>
          </p:nvPr>
        </p:nvSpPr>
        <p:spPr/>
        <p:txBody>
          <a:bodyPr/>
          <a:lstStyle>
            <a:lvl1pPr>
              <a:defRPr/>
            </a:lvl1pPr>
          </a:lstStyle>
          <a:p>
            <a:pPr>
              <a:defRPr/>
            </a:pPr>
            <a:fld id="{EC0CA3F3-D879-46EC-B50F-1829EE957D63}" type="slidenum">
              <a:rPr lang="en-US"/>
              <a:pPr>
                <a:defRPr/>
              </a:pPr>
              <a:t>‹#›</a:t>
            </a:fld>
            <a:endParaRPr lang="en-US"/>
          </a:p>
        </p:txBody>
      </p:sp>
      <p:sp>
        <p:nvSpPr>
          <p:cNvPr id="9"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005130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CA5421F-E0CA-4646-B76B-3B511F251AEB}" type="datetimeFigureOut">
              <a:rPr lang="en-US"/>
              <a:pPr>
                <a:defRPr/>
              </a:pPr>
              <a:t>7/2/2016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C52FA0A-D02D-4FAD-896A-F4D001D47AA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B4F8664-72BE-43B7-8174-B4FD5871BA68}" type="datetimeFigureOut">
              <a:rPr lang="en-US"/>
              <a:pPr>
                <a:defRPr/>
              </a:pPr>
              <a:t>7/2/2016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9C75A14-D623-4B4E-952B-1768D17A7A3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AA15965-0ADF-4EC9-9255-89C88A8493CD}" type="datetimeFigureOut">
              <a:rPr lang="en-US"/>
              <a:pPr>
                <a:defRPr/>
              </a:pPr>
              <a:t>7/2/2016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A9B57AC-2C79-49E2-AEB1-83A4F2B120B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F522AF3-2F3C-43D5-AB86-C75BD50E50AA}" type="datetimeFigureOut">
              <a:rPr lang="en-US"/>
              <a:pPr>
                <a:defRPr/>
              </a:pPr>
              <a:t>7/2/2016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37D7D5E-0C1A-4572-93D1-FD011A0D786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C8CC87F-CED8-4F97-AAFA-DBF84D5D9BA9}" type="datetimeFigureOut">
              <a:rPr lang="en-US"/>
              <a:pPr>
                <a:defRPr/>
              </a:pPr>
              <a:t>7/2/2016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8FFF9F2-79EF-4F01-9608-774206C001F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1C11C5C-BFFC-4C52-AF36-28BF4D05BF2E}" type="datetimeFigureOut">
              <a:rPr lang="en-US"/>
              <a:pPr>
                <a:defRPr/>
              </a:pPr>
              <a:t>7/2/2016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4DC8959-0F73-4411-A140-1A46B2F7D1B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E9F62116-694A-4266-8BD0-F42DC6733AFB}" type="datetimeFigureOut">
              <a:rPr lang="en-US"/>
              <a:pPr>
                <a:defRPr/>
              </a:pPr>
              <a:t>7/2/2016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7BF9BA6A-EB69-4B27-80D5-BA885C4AC55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BD984-E57D-4163-A12D-83A6420669B0}" type="datetimeFigureOut">
              <a:rPr lang="en-US" smtClean="0"/>
              <a:pPr/>
              <a:t>7/2/2016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D7BCC8-249F-4EA1-B694-D94851CDEEF4}" type="slidenum">
              <a:rPr lang="en-US" smtClean="0"/>
              <a:pPr/>
              <a:t>‹#›</a:t>
            </a:fld>
            <a:endParaRPr lang="en-US"/>
          </a:p>
        </p:txBody>
      </p:sp>
    </p:spTree>
    <p:extLst>
      <p:ext uri="{BB962C8B-B14F-4D97-AF65-F5344CB8AC3E}">
        <p14:creationId xmlns:p14="http://schemas.microsoft.com/office/powerpoint/2010/main" val="24807504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900">
                <a:solidFill>
                  <a:prstClr val="black">
                    <a:tint val="75000"/>
                  </a:prstClr>
                </a:solidFill>
                <a:latin typeface="+mn-lt"/>
                <a:cs typeface="+mn-cs"/>
              </a:defRPr>
            </a:lvl1pPr>
          </a:lstStyle>
          <a:p>
            <a:pPr>
              <a:defRPr/>
            </a:pPr>
            <a:fld id="{E9F62116-694A-4266-8BD0-F42DC6733AFB}" type="datetimeFigureOut">
              <a:rPr lang="en-US"/>
              <a:pPr>
                <a:defRPr/>
              </a:pPr>
              <a:t>7/2/2016</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9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900">
                <a:solidFill>
                  <a:prstClr val="black">
                    <a:tint val="75000"/>
                  </a:prstClr>
                </a:solidFill>
                <a:latin typeface="+mn-lt"/>
                <a:cs typeface="+mn-cs"/>
              </a:defRPr>
            </a:lvl1pPr>
          </a:lstStyle>
          <a:p>
            <a:pPr>
              <a:defRPr/>
            </a:pPr>
            <a:fld id="{7BF9BA6A-EB69-4B27-80D5-BA885C4AC554}" type="slidenum">
              <a:rPr lang="en-US"/>
              <a:pPr>
                <a:defRPr/>
              </a:pPr>
              <a:t>‹#›</a:t>
            </a:fld>
            <a:endParaRPr lang="en-US"/>
          </a:p>
        </p:txBody>
      </p:sp>
    </p:spTree>
    <p:extLst>
      <p:ext uri="{BB962C8B-B14F-4D97-AF65-F5344CB8AC3E}">
        <p14:creationId xmlns:p14="http://schemas.microsoft.com/office/powerpoint/2010/main" val="2405083537"/>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16.xml"/><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2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en.wikipedia.org/wiki/File:King_John_III_Sobieski_blessing_Polish_attack_on_Turks_in_Vienna_1683.PNG" TargetMode="External"/><Relationship Id="rId7" Type="http://schemas.openxmlformats.org/officeDocument/2006/relationships/hyperlink" Target="//upload.wikimedia.org/wikipedia/commons/4/4d/Powrot_z_Wiednia.jpg" TargetMode="Externa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hyperlink" Target="http://en.wikipedia.org/wiki/File:Battle_of_Vienna_1683_11.PNG" TargetMode="External"/><Relationship Id="rId10" Type="http://schemas.openxmlformats.org/officeDocument/2006/relationships/image" Target="../media/image8.jpeg"/><Relationship Id="rId4" Type="http://schemas.openxmlformats.org/officeDocument/2006/relationships/image" Target="../media/image5.png"/><Relationship Id="rId9" Type="http://schemas.openxmlformats.org/officeDocument/2006/relationships/hyperlink" Target="http://en.wikipedia.org/wiki/File:Grottger-Jan_III_Sobieski_i_Leopold_I_pod_Schwechat.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e Still Logo.jpg"/>
          <p:cNvPicPr>
            <a:picLocks noChangeAspect="1"/>
          </p:cNvPicPr>
          <p:nvPr/>
        </p:nvPicPr>
        <p:blipFill>
          <a:blip r:embed="rId3" cstate="print"/>
          <a:stretch>
            <a:fillRect/>
          </a:stretch>
        </p:blipFill>
        <p:spPr>
          <a:xfrm>
            <a:off x="914400" y="1581912"/>
            <a:ext cx="7315200" cy="369417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Ottoman Empire – 1699 AD</a:t>
            </a:r>
          </a:p>
        </p:txBody>
      </p:sp>
      <p:pic>
        <p:nvPicPr>
          <p:cNvPr id="4" name="Content Placeholder 3" descr="Ottoman%20Empire,%20peak.gif"/>
          <p:cNvPicPr>
            <a:picLocks noGrp="1" noChangeAspect="1"/>
          </p:cNvPicPr>
          <p:nvPr>
            <p:ph idx="1"/>
          </p:nvPr>
        </p:nvPicPr>
        <p:blipFill>
          <a:blip r:embed="rId3" cstate="print"/>
          <a:stretch>
            <a:fillRect/>
          </a:stretch>
        </p:blipFill>
        <p:spPr>
          <a:xfrm>
            <a:off x="837790" y="1295400"/>
            <a:ext cx="7455747" cy="5334000"/>
          </a:xfrm>
        </p:spPr>
      </p:pic>
    </p:spTree>
    <p:extLst>
      <p:ext uri="{BB962C8B-B14F-4D97-AF65-F5344CB8AC3E}">
        <p14:creationId xmlns:p14="http://schemas.microsoft.com/office/powerpoint/2010/main" val="82137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6350"/>
            <a:ext cx="8229600" cy="1143000"/>
          </a:xfrm>
        </p:spPr>
        <p:txBody>
          <a:bodyPr/>
          <a:lstStyle/>
          <a:p>
            <a:pPr eaLnBrk="1" hangingPunct="1"/>
            <a:r>
              <a:rPr lang="en-US" b="1"/>
              <a:t>Ottoman Empire – 1914 AD</a:t>
            </a:r>
          </a:p>
        </p:txBody>
      </p:sp>
      <p:pic>
        <p:nvPicPr>
          <p:cNvPr id="18435" name="Picture 3" descr="Ottoman_Empire_1914_h.png"/>
          <p:cNvPicPr>
            <a:picLocks noChangeAspect="1"/>
          </p:cNvPicPr>
          <p:nvPr/>
        </p:nvPicPr>
        <p:blipFill>
          <a:blip r:embed="rId3" cstate="print"/>
          <a:srcRect/>
          <a:stretch>
            <a:fillRect/>
          </a:stretch>
        </p:blipFill>
        <p:spPr bwMode="auto">
          <a:xfrm>
            <a:off x="2133600" y="1139825"/>
            <a:ext cx="4867275" cy="5635625"/>
          </a:xfrm>
          <a:prstGeom prst="rect">
            <a:avLst/>
          </a:prstGeom>
          <a:noFill/>
          <a:ln w="9525">
            <a:noFill/>
            <a:miter lim="800000"/>
            <a:headEnd/>
            <a:tailEnd/>
          </a:ln>
        </p:spPr>
      </p:pic>
    </p:spTree>
    <p:extLst>
      <p:ext uri="{BB962C8B-B14F-4D97-AF65-F5344CB8AC3E}">
        <p14:creationId xmlns:p14="http://schemas.microsoft.com/office/powerpoint/2010/main" val="3564597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b="1"/>
              <a:t>Definitions – the system</a:t>
            </a:r>
          </a:p>
        </p:txBody>
      </p:sp>
      <p:sp>
        <p:nvSpPr>
          <p:cNvPr id="12291" name="Content Placeholder 2"/>
          <p:cNvSpPr>
            <a:spLocks noGrp="1"/>
          </p:cNvSpPr>
          <p:nvPr>
            <p:ph idx="1"/>
          </p:nvPr>
        </p:nvSpPr>
        <p:spPr>
          <a:xfrm>
            <a:off x="457200" y="1600200"/>
            <a:ext cx="8686800" cy="5257800"/>
          </a:xfrm>
        </p:spPr>
        <p:txBody>
          <a:bodyPr/>
          <a:lstStyle/>
          <a:p>
            <a:pPr eaLnBrk="1" hangingPunct="1"/>
            <a:r>
              <a:rPr lang="en-US" b="1" dirty="0"/>
              <a:t>Islam</a:t>
            </a:r>
            <a:r>
              <a:rPr lang="en-US" dirty="0"/>
              <a:t> – literally = </a:t>
            </a:r>
            <a:r>
              <a:rPr lang="en-US" b="1" i="1" dirty="0">
                <a:solidFill>
                  <a:srgbClr val="006600"/>
                </a:solidFill>
              </a:rPr>
              <a:t>submission</a:t>
            </a:r>
            <a:r>
              <a:rPr lang="en-US" dirty="0"/>
              <a:t> to Allah or </a:t>
            </a:r>
            <a:r>
              <a:rPr lang="en-US" b="1" i="1" dirty="0">
                <a:solidFill>
                  <a:srgbClr val="C00000"/>
                </a:solidFill>
              </a:rPr>
              <a:t>slave</a:t>
            </a:r>
            <a:r>
              <a:rPr lang="en-US" dirty="0"/>
              <a:t> of Allah </a:t>
            </a:r>
          </a:p>
          <a:p>
            <a:pPr eaLnBrk="1" hangingPunct="1">
              <a:lnSpc>
                <a:spcPct val="150000"/>
              </a:lnSpc>
            </a:pPr>
            <a:r>
              <a:rPr lang="en-US" b="1" dirty="0"/>
              <a:t>Muslim</a:t>
            </a:r>
            <a:r>
              <a:rPr lang="en-US" dirty="0"/>
              <a:t> – a person who </a:t>
            </a:r>
            <a:r>
              <a:rPr lang="en-US" b="1" i="1" dirty="0">
                <a:solidFill>
                  <a:srgbClr val="006600"/>
                </a:solidFill>
              </a:rPr>
              <a:t>submits</a:t>
            </a:r>
            <a:r>
              <a:rPr lang="en-US" dirty="0"/>
              <a:t> to Allah</a:t>
            </a:r>
          </a:p>
          <a:p>
            <a:pPr eaLnBrk="1" hangingPunct="1">
              <a:lnSpc>
                <a:spcPct val="150000"/>
              </a:lnSpc>
            </a:pPr>
            <a:r>
              <a:rPr lang="en-US" b="1" dirty="0"/>
              <a:t>Ummah</a:t>
            </a:r>
            <a:r>
              <a:rPr lang="en-US" dirty="0"/>
              <a:t> – worldwide community of Muslims</a:t>
            </a:r>
          </a:p>
          <a:p>
            <a:pPr eaLnBrk="1" hangingPunct="1">
              <a:lnSpc>
                <a:spcPct val="150000"/>
              </a:lnSpc>
            </a:pPr>
            <a:r>
              <a:rPr lang="en-US" b="1" dirty="0"/>
              <a:t>Caliph</a:t>
            </a:r>
            <a:r>
              <a:rPr lang="en-US" dirty="0"/>
              <a:t> – title for the leader of the Islamic Ummah</a:t>
            </a:r>
          </a:p>
          <a:p>
            <a:pPr eaLnBrk="1" hangingPunct="1">
              <a:lnSpc>
                <a:spcPct val="150000"/>
              </a:lnSpc>
            </a:pPr>
            <a:r>
              <a:rPr lang="en-US" b="1" dirty="0" err="1"/>
              <a:t>Ulema</a:t>
            </a:r>
            <a:r>
              <a:rPr lang="en-US" dirty="0"/>
              <a:t> – Muslim scholars trained in Islamic Law</a:t>
            </a:r>
          </a:p>
          <a:p>
            <a:pPr eaLnBrk="1" hangingPunct="1">
              <a:buFont typeface="Arial" charset="0"/>
              <a:buNone/>
            </a:pPr>
            <a:endParaRPr lang="en-US" sz="2400" dirty="0"/>
          </a:p>
          <a:p>
            <a:pPr eaLnBrk="1" hangingPunct="1"/>
            <a:endParaRPr lang="en-US" dirty="0"/>
          </a:p>
        </p:txBody>
      </p:sp>
    </p:spTree>
    <p:extLst>
      <p:ext uri="{BB962C8B-B14F-4D97-AF65-F5344CB8AC3E}">
        <p14:creationId xmlns:p14="http://schemas.microsoft.com/office/powerpoint/2010/main" val="2474924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b="1"/>
              <a:t>Definitions - sources of authority</a:t>
            </a:r>
          </a:p>
        </p:txBody>
      </p:sp>
      <p:sp>
        <p:nvSpPr>
          <p:cNvPr id="13315" name="Content Placeholder 2"/>
          <p:cNvSpPr>
            <a:spLocks noGrp="1"/>
          </p:cNvSpPr>
          <p:nvPr>
            <p:ph idx="1"/>
          </p:nvPr>
        </p:nvSpPr>
        <p:spPr/>
        <p:txBody>
          <a:bodyPr/>
          <a:lstStyle/>
          <a:p>
            <a:pPr eaLnBrk="1" hangingPunct="1">
              <a:spcBef>
                <a:spcPts val="25"/>
              </a:spcBef>
            </a:pPr>
            <a:r>
              <a:rPr lang="en-US" b="1"/>
              <a:t>Quran</a:t>
            </a:r>
            <a:r>
              <a:rPr lang="en-US"/>
              <a:t> – the final divine guidance and moral direction for mankind which is unalterable</a:t>
            </a:r>
          </a:p>
          <a:p>
            <a:pPr eaLnBrk="1" hangingPunct="1">
              <a:spcBef>
                <a:spcPts val="25"/>
              </a:spcBef>
              <a:buFont typeface="Arial" charset="0"/>
              <a:buNone/>
            </a:pPr>
            <a:endParaRPr lang="en-US"/>
          </a:p>
          <a:p>
            <a:pPr eaLnBrk="1" hangingPunct="1">
              <a:spcBef>
                <a:spcPts val="25"/>
              </a:spcBef>
            </a:pPr>
            <a:r>
              <a:rPr lang="en-US" b="1"/>
              <a:t>Sira</a:t>
            </a:r>
            <a:r>
              <a:rPr lang="en-US"/>
              <a:t> – example of Muhammad – his biography</a:t>
            </a:r>
          </a:p>
          <a:p>
            <a:pPr eaLnBrk="1" hangingPunct="1">
              <a:spcBef>
                <a:spcPts val="25"/>
              </a:spcBef>
              <a:buFont typeface="Arial" charset="0"/>
              <a:buNone/>
            </a:pPr>
            <a:endParaRPr lang="en-US"/>
          </a:p>
          <a:p>
            <a:pPr eaLnBrk="1" hangingPunct="1">
              <a:spcBef>
                <a:spcPts val="25"/>
              </a:spcBef>
            </a:pPr>
            <a:r>
              <a:rPr lang="en-US" b="1"/>
              <a:t>Hadith</a:t>
            </a:r>
            <a:r>
              <a:rPr lang="en-US"/>
              <a:t> – words and deeds of Muhammad</a:t>
            </a:r>
          </a:p>
          <a:p>
            <a:pPr eaLnBrk="1" hangingPunct="1">
              <a:spcBef>
                <a:spcPts val="25"/>
              </a:spcBef>
            </a:pPr>
            <a:endParaRPr lang="en-US"/>
          </a:p>
          <a:p>
            <a:pPr eaLnBrk="1" hangingPunct="1">
              <a:spcBef>
                <a:spcPts val="25"/>
              </a:spcBef>
            </a:pPr>
            <a:r>
              <a:rPr lang="en-US" sz="2400" b="1"/>
              <a:t>NOTE:</a:t>
            </a:r>
            <a:r>
              <a:rPr lang="en-US" sz="2400"/>
              <a:t> The Sira and the Hadith together are the Sunnah</a:t>
            </a:r>
          </a:p>
          <a:p>
            <a:pPr eaLnBrk="1" hangingPunct="1">
              <a:spcBef>
                <a:spcPts val="25"/>
              </a:spcBef>
              <a:buFont typeface="Arial" charset="0"/>
              <a:buNone/>
            </a:pPr>
            <a:endParaRPr lang="en-US"/>
          </a:p>
        </p:txBody>
      </p:sp>
    </p:spTree>
    <p:extLst>
      <p:ext uri="{BB962C8B-B14F-4D97-AF65-F5344CB8AC3E}">
        <p14:creationId xmlns:p14="http://schemas.microsoft.com/office/powerpoint/2010/main" val="2422671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a:t>Islamic Fundamentals</a:t>
            </a:r>
            <a:br>
              <a:rPr lang="en-US" b="1" dirty="0"/>
            </a:br>
            <a:r>
              <a:rPr lang="en-US" b="1" dirty="0"/>
              <a:t>Corpus Juris of Islamic Law</a:t>
            </a:r>
          </a:p>
        </p:txBody>
      </p:sp>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buFont typeface="Arial" pitchFamily="34" charset="0"/>
              <a:buChar char="•"/>
              <a:defRPr/>
            </a:pPr>
            <a:r>
              <a:rPr lang="en-US" b="1" dirty="0"/>
              <a:t>Qur’an</a:t>
            </a:r>
            <a:r>
              <a:rPr lang="en-US" dirty="0"/>
              <a:t> – direct uncreated revelation</a:t>
            </a:r>
          </a:p>
          <a:p>
            <a:pPr eaLnBrk="1" fontAlgn="auto" hangingPunct="1">
              <a:spcAft>
                <a:spcPts val="0"/>
              </a:spcAft>
              <a:buFont typeface="Arial" pitchFamily="34" charset="0"/>
              <a:buChar char="•"/>
              <a:defRPr/>
            </a:pPr>
            <a:r>
              <a:rPr lang="en-US" b="1" dirty="0" err="1"/>
              <a:t>Tafsīr</a:t>
            </a:r>
            <a:r>
              <a:rPr lang="en-US" dirty="0"/>
              <a:t> – commentary on the Quran</a:t>
            </a:r>
          </a:p>
          <a:p>
            <a:pPr eaLnBrk="1" fontAlgn="auto" hangingPunct="1">
              <a:spcAft>
                <a:spcPts val="0"/>
              </a:spcAft>
              <a:buFont typeface="Arial" pitchFamily="34" charset="0"/>
              <a:buChar char="•"/>
              <a:defRPr/>
            </a:pPr>
            <a:r>
              <a:rPr lang="en-US" b="1" dirty="0" err="1"/>
              <a:t>Sīrah</a:t>
            </a:r>
            <a:r>
              <a:rPr lang="en-US" b="1" dirty="0"/>
              <a:t> </a:t>
            </a:r>
            <a:r>
              <a:rPr lang="en-US" b="1" dirty="0" err="1"/>
              <a:t>Rasūl</a:t>
            </a:r>
            <a:r>
              <a:rPr lang="en-US" b="1" dirty="0"/>
              <a:t> </a:t>
            </a:r>
            <a:r>
              <a:rPr lang="en-US" b="1" dirty="0" err="1"/>
              <a:t>Allāh</a:t>
            </a:r>
            <a:r>
              <a:rPr lang="en-US" b="1" dirty="0"/>
              <a:t> </a:t>
            </a:r>
            <a:r>
              <a:rPr lang="en-US" dirty="0"/>
              <a:t>– usual habits and practices of Muhammad or the biography of the Messenger</a:t>
            </a:r>
          </a:p>
          <a:p>
            <a:pPr eaLnBrk="1" fontAlgn="auto" hangingPunct="1">
              <a:spcAft>
                <a:spcPts val="0"/>
              </a:spcAft>
              <a:buFont typeface="Arial" pitchFamily="34" charset="0"/>
              <a:buChar char="•"/>
              <a:defRPr/>
            </a:pPr>
            <a:r>
              <a:rPr lang="en-US" b="1" dirty="0"/>
              <a:t>Hadith</a:t>
            </a:r>
            <a:r>
              <a:rPr lang="en-US" dirty="0"/>
              <a:t> – narration on the words and deeds</a:t>
            </a:r>
          </a:p>
          <a:p>
            <a:pPr eaLnBrk="1" fontAlgn="auto" hangingPunct="1">
              <a:spcAft>
                <a:spcPts val="0"/>
              </a:spcAft>
              <a:buFont typeface="Arial" pitchFamily="34" charset="0"/>
              <a:buChar char="•"/>
              <a:defRPr/>
            </a:pPr>
            <a:r>
              <a:rPr lang="en-US" b="1" dirty="0"/>
              <a:t>Shari’ah jurisprudence</a:t>
            </a:r>
            <a:r>
              <a:rPr lang="en-US" dirty="0"/>
              <a:t> – law of all Islamic lands</a:t>
            </a:r>
          </a:p>
          <a:p>
            <a:pPr eaLnBrk="1" fontAlgn="auto" hangingPunct="1">
              <a:spcAft>
                <a:spcPts val="0"/>
              </a:spcAft>
              <a:buFont typeface="Arial" pitchFamily="34" charset="0"/>
              <a:buChar char="•"/>
              <a:defRPr/>
            </a:pPr>
            <a:r>
              <a:rPr lang="en-US" b="1" dirty="0"/>
              <a:t>Shari’ah policy </a:t>
            </a:r>
            <a:r>
              <a:rPr lang="en-US" dirty="0"/>
              <a:t>– government in accordance with the goals and objectives of Shari’ah and in its widest sense applies to all government  policies</a:t>
            </a:r>
          </a:p>
          <a:p>
            <a:pPr eaLnBrk="1" fontAlgn="auto" hangingPunct="1">
              <a:spcAft>
                <a:spcPts val="0"/>
              </a:spcAft>
              <a:buFont typeface="Arial" pitchFamily="34" charset="0"/>
              <a:buChar char="•"/>
              <a:defRPr/>
            </a:pPr>
            <a:endParaRPr lang="en-US" dirty="0"/>
          </a:p>
        </p:txBody>
      </p:sp>
    </p:spTree>
    <p:extLst>
      <p:ext uri="{BB962C8B-B14F-4D97-AF65-F5344CB8AC3E}">
        <p14:creationId xmlns:p14="http://schemas.microsoft.com/office/powerpoint/2010/main" val="1948125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p:txBody>
          <a:bodyPr/>
          <a:lstStyle/>
          <a:p>
            <a:pPr eaLnBrk="1" hangingPunct="1"/>
            <a:r>
              <a:rPr lang="en-US" sz="4000" b="1"/>
              <a:t>The Periods of Quranic Revelation</a:t>
            </a:r>
          </a:p>
        </p:txBody>
      </p:sp>
      <p:sp>
        <p:nvSpPr>
          <p:cNvPr id="14339" name="Rectangle 5"/>
          <p:cNvSpPr>
            <a:spLocks noGrp="1" noChangeArrowheads="1"/>
          </p:cNvSpPr>
          <p:nvPr>
            <p:ph idx="1"/>
          </p:nvPr>
        </p:nvSpPr>
        <p:spPr/>
        <p:txBody>
          <a:bodyPr/>
          <a:lstStyle/>
          <a:p>
            <a:pPr eaLnBrk="1" hangingPunct="1"/>
            <a:endParaRPr lang="en-US"/>
          </a:p>
        </p:txBody>
      </p:sp>
      <p:grpSp>
        <p:nvGrpSpPr>
          <p:cNvPr id="14340" name="Group 6"/>
          <p:cNvGrpSpPr>
            <a:grpSpLocks/>
          </p:cNvGrpSpPr>
          <p:nvPr/>
        </p:nvGrpSpPr>
        <p:grpSpPr bwMode="auto">
          <a:xfrm>
            <a:off x="-381000" y="1219200"/>
            <a:ext cx="10515600" cy="7391400"/>
            <a:chOff x="-240" y="768"/>
            <a:chExt cx="6624" cy="4656"/>
          </a:xfrm>
        </p:grpSpPr>
        <p:sp>
          <p:nvSpPr>
            <p:cNvPr id="14341" name="AutoShape 7"/>
            <p:cNvSpPr>
              <a:spLocks noChangeAspect="1" noChangeArrowheads="1" noTextEdit="1"/>
            </p:cNvSpPr>
            <p:nvPr/>
          </p:nvSpPr>
          <p:spPr bwMode="auto">
            <a:xfrm>
              <a:off x="-240" y="768"/>
              <a:ext cx="6162" cy="4360"/>
            </a:xfrm>
            <a:prstGeom prst="rect">
              <a:avLst/>
            </a:prstGeom>
            <a:no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342" name="Rectangle 8"/>
            <p:cNvSpPr>
              <a:spLocks noChangeArrowheads="1"/>
            </p:cNvSpPr>
            <p:nvPr/>
          </p:nvSpPr>
          <p:spPr bwMode="auto">
            <a:xfrm>
              <a:off x="-9" y="1013"/>
              <a:ext cx="6393" cy="4411"/>
            </a:xfrm>
            <a:prstGeom prst="rect">
              <a:avLst/>
            </a:prstGeom>
            <a:no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14343" name="Freeform 9"/>
            <p:cNvSpPr>
              <a:spLocks/>
            </p:cNvSpPr>
            <p:nvPr/>
          </p:nvSpPr>
          <p:spPr bwMode="auto">
            <a:xfrm>
              <a:off x="3120" y="1462"/>
              <a:ext cx="2032" cy="919"/>
            </a:xfrm>
            <a:custGeom>
              <a:avLst/>
              <a:gdLst>
                <a:gd name="T0" fmla="*/ 0 w 1266"/>
                <a:gd name="T1" fmla="*/ 434 h 540"/>
                <a:gd name="T2" fmla="*/ 3261 w 1266"/>
                <a:gd name="T3" fmla="*/ 0 h 540"/>
                <a:gd name="T4" fmla="*/ 3261 w 1266"/>
                <a:gd name="T5" fmla="*/ 1130 h 540"/>
                <a:gd name="T6" fmla="*/ 0 w 1266"/>
                <a:gd name="T7" fmla="*/ 1564 h 540"/>
                <a:gd name="T8" fmla="*/ 0 w 1266"/>
                <a:gd name="T9" fmla="*/ 434 h 540"/>
                <a:gd name="T10" fmla="*/ 0 60000 65536"/>
                <a:gd name="T11" fmla="*/ 0 60000 65536"/>
                <a:gd name="T12" fmla="*/ 0 60000 65536"/>
                <a:gd name="T13" fmla="*/ 0 60000 65536"/>
                <a:gd name="T14" fmla="*/ 0 60000 65536"/>
                <a:gd name="T15" fmla="*/ 0 w 1266"/>
                <a:gd name="T16" fmla="*/ 0 h 540"/>
                <a:gd name="T17" fmla="*/ 1266 w 1266"/>
                <a:gd name="T18" fmla="*/ 540 h 540"/>
              </a:gdLst>
              <a:ahLst/>
              <a:cxnLst>
                <a:cxn ang="T10">
                  <a:pos x="T0" y="T1"/>
                </a:cxn>
                <a:cxn ang="T11">
                  <a:pos x="T2" y="T3"/>
                </a:cxn>
                <a:cxn ang="T12">
                  <a:pos x="T4" y="T5"/>
                </a:cxn>
                <a:cxn ang="T13">
                  <a:pos x="T6" y="T7"/>
                </a:cxn>
                <a:cxn ang="T14">
                  <a:pos x="T8" y="T9"/>
                </a:cxn>
              </a:cxnLst>
              <a:rect l="T15" t="T16" r="T17" b="T18"/>
              <a:pathLst>
                <a:path w="1266" h="540">
                  <a:moveTo>
                    <a:pt x="0" y="150"/>
                  </a:moveTo>
                  <a:lnTo>
                    <a:pt x="1266" y="0"/>
                  </a:lnTo>
                  <a:lnTo>
                    <a:pt x="1266" y="390"/>
                  </a:lnTo>
                  <a:lnTo>
                    <a:pt x="0" y="540"/>
                  </a:lnTo>
                  <a:lnTo>
                    <a:pt x="0" y="150"/>
                  </a:lnTo>
                  <a:close/>
                </a:path>
              </a:pathLst>
            </a:custGeom>
            <a:solidFill>
              <a:srgbClr val="000080"/>
            </a:solidFill>
            <a:ln w="9525">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344" name="Freeform 10"/>
            <p:cNvSpPr>
              <a:spLocks/>
            </p:cNvSpPr>
            <p:nvPr/>
          </p:nvSpPr>
          <p:spPr bwMode="auto">
            <a:xfrm>
              <a:off x="3120" y="1105"/>
              <a:ext cx="2032" cy="613"/>
            </a:xfrm>
            <a:custGeom>
              <a:avLst/>
              <a:gdLst>
                <a:gd name="T0" fmla="*/ 0 w 1266"/>
                <a:gd name="T1" fmla="*/ 0 h 360"/>
                <a:gd name="T2" fmla="*/ 63 w 1266"/>
                <a:gd name="T3" fmla="*/ 0 h 360"/>
                <a:gd name="T4" fmla="*/ 186 w 1266"/>
                <a:gd name="T5" fmla="*/ 0 h 360"/>
                <a:gd name="T6" fmla="*/ 247 w 1266"/>
                <a:gd name="T7" fmla="*/ 0 h 360"/>
                <a:gd name="T8" fmla="*/ 310 w 1266"/>
                <a:gd name="T9" fmla="*/ 0 h 360"/>
                <a:gd name="T10" fmla="*/ 371 w 1266"/>
                <a:gd name="T11" fmla="*/ 0 h 360"/>
                <a:gd name="T12" fmla="*/ 494 w 1266"/>
                <a:gd name="T13" fmla="*/ 0 h 360"/>
                <a:gd name="T14" fmla="*/ 557 w 1266"/>
                <a:gd name="T15" fmla="*/ 0 h 360"/>
                <a:gd name="T16" fmla="*/ 618 w 1266"/>
                <a:gd name="T17" fmla="*/ 17 h 360"/>
                <a:gd name="T18" fmla="*/ 681 w 1266"/>
                <a:gd name="T19" fmla="*/ 17 h 360"/>
                <a:gd name="T20" fmla="*/ 804 w 1266"/>
                <a:gd name="T21" fmla="*/ 17 h 360"/>
                <a:gd name="T22" fmla="*/ 865 w 1266"/>
                <a:gd name="T23" fmla="*/ 34 h 360"/>
                <a:gd name="T24" fmla="*/ 928 w 1266"/>
                <a:gd name="T25" fmla="*/ 34 h 360"/>
                <a:gd name="T26" fmla="*/ 1051 w 1266"/>
                <a:gd name="T27" fmla="*/ 34 h 360"/>
                <a:gd name="T28" fmla="*/ 1112 w 1266"/>
                <a:gd name="T29" fmla="*/ 53 h 360"/>
                <a:gd name="T30" fmla="*/ 1175 w 1266"/>
                <a:gd name="T31" fmla="*/ 53 h 360"/>
                <a:gd name="T32" fmla="*/ 1221 w 1266"/>
                <a:gd name="T33" fmla="*/ 53 h 360"/>
                <a:gd name="T34" fmla="*/ 1345 w 1266"/>
                <a:gd name="T35" fmla="*/ 70 h 360"/>
                <a:gd name="T36" fmla="*/ 1406 w 1266"/>
                <a:gd name="T37" fmla="*/ 87 h 360"/>
                <a:gd name="T38" fmla="*/ 1469 w 1266"/>
                <a:gd name="T39" fmla="*/ 87 h 360"/>
                <a:gd name="T40" fmla="*/ 1515 w 1266"/>
                <a:gd name="T41" fmla="*/ 87 h 360"/>
                <a:gd name="T42" fmla="*/ 1639 w 1266"/>
                <a:gd name="T43" fmla="*/ 104 h 360"/>
                <a:gd name="T44" fmla="*/ 1685 w 1266"/>
                <a:gd name="T45" fmla="*/ 123 h 360"/>
                <a:gd name="T46" fmla="*/ 1746 w 1266"/>
                <a:gd name="T47" fmla="*/ 123 h 360"/>
                <a:gd name="T48" fmla="*/ 1855 w 1266"/>
                <a:gd name="T49" fmla="*/ 140 h 360"/>
                <a:gd name="T50" fmla="*/ 1902 w 1266"/>
                <a:gd name="T51" fmla="*/ 157 h 360"/>
                <a:gd name="T52" fmla="*/ 1963 w 1266"/>
                <a:gd name="T53" fmla="*/ 174 h 360"/>
                <a:gd name="T54" fmla="*/ 2010 w 1266"/>
                <a:gd name="T55" fmla="*/ 174 h 360"/>
                <a:gd name="T56" fmla="*/ 2117 w 1266"/>
                <a:gd name="T57" fmla="*/ 191 h 360"/>
                <a:gd name="T58" fmla="*/ 2164 w 1266"/>
                <a:gd name="T59" fmla="*/ 209 h 360"/>
                <a:gd name="T60" fmla="*/ 2210 w 1266"/>
                <a:gd name="T61" fmla="*/ 226 h 360"/>
                <a:gd name="T62" fmla="*/ 2319 w 1266"/>
                <a:gd name="T63" fmla="*/ 243 h 360"/>
                <a:gd name="T64" fmla="*/ 2364 w 1266"/>
                <a:gd name="T65" fmla="*/ 261 h 360"/>
                <a:gd name="T66" fmla="*/ 2411 w 1266"/>
                <a:gd name="T67" fmla="*/ 261 h 360"/>
                <a:gd name="T68" fmla="*/ 2457 w 1266"/>
                <a:gd name="T69" fmla="*/ 278 h 360"/>
                <a:gd name="T70" fmla="*/ 2550 w 1266"/>
                <a:gd name="T71" fmla="*/ 296 h 360"/>
                <a:gd name="T72" fmla="*/ 2581 w 1266"/>
                <a:gd name="T73" fmla="*/ 313 h 360"/>
                <a:gd name="T74" fmla="*/ 2627 w 1266"/>
                <a:gd name="T75" fmla="*/ 330 h 360"/>
                <a:gd name="T76" fmla="*/ 2674 w 1266"/>
                <a:gd name="T77" fmla="*/ 347 h 360"/>
                <a:gd name="T78" fmla="*/ 2751 w 1266"/>
                <a:gd name="T79" fmla="*/ 366 h 360"/>
                <a:gd name="T80" fmla="*/ 2798 w 1266"/>
                <a:gd name="T81" fmla="*/ 383 h 360"/>
                <a:gd name="T82" fmla="*/ 2828 w 1266"/>
                <a:gd name="T83" fmla="*/ 400 h 360"/>
                <a:gd name="T84" fmla="*/ 2907 w 1266"/>
                <a:gd name="T85" fmla="*/ 434 h 360"/>
                <a:gd name="T86" fmla="*/ 2952 w 1266"/>
                <a:gd name="T87" fmla="*/ 453 h 360"/>
                <a:gd name="T88" fmla="*/ 2984 w 1266"/>
                <a:gd name="T89" fmla="*/ 453 h 360"/>
                <a:gd name="T90" fmla="*/ 3014 w 1266"/>
                <a:gd name="T91" fmla="*/ 470 h 360"/>
                <a:gd name="T92" fmla="*/ 3075 w 1266"/>
                <a:gd name="T93" fmla="*/ 504 h 360"/>
                <a:gd name="T94" fmla="*/ 3122 w 1266"/>
                <a:gd name="T95" fmla="*/ 523 h 360"/>
                <a:gd name="T96" fmla="*/ 3154 w 1266"/>
                <a:gd name="T97" fmla="*/ 540 h 360"/>
                <a:gd name="T98" fmla="*/ 3168 w 1266"/>
                <a:gd name="T99" fmla="*/ 557 h 360"/>
                <a:gd name="T100" fmla="*/ 3231 w 1266"/>
                <a:gd name="T101" fmla="*/ 591 h 360"/>
                <a:gd name="T102" fmla="*/ 3261 w 1266"/>
                <a:gd name="T103" fmla="*/ 610 h 360"/>
                <a:gd name="T104" fmla="*/ 0 w 1266"/>
                <a:gd name="T105" fmla="*/ 1044 h 360"/>
                <a:gd name="T106" fmla="*/ 0 w 1266"/>
                <a:gd name="T107" fmla="*/ 0 h 3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66"/>
                <a:gd name="T163" fmla="*/ 0 h 360"/>
                <a:gd name="T164" fmla="*/ 1266 w 1266"/>
                <a:gd name="T165" fmla="*/ 360 h 3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66" h="360">
                  <a:moveTo>
                    <a:pt x="0" y="0"/>
                  </a:moveTo>
                  <a:lnTo>
                    <a:pt x="24" y="0"/>
                  </a:lnTo>
                  <a:lnTo>
                    <a:pt x="72" y="0"/>
                  </a:lnTo>
                  <a:lnTo>
                    <a:pt x="96" y="0"/>
                  </a:lnTo>
                  <a:lnTo>
                    <a:pt x="120" y="0"/>
                  </a:lnTo>
                  <a:lnTo>
                    <a:pt x="144" y="0"/>
                  </a:lnTo>
                  <a:lnTo>
                    <a:pt x="192" y="0"/>
                  </a:lnTo>
                  <a:lnTo>
                    <a:pt x="216" y="0"/>
                  </a:lnTo>
                  <a:lnTo>
                    <a:pt x="240" y="6"/>
                  </a:lnTo>
                  <a:lnTo>
                    <a:pt x="264" y="6"/>
                  </a:lnTo>
                  <a:lnTo>
                    <a:pt x="312" y="6"/>
                  </a:lnTo>
                  <a:lnTo>
                    <a:pt x="336" y="12"/>
                  </a:lnTo>
                  <a:lnTo>
                    <a:pt x="360" y="12"/>
                  </a:lnTo>
                  <a:lnTo>
                    <a:pt x="408" y="12"/>
                  </a:lnTo>
                  <a:lnTo>
                    <a:pt x="432" y="18"/>
                  </a:lnTo>
                  <a:lnTo>
                    <a:pt x="456" y="18"/>
                  </a:lnTo>
                  <a:lnTo>
                    <a:pt x="474" y="18"/>
                  </a:lnTo>
                  <a:lnTo>
                    <a:pt x="522" y="24"/>
                  </a:lnTo>
                  <a:lnTo>
                    <a:pt x="546" y="30"/>
                  </a:lnTo>
                  <a:lnTo>
                    <a:pt x="570" y="30"/>
                  </a:lnTo>
                  <a:lnTo>
                    <a:pt x="588" y="30"/>
                  </a:lnTo>
                  <a:lnTo>
                    <a:pt x="636" y="36"/>
                  </a:lnTo>
                  <a:lnTo>
                    <a:pt x="654" y="42"/>
                  </a:lnTo>
                  <a:lnTo>
                    <a:pt x="678" y="42"/>
                  </a:lnTo>
                  <a:lnTo>
                    <a:pt x="720" y="48"/>
                  </a:lnTo>
                  <a:lnTo>
                    <a:pt x="738" y="54"/>
                  </a:lnTo>
                  <a:lnTo>
                    <a:pt x="762" y="60"/>
                  </a:lnTo>
                  <a:lnTo>
                    <a:pt x="780" y="60"/>
                  </a:lnTo>
                  <a:lnTo>
                    <a:pt x="822" y="66"/>
                  </a:lnTo>
                  <a:lnTo>
                    <a:pt x="840" y="72"/>
                  </a:lnTo>
                  <a:lnTo>
                    <a:pt x="858" y="78"/>
                  </a:lnTo>
                  <a:lnTo>
                    <a:pt x="900" y="84"/>
                  </a:lnTo>
                  <a:lnTo>
                    <a:pt x="918" y="90"/>
                  </a:lnTo>
                  <a:lnTo>
                    <a:pt x="936" y="90"/>
                  </a:lnTo>
                  <a:lnTo>
                    <a:pt x="954" y="96"/>
                  </a:lnTo>
                  <a:lnTo>
                    <a:pt x="990" y="102"/>
                  </a:lnTo>
                  <a:lnTo>
                    <a:pt x="1002" y="108"/>
                  </a:lnTo>
                  <a:lnTo>
                    <a:pt x="1020" y="114"/>
                  </a:lnTo>
                  <a:lnTo>
                    <a:pt x="1038" y="120"/>
                  </a:lnTo>
                  <a:lnTo>
                    <a:pt x="1068" y="126"/>
                  </a:lnTo>
                  <a:lnTo>
                    <a:pt x="1086" y="132"/>
                  </a:lnTo>
                  <a:lnTo>
                    <a:pt x="1098" y="138"/>
                  </a:lnTo>
                  <a:lnTo>
                    <a:pt x="1128" y="150"/>
                  </a:lnTo>
                  <a:lnTo>
                    <a:pt x="1146" y="156"/>
                  </a:lnTo>
                  <a:lnTo>
                    <a:pt x="1158" y="156"/>
                  </a:lnTo>
                  <a:lnTo>
                    <a:pt x="1170" y="162"/>
                  </a:lnTo>
                  <a:lnTo>
                    <a:pt x="1194" y="174"/>
                  </a:lnTo>
                  <a:lnTo>
                    <a:pt x="1212" y="180"/>
                  </a:lnTo>
                  <a:lnTo>
                    <a:pt x="1224" y="186"/>
                  </a:lnTo>
                  <a:lnTo>
                    <a:pt x="1230" y="192"/>
                  </a:lnTo>
                  <a:lnTo>
                    <a:pt x="1254" y="204"/>
                  </a:lnTo>
                  <a:lnTo>
                    <a:pt x="1266" y="210"/>
                  </a:lnTo>
                  <a:lnTo>
                    <a:pt x="0" y="360"/>
                  </a:lnTo>
                  <a:lnTo>
                    <a:pt x="0" y="0"/>
                  </a:lnTo>
                  <a:close/>
                </a:path>
              </a:pathLst>
            </a:custGeom>
            <a:solidFill>
              <a:srgbClr val="0000FF"/>
            </a:solidFill>
            <a:ln w="9525">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345" name="Freeform 11"/>
            <p:cNvSpPr>
              <a:spLocks/>
            </p:cNvSpPr>
            <p:nvPr/>
          </p:nvSpPr>
          <p:spPr bwMode="auto">
            <a:xfrm>
              <a:off x="482" y="1462"/>
              <a:ext cx="2032" cy="919"/>
            </a:xfrm>
            <a:custGeom>
              <a:avLst/>
              <a:gdLst>
                <a:gd name="T0" fmla="*/ 3261 w 1266"/>
                <a:gd name="T1" fmla="*/ 434 h 540"/>
                <a:gd name="T2" fmla="*/ 0 w 1266"/>
                <a:gd name="T3" fmla="*/ 0 h 540"/>
                <a:gd name="T4" fmla="*/ 0 w 1266"/>
                <a:gd name="T5" fmla="*/ 1130 h 540"/>
                <a:gd name="T6" fmla="*/ 3261 w 1266"/>
                <a:gd name="T7" fmla="*/ 1564 h 540"/>
                <a:gd name="T8" fmla="*/ 3261 w 1266"/>
                <a:gd name="T9" fmla="*/ 434 h 540"/>
                <a:gd name="T10" fmla="*/ 0 60000 65536"/>
                <a:gd name="T11" fmla="*/ 0 60000 65536"/>
                <a:gd name="T12" fmla="*/ 0 60000 65536"/>
                <a:gd name="T13" fmla="*/ 0 60000 65536"/>
                <a:gd name="T14" fmla="*/ 0 60000 65536"/>
                <a:gd name="T15" fmla="*/ 0 w 1266"/>
                <a:gd name="T16" fmla="*/ 0 h 540"/>
                <a:gd name="T17" fmla="*/ 1266 w 1266"/>
                <a:gd name="T18" fmla="*/ 540 h 540"/>
              </a:gdLst>
              <a:ahLst/>
              <a:cxnLst>
                <a:cxn ang="T10">
                  <a:pos x="T0" y="T1"/>
                </a:cxn>
                <a:cxn ang="T11">
                  <a:pos x="T2" y="T3"/>
                </a:cxn>
                <a:cxn ang="T12">
                  <a:pos x="T4" y="T5"/>
                </a:cxn>
                <a:cxn ang="T13">
                  <a:pos x="T6" y="T7"/>
                </a:cxn>
                <a:cxn ang="T14">
                  <a:pos x="T8" y="T9"/>
                </a:cxn>
              </a:cxnLst>
              <a:rect l="T15" t="T16" r="T17" b="T18"/>
              <a:pathLst>
                <a:path w="1266" h="540">
                  <a:moveTo>
                    <a:pt x="1266" y="150"/>
                  </a:moveTo>
                  <a:lnTo>
                    <a:pt x="0" y="0"/>
                  </a:lnTo>
                  <a:lnTo>
                    <a:pt x="0" y="390"/>
                  </a:lnTo>
                  <a:lnTo>
                    <a:pt x="1266" y="540"/>
                  </a:lnTo>
                  <a:lnTo>
                    <a:pt x="1266" y="150"/>
                  </a:lnTo>
                  <a:close/>
                </a:path>
              </a:pathLst>
            </a:custGeom>
            <a:solidFill>
              <a:srgbClr val="1A3380"/>
            </a:solidFill>
            <a:ln w="9525">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346" name="Freeform 12"/>
            <p:cNvSpPr>
              <a:spLocks/>
            </p:cNvSpPr>
            <p:nvPr/>
          </p:nvSpPr>
          <p:spPr bwMode="auto">
            <a:xfrm>
              <a:off x="482" y="1105"/>
              <a:ext cx="2032" cy="613"/>
            </a:xfrm>
            <a:custGeom>
              <a:avLst/>
              <a:gdLst>
                <a:gd name="T0" fmla="*/ 0 w 1266"/>
                <a:gd name="T1" fmla="*/ 610 h 360"/>
                <a:gd name="T2" fmla="*/ 16 w 1266"/>
                <a:gd name="T3" fmla="*/ 591 h 360"/>
                <a:gd name="T4" fmla="*/ 77 w 1266"/>
                <a:gd name="T5" fmla="*/ 557 h 360"/>
                <a:gd name="T6" fmla="*/ 108 w 1266"/>
                <a:gd name="T7" fmla="*/ 540 h 360"/>
                <a:gd name="T8" fmla="*/ 140 w 1266"/>
                <a:gd name="T9" fmla="*/ 523 h 360"/>
                <a:gd name="T10" fmla="*/ 170 w 1266"/>
                <a:gd name="T11" fmla="*/ 504 h 360"/>
                <a:gd name="T12" fmla="*/ 231 w 1266"/>
                <a:gd name="T13" fmla="*/ 470 h 360"/>
                <a:gd name="T14" fmla="*/ 278 w 1266"/>
                <a:gd name="T15" fmla="*/ 453 h 360"/>
                <a:gd name="T16" fmla="*/ 310 w 1266"/>
                <a:gd name="T17" fmla="*/ 453 h 360"/>
                <a:gd name="T18" fmla="*/ 340 w 1266"/>
                <a:gd name="T19" fmla="*/ 434 h 360"/>
                <a:gd name="T20" fmla="*/ 417 w 1266"/>
                <a:gd name="T21" fmla="*/ 400 h 360"/>
                <a:gd name="T22" fmla="*/ 464 w 1266"/>
                <a:gd name="T23" fmla="*/ 383 h 360"/>
                <a:gd name="T24" fmla="*/ 494 w 1266"/>
                <a:gd name="T25" fmla="*/ 366 h 360"/>
                <a:gd name="T26" fmla="*/ 587 w 1266"/>
                <a:gd name="T27" fmla="*/ 347 h 360"/>
                <a:gd name="T28" fmla="*/ 618 w 1266"/>
                <a:gd name="T29" fmla="*/ 330 h 360"/>
                <a:gd name="T30" fmla="*/ 664 w 1266"/>
                <a:gd name="T31" fmla="*/ 313 h 360"/>
                <a:gd name="T32" fmla="*/ 711 w 1266"/>
                <a:gd name="T33" fmla="*/ 296 h 360"/>
                <a:gd name="T34" fmla="*/ 804 w 1266"/>
                <a:gd name="T35" fmla="*/ 278 h 360"/>
                <a:gd name="T36" fmla="*/ 851 w 1266"/>
                <a:gd name="T37" fmla="*/ 261 h 360"/>
                <a:gd name="T38" fmla="*/ 897 w 1266"/>
                <a:gd name="T39" fmla="*/ 261 h 360"/>
                <a:gd name="T40" fmla="*/ 942 w 1266"/>
                <a:gd name="T41" fmla="*/ 243 h 360"/>
                <a:gd name="T42" fmla="*/ 1035 w 1266"/>
                <a:gd name="T43" fmla="*/ 226 h 360"/>
                <a:gd name="T44" fmla="*/ 1098 w 1266"/>
                <a:gd name="T45" fmla="*/ 209 h 360"/>
                <a:gd name="T46" fmla="*/ 1144 w 1266"/>
                <a:gd name="T47" fmla="*/ 191 h 360"/>
                <a:gd name="T48" fmla="*/ 1236 w 1266"/>
                <a:gd name="T49" fmla="*/ 174 h 360"/>
                <a:gd name="T50" fmla="*/ 1298 w 1266"/>
                <a:gd name="T51" fmla="*/ 174 h 360"/>
                <a:gd name="T52" fmla="*/ 1345 w 1266"/>
                <a:gd name="T53" fmla="*/ 157 h 360"/>
                <a:gd name="T54" fmla="*/ 1406 w 1266"/>
                <a:gd name="T55" fmla="*/ 140 h 360"/>
                <a:gd name="T56" fmla="*/ 1515 w 1266"/>
                <a:gd name="T57" fmla="*/ 123 h 360"/>
                <a:gd name="T58" fmla="*/ 1562 w 1266"/>
                <a:gd name="T59" fmla="*/ 123 h 360"/>
                <a:gd name="T60" fmla="*/ 1623 w 1266"/>
                <a:gd name="T61" fmla="*/ 104 h 360"/>
                <a:gd name="T62" fmla="*/ 1732 w 1266"/>
                <a:gd name="T63" fmla="*/ 87 h 360"/>
                <a:gd name="T64" fmla="*/ 1793 w 1266"/>
                <a:gd name="T65" fmla="*/ 87 h 360"/>
                <a:gd name="T66" fmla="*/ 1855 w 1266"/>
                <a:gd name="T67" fmla="*/ 87 h 360"/>
                <a:gd name="T68" fmla="*/ 1902 w 1266"/>
                <a:gd name="T69" fmla="*/ 70 h 360"/>
                <a:gd name="T70" fmla="*/ 2026 w 1266"/>
                <a:gd name="T71" fmla="*/ 53 h 360"/>
                <a:gd name="T72" fmla="*/ 2087 w 1266"/>
                <a:gd name="T73" fmla="*/ 53 h 360"/>
                <a:gd name="T74" fmla="*/ 2149 w 1266"/>
                <a:gd name="T75" fmla="*/ 53 h 360"/>
                <a:gd name="T76" fmla="*/ 2210 w 1266"/>
                <a:gd name="T77" fmla="*/ 34 h 360"/>
                <a:gd name="T78" fmla="*/ 2319 w 1266"/>
                <a:gd name="T79" fmla="*/ 34 h 360"/>
                <a:gd name="T80" fmla="*/ 2380 w 1266"/>
                <a:gd name="T81" fmla="*/ 34 h 360"/>
                <a:gd name="T82" fmla="*/ 2443 w 1266"/>
                <a:gd name="T83" fmla="*/ 17 h 360"/>
                <a:gd name="T84" fmla="*/ 2566 w 1266"/>
                <a:gd name="T85" fmla="*/ 17 h 360"/>
                <a:gd name="T86" fmla="*/ 2627 w 1266"/>
                <a:gd name="T87" fmla="*/ 17 h 360"/>
                <a:gd name="T88" fmla="*/ 2690 w 1266"/>
                <a:gd name="T89" fmla="*/ 0 h 360"/>
                <a:gd name="T90" fmla="*/ 2751 w 1266"/>
                <a:gd name="T91" fmla="*/ 0 h 360"/>
                <a:gd name="T92" fmla="*/ 2875 w 1266"/>
                <a:gd name="T93" fmla="*/ 0 h 360"/>
                <a:gd name="T94" fmla="*/ 2937 w 1266"/>
                <a:gd name="T95" fmla="*/ 0 h 360"/>
                <a:gd name="T96" fmla="*/ 2998 w 1266"/>
                <a:gd name="T97" fmla="*/ 0 h 360"/>
                <a:gd name="T98" fmla="*/ 3075 w 1266"/>
                <a:gd name="T99" fmla="*/ 0 h 360"/>
                <a:gd name="T100" fmla="*/ 3199 w 1266"/>
                <a:gd name="T101" fmla="*/ 0 h 360"/>
                <a:gd name="T102" fmla="*/ 3261 w 1266"/>
                <a:gd name="T103" fmla="*/ 0 h 360"/>
                <a:gd name="T104" fmla="*/ 3261 w 1266"/>
                <a:gd name="T105" fmla="*/ 1044 h 360"/>
                <a:gd name="T106" fmla="*/ 0 w 1266"/>
                <a:gd name="T107" fmla="*/ 610 h 3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66"/>
                <a:gd name="T163" fmla="*/ 0 h 360"/>
                <a:gd name="T164" fmla="*/ 1266 w 1266"/>
                <a:gd name="T165" fmla="*/ 360 h 3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66" h="360">
                  <a:moveTo>
                    <a:pt x="0" y="210"/>
                  </a:moveTo>
                  <a:lnTo>
                    <a:pt x="6" y="204"/>
                  </a:lnTo>
                  <a:lnTo>
                    <a:pt x="30" y="192"/>
                  </a:lnTo>
                  <a:lnTo>
                    <a:pt x="42" y="186"/>
                  </a:lnTo>
                  <a:lnTo>
                    <a:pt x="54" y="180"/>
                  </a:lnTo>
                  <a:lnTo>
                    <a:pt x="66" y="174"/>
                  </a:lnTo>
                  <a:lnTo>
                    <a:pt x="90" y="162"/>
                  </a:lnTo>
                  <a:lnTo>
                    <a:pt x="108" y="156"/>
                  </a:lnTo>
                  <a:lnTo>
                    <a:pt x="120" y="156"/>
                  </a:lnTo>
                  <a:lnTo>
                    <a:pt x="132" y="150"/>
                  </a:lnTo>
                  <a:lnTo>
                    <a:pt x="162" y="138"/>
                  </a:lnTo>
                  <a:lnTo>
                    <a:pt x="180" y="132"/>
                  </a:lnTo>
                  <a:lnTo>
                    <a:pt x="192" y="126"/>
                  </a:lnTo>
                  <a:lnTo>
                    <a:pt x="228" y="120"/>
                  </a:lnTo>
                  <a:lnTo>
                    <a:pt x="240" y="114"/>
                  </a:lnTo>
                  <a:lnTo>
                    <a:pt x="258" y="108"/>
                  </a:lnTo>
                  <a:lnTo>
                    <a:pt x="276" y="102"/>
                  </a:lnTo>
                  <a:lnTo>
                    <a:pt x="312" y="96"/>
                  </a:lnTo>
                  <a:lnTo>
                    <a:pt x="330" y="90"/>
                  </a:lnTo>
                  <a:lnTo>
                    <a:pt x="348" y="90"/>
                  </a:lnTo>
                  <a:lnTo>
                    <a:pt x="366" y="84"/>
                  </a:lnTo>
                  <a:lnTo>
                    <a:pt x="402" y="78"/>
                  </a:lnTo>
                  <a:lnTo>
                    <a:pt x="426" y="72"/>
                  </a:lnTo>
                  <a:lnTo>
                    <a:pt x="444" y="66"/>
                  </a:lnTo>
                  <a:lnTo>
                    <a:pt x="480" y="60"/>
                  </a:lnTo>
                  <a:lnTo>
                    <a:pt x="504" y="60"/>
                  </a:lnTo>
                  <a:lnTo>
                    <a:pt x="522" y="54"/>
                  </a:lnTo>
                  <a:lnTo>
                    <a:pt x="546" y="48"/>
                  </a:lnTo>
                  <a:lnTo>
                    <a:pt x="588" y="42"/>
                  </a:lnTo>
                  <a:lnTo>
                    <a:pt x="606" y="42"/>
                  </a:lnTo>
                  <a:lnTo>
                    <a:pt x="630" y="36"/>
                  </a:lnTo>
                  <a:lnTo>
                    <a:pt x="672" y="30"/>
                  </a:lnTo>
                  <a:lnTo>
                    <a:pt x="696" y="30"/>
                  </a:lnTo>
                  <a:lnTo>
                    <a:pt x="720" y="30"/>
                  </a:lnTo>
                  <a:lnTo>
                    <a:pt x="738" y="24"/>
                  </a:lnTo>
                  <a:lnTo>
                    <a:pt x="786" y="18"/>
                  </a:lnTo>
                  <a:lnTo>
                    <a:pt x="810" y="18"/>
                  </a:lnTo>
                  <a:lnTo>
                    <a:pt x="834" y="18"/>
                  </a:lnTo>
                  <a:lnTo>
                    <a:pt x="858" y="12"/>
                  </a:lnTo>
                  <a:lnTo>
                    <a:pt x="900" y="12"/>
                  </a:lnTo>
                  <a:lnTo>
                    <a:pt x="924" y="12"/>
                  </a:lnTo>
                  <a:lnTo>
                    <a:pt x="948" y="6"/>
                  </a:lnTo>
                  <a:lnTo>
                    <a:pt x="996" y="6"/>
                  </a:lnTo>
                  <a:lnTo>
                    <a:pt x="1020" y="6"/>
                  </a:lnTo>
                  <a:lnTo>
                    <a:pt x="1044" y="0"/>
                  </a:lnTo>
                  <a:lnTo>
                    <a:pt x="1068" y="0"/>
                  </a:lnTo>
                  <a:lnTo>
                    <a:pt x="1116" y="0"/>
                  </a:lnTo>
                  <a:lnTo>
                    <a:pt x="1140" y="0"/>
                  </a:lnTo>
                  <a:lnTo>
                    <a:pt x="1164" y="0"/>
                  </a:lnTo>
                  <a:lnTo>
                    <a:pt x="1194" y="0"/>
                  </a:lnTo>
                  <a:lnTo>
                    <a:pt x="1242" y="0"/>
                  </a:lnTo>
                  <a:lnTo>
                    <a:pt x="1266" y="0"/>
                  </a:lnTo>
                  <a:lnTo>
                    <a:pt x="1266" y="360"/>
                  </a:lnTo>
                  <a:lnTo>
                    <a:pt x="0" y="210"/>
                  </a:lnTo>
                  <a:close/>
                </a:path>
              </a:pathLst>
            </a:custGeom>
            <a:solidFill>
              <a:srgbClr val="3366FF"/>
            </a:solidFill>
            <a:ln w="9525">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347" name="Freeform 13"/>
            <p:cNvSpPr>
              <a:spLocks/>
            </p:cNvSpPr>
            <p:nvPr/>
          </p:nvSpPr>
          <p:spPr bwMode="auto">
            <a:xfrm>
              <a:off x="4680" y="1891"/>
              <a:ext cx="924" cy="1164"/>
            </a:xfrm>
            <a:custGeom>
              <a:avLst/>
              <a:gdLst>
                <a:gd name="T0" fmla="*/ 1482 w 576"/>
                <a:gd name="T1" fmla="*/ 17 h 684"/>
                <a:gd name="T2" fmla="*/ 1466 w 576"/>
                <a:gd name="T3" fmla="*/ 70 h 684"/>
                <a:gd name="T4" fmla="*/ 1452 w 576"/>
                <a:gd name="T5" fmla="*/ 121 h 684"/>
                <a:gd name="T6" fmla="*/ 1436 w 576"/>
                <a:gd name="T7" fmla="*/ 174 h 684"/>
                <a:gd name="T8" fmla="*/ 1405 w 576"/>
                <a:gd name="T9" fmla="*/ 226 h 684"/>
                <a:gd name="T10" fmla="*/ 1375 w 576"/>
                <a:gd name="T11" fmla="*/ 260 h 684"/>
                <a:gd name="T12" fmla="*/ 1328 w 576"/>
                <a:gd name="T13" fmla="*/ 313 h 684"/>
                <a:gd name="T14" fmla="*/ 1282 w 576"/>
                <a:gd name="T15" fmla="*/ 347 h 684"/>
                <a:gd name="T16" fmla="*/ 1219 w 576"/>
                <a:gd name="T17" fmla="*/ 400 h 684"/>
                <a:gd name="T18" fmla="*/ 1173 w 576"/>
                <a:gd name="T19" fmla="*/ 434 h 684"/>
                <a:gd name="T20" fmla="*/ 1081 w 576"/>
                <a:gd name="T21" fmla="*/ 487 h 684"/>
                <a:gd name="T22" fmla="*/ 1004 w 576"/>
                <a:gd name="T23" fmla="*/ 539 h 684"/>
                <a:gd name="T24" fmla="*/ 926 w 576"/>
                <a:gd name="T25" fmla="*/ 556 h 684"/>
                <a:gd name="T26" fmla="*/ 834 w 576"/>
                <a:gd name="T27" fmla="*/ 608 h 684"/>
                <a:gd name="T28" fmla="*/ 757 w 576"/>
                <a:gd name="T29" fmla="*/ 643 h 684"/>
                <a:gd name="T30" fmla="*/ 634 w 576"/>
                <a:gd name="T31" fmla="*/ 677 h 684"/>
                <a:gd name="T32" fmla="*/ 555 w 576"/>
                <a:gd name="T33" fmla="*/ 713 h 684"/>
                <a:gd name="T34" fmla="*/ 432 w 576"/>
                <a:gd name="T35" fmla="*/ 747 h 684"/>
                <a:gd name="T36" fmla="*/ 294 w 576"/>
                <a:gd name="T37" fmla="*/ 781 h 684"/>
                <a:gd name="T38" fmla="*/ 201 w 576"/>
                <a:gd name="T39" fmla="*/ 817 h 684"/>
                <a:gd name="T40" fmla="*/ 47 w 576"/>
                <a:gd name="T41" fmla="*/ 851 h 684"/>
                <a:gd name="T42" fmla="*/ 0 w 576"/>
                <a:gd name="T43" fmla="*/ 1981 h 684"/>
                <a:gd name="T44" fmla="*/ 140 w 576"/>
                <a:gd name="T45" fmla="*/ 1947 h 684"/>
                <a:gd name="T46" fmla="*/ 247 w 576"/>
                <a:gd name="T47" fmla="*/ 1928 h 684"/>
                <a:gd name="T48" fmla="*/ 387 w 576"/>
                <a:gd name="T49" fmla="*/ 1894 h 684"/>
                <a:gd name="T50" fmla="*/ 464 w 576"/>
                <a:gd name="T51" fmla="*/ 1860 h 684"/>
                <a:gd name="T52" fmla="*/ 602 w 576"/>
                <a:gd name="T53" fmla="*/ 1824 h 684"/>
                <a:gd name="T54" fmla="*/ 680 w 576"/>
                <a:gd name="T55" fmla="*/ 1790 h 684"/>
                <a:gd name="T56" fmla="*/ 788 w 576"/>
                <a:gd name="T57" fmla="*/ 1755 h 684"/>
                <a:gd name="T58" fmla="*/ 895 w 576"/>
                <a:gd name="T59" fmla="*/ 1703 h 684"/>
                <a:gd name="T60" fmla="*/ 958 w 576"/>
                <a:gd name="T61" fmla="*/ 1668 h 684"/>
                <a:gd name="T62" fmla="*/ 1049 w 576"/>
                <a:gd name="T63" fmla="*/ 1634 h 684"/>
                <a:gd name="T64" fmla="*/ 1112 w 576"/>
                <a:gd name="T65" fmla="*/ 1598 h 684"/>
                <a:gd name="T66" fmla="*/ 1189 w 576"/>
                <a:gd name="T67" fmla="*/ 1547 h 684"/>
                <a:gd name="T68" fmla="*/ 1235 w 576"/>
                <a:gd name="T69" fmla="*/ 1511 h 684"/>
                <a:gd name="T70" fmla="*/ 1296 w 576"/>
                <a:gd name="T71" fmla="*/ 1460 h 684"/>
                <a:gd name="T72" fmla="*/ 1359 w 576"/>
                <a:gd name="T73" fmla="*/ 1407 h 684"/>
                <a:gd name="T74" fmla="*/ 1389 w 576"/>
                <a:gd name="T75" fmla="*/ 1373 h 684"/>
                <a:gd name="T76" fmla="*/ 1421 w 576"/>
                <a:gd name="T77" fmla="*/ 1321 h 684"/>
                <a:gd name="T78" fmla="*/ 1436 w 576"/>
                <a:gd name="T79" fmla="*/ 1287 h 684"/>
                <a:gd name="T80" fmla="*/ 1466 w 576"/>
                <a:gd name="T81" fmla="*/ 1234 h 684"/>
                <a:gd name="T82" fmla="*/ 1466 w 576"/>
                <a:gd name="T83" fmla="*/ 1181 h 684"/>
                <a:gd name="T84" fmla="*/ 1482 w 576"/>
                <a:gd name="T85" fmla="*/ 1130 h 6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76"/>
                <a:gd name="T130" fmla="*/ 0 h 684"/>
                <a:gd name="T131" fmla="*/ 576 w 576"/>
                <a:gd name="T132" fmla="*/ 684 h 6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76" h="684">
                  <a:moveTo>
                    <a:pt x="576" y="0"/>
                  </a:moveTo>
                  <a:lnTo>
                    <a:pt x="576" y="6"/>
                  </a:lnTo>
                  <a:lnTo>
                    <a:pt x="570" y="18"/>
                  </a:lnTo>
                  <a:lnTo>
                    <a:pt x="570" y="24"/>
                  </a:lnTo>
                  <a:lnTo>
                    <a:pt x="570" y="36"/>
                  </a:lnTo>
                  <a:lnTo>
                    <a:pt x="564" y="42"/>
                  </a:lnTo>
                  <a:lnTo>
                    <a:pt x="558" y="54"/>
                  </a:lnTo>
                  <a:lnTo>
                    <a:pt x="558" y="60"/>
                  </a:lnTo>
                  <a:lnTo>
                    <a:pt x="552" y="66"/>
                  </a:lnTo>
                  <a:lnTo>
                    <a:pt x="546" y="78"/>
                  </a:lnTo>
                  <a:lnTo>
                    <a:pt x="540" y="84"/>
                  </a:lnTo>
                  <a:lnTo>
                    <a:pt x="534" y="90"/>
                  </a:lnTo>
                  <a:lnTo>
                    <a:pt x="528" y="96"/>
                  </a:lnTo>
                  <a:lnTo>
                    <a:pt x="516" y="108"/>
                  </a:lnTo>
                  <a:lnTo>
                    <a:pt x="504" y="114"/>
                  </a:lnTo>
                  <a:lnTo>
                    <a:pt x="498" y="120"/>
                  </a:lnTo>
                  <a:lnTo>
                    <a:pt x="480" y="132"/>
                  </a:lnTo>
                  <a:lnTo>
                    <a:pt x="474" y="138"/>
                  </a:lnTo>
                  <a:lnTo>
                    <a:pt x="462" y="144"/>
                  </a:lnTo>
                  <a:lnTo>
                    <a:pt x="456" y="150"/>
                  </a:lnTo>
                  <a:lnTo>
                    <a:pt x="432" y="162"/>
                  </a:lnTo>
                  <a:lnTo>
                    <a:pt x="420" y="168"/>
                  </a:lnTo>
                  <a:lnTo>
                    <a:pt x="408" y="174"/>
                  </a:lnTo>
                  <a:lnTo>
                    <a:pt x="390" y="186"/>
                  </a:lnTo>
                  <a:lnTo>
                    <a:pt x="372" y="186"/>
                  </a:lnTo>
                  <a:lnTo>
                    <a:pt x="360" y="192"/>
                  </a:lnTo>
                  <a:lnTo>
                    <a:pt x="348" y="198"/>
                  </a:lnTo>
                  <a:lnTo>
                    <a:pt x="324" y="210"/>
                  </a:lnTo>
                  <a:lnTo>
                    <a:pt x="306" y="216"/>
                  </a:lnTo>
                  <a:lnTo>
                    <a:pt x="294" y="222"/>
                  </a:lnTo>
                  <a:lnTo>
                    <a:pt x="264" y="228"/>
                  </a:lnTo>
                  <a:lnTo>
                    <a:pt x="246" y="234"/>
                  </a:lnTo>
                  <a:lnTo>
                    <a:pt x="234" y="240"/>
                  </a:lnTo>
                  <a:lnTo>
                    <a:pt x="216" y="246"/>
                  </a:lnTo>
                  <a:lnTo>
                    <a:pt x="180" y="252"/>
                  </a:lnTo>
                  <a:lnTo>
                    <a:pt x="168" y="258"/>
                  </a:lnTo>
                  <a:lnTo>
                    <a:pt x="150" y="264"/>
                  </a:lnTo>
                  <a:lnTo>
                    <a:pt x="114" y="270"/>
                  </a:lnTo>
                  <a:lnTo>
                    <a:pt x="96" y="276"/>
                  </a:lnTo>
                  <a:lnTo>
                    <a:pt x="78" y="282"/>
                  </a:lnTo>
                  <a:lnTo>
                    <a:pt x="54" y="282"/>
                  </a:lnTo>
                  <a:lnTo>
                    <a:pt x="18" y="294"/>
                  </a:lnTo>
                  <a:lnTo>
                    <a:pt x="0" y="294"/>
                  </a:lnTo>
                  <a:lnTo>
                    <a:pt x="0" y="684"/>
                  </a:lnTo>
                  <a:lnTo>
                    <a:pt x="18" y="684"/>
                  </a:lnTo>
                  <a:lnTo>
                    <a:pt x="54" y="672"/>
                  </a:lnTo>
                  <a:lnTo>
                    <a:pt x="78" y="672"/>
                  </a:lnTo>
                  <a:lnTo>
                    <a:pt x="96" y="666"/>
                  </a:lnTo>
                  <a:lnTo>
                    <a:pt x="114" y="660"/>
                  </a:lnTo>
                  <a:lnTo>
                    <a:pt x="150" y="654"/>
                  </a:lnTo>
                  <a:lnTo>
                    <a:pt x="168" y="648"/>
                  </a:lnTo>
                  <a:lnTo>
                    <a:pt x="180" y="642"/>
                  </a:lnTo>
                  <a:lnTo>
                    <a:pt x="216" y="636"/>
                  </a:lnTo>
                  <a:lnTo>
                    <a:pt x="234" y="630"/>
                  </a:lnTo>
                  <a:lnTo>
                    <a:pt x="246" y="624"/>
                  </a:lnTo>
                  <a:lnTo>
                    <a:pt x="264" y="618"/>
                  </a:lnTo>
                  <a:lnTo>
                    <a:pt x="294" y="612"/>
                  </a:lnTo>
                  <a:lnTo>
                    <a:pt x="306" y="606"/>
                  </a:lnTo>
                  <a:lnTo>
                    <a:pt x="324" y="600"/>
                  </a:lnTo>
                  <a:lnTo>
                    <a:pt x="348" y="588"/>
                  </a:lnTo>
                  <a:lnTo>
                    <a:pt x="360" y="582"/>
                  </a:lnTo>
                  <a:lnTo>
                    <a:pt x="372" y="576"/>
                  </a:lnTo>
                  <a:lnTo>
                    <a:pt x="390" y="576"/>
                  </a:lnTo>
                  <a:lnTo>
                    <a:pt x="408" y="564"/>
                  </a:lnTo>
                  <a:lnTo>
                    <a:pt x="420" y="558"/>
                  </a:lnTo>
                  <a:lnTo>
                    <a:pt x="432" y="552"/>
                  </a:lnTo>
                  <a:lnTo>
                    <a:pt x="456" y="540"/>
                  </a:lnTo>
                  <a:lnTo>
                    <a:pt x="462" y="534"/>
                  </a:lnTo>
                  <a:lnTo>
                    <a:pt x="474" y="528"/>
                  </a:lnTo>
                  <a:lnTo>
                    <a:pt x="480" y="522"/>
                  </a:lnTo>
                  <a:lnTo>
                    <a:pt x="498" y="510"/>
                  </a:lnTo>
                  <a:lnTo>
                    <a:pt x="504" y="504"/>
                  </a:lnTo>
                  <a:lnTo>
                    <a:pt x="516" y="498"/>
                  </a:lnTo>
                  <a:lnTo>
                    <a:pt x="528" y="486"/>
                  </a:lnTo>
                  <a:lnTo>
                    <a:pt x="534" y="480"/>
                  </a:lnTo>
                  <a:lnTo>
                    <a:pt x="540" y="474"/>
                  </a:lnTo>
                  <a:lnTo>
                    <a:pt x="546" y="468"/>
                  </a:lnTo>
                  <a:lnTo>
                    <a:pt x="552" y="456"/>
                  </a:lnTo>
                  <a:lnTo>
                    <a:pt x="558" y="450"/>
                  </a:lnTo>
                  <a:lnTo>
                    <a:pt x="558" y="444"/>
                  </a:lnTo>
                  <a:lnTo>
                    <a:pt x="564" y="432"/>
                  </a:lnTo>
                  <a:lnTo>
                    <a:pt x="570" y="426"/>
                  </a:lnTo>
                  <a:lnTo>
                    <a:pt x="570" y="414"/>
                  </a:lnTo>
                  <a:lnTo>
                    <a:pt x="570" y="408"/>
                  </a:lnTo>
                  <a:lnTo>
                    <a:pt x="576" y="396"/>
                  </a:lnTo>
                  <a:lnTo>
                    <a:pt x="576" y="390"/>
                  </a:lnTo>
                  <a:lnTo>
                    <a:pt x="576" y="0"/>
                  </a:lnTo>
                  <a:close/>
                </a:path>
              </a:pathLst>
            </a:custGeom>
            <a:solidFill>
              <a:srgbClr val="800000"/>
            </a:solidFill>
            <a:ln w="9525">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348" name="Freeform 14"/>
            <p:cNvSpPr>
              <a:spLocks/>
            </p:cNvSpPr>
            <p:nvPr/>
          </p:nvSpPr>
          <p:spPr bwMode="auto">
            <a:xfrm>
              <a:off x="3361" y="1891"/>
              <a:ext cx="1319" cy="1164"/>
            </a:xfrm>
            <a:custGeom>
              <a:avLst/>
              <a:gdLst>
                <a:gd name="T0" fmla="*/ 0 w 822"/>
                <a:gd name="T1" fmla="*/ 0 h 684"/>
                <a:gd name="T2" fmla="*/ 2116 w 822"/>
                <a:gd name="T3" fmla="*/ 851 h 684"/>
                <a:gd name="T4" fmla="*/ 2116 w 822"/>
                <a:gd name="T5" fmla="*/ 1981 h 684"/>
                <a:gd name="T6" fmla="*/ 0 w 822"/>
                <a:gd name="T7" fmla="*/ 1130 h 684"/>
                <a:gd name="T8" fmla="*/ 0 w 822"/>
                <a:gd name="T9" fmla="*/ 0 h 684"/>
                <a:gd name="T10" fmla="*/ 0 60000 65536"/>
                <a:gd name="T11" fmla="*/ 0 60000 65536"/>
                <a:gd name="T12" fmla="*/ 0 60000 65536"/>
                <a:gd name="T13" fmla="*/ 0 60000 65536"/>
                <a:gd name="T14" fmla="*/ 0 60000 65536"/>
                <a:gd name="T15" fmla="*/ 0 w 822"/>
                <a:gd name="T16" fmla="*/ 0 h 684"/>
                <a:gd name="T17" fmla="*/ 822 w 822"/>
                <a:gd name="T18" fmla="*/ 684 h 684"/>
              </a:gdLst>
              <a:ahLst/>
              <a:cxnLst>
                <a:cxn ang="T10">
                  <a:pos x="T0" y="T1"/>
                </a:cxn>
                <a:cxn ang="T11">
                  <a:pos x="T2" y="T3"/>
                </a:cxn>
                <a:cxn ang="T12">
                  <a:pos x="T4" y="T5"/>
                </a:cxn>
                <a:cxn ang="T13">
                  <a:pos x="T6" y="T7"/>
                </a:cxn>
                <a:cxn ang="T14">
                  <a:pos x="T8" y="T9"/>
                </a:cxn>
              </a:cxnLst>
              <a:rect l="T15" t="T16" r="T17" b="T18"/>
              <a:pathLst>
                <a:path w="822" h="684">
                  <a:moveTo>
                    <a:pt x="0" y="0"/>
                  </a:moveTo>
                  <a:lnTo>
                    <a:pt x="822" y="294"/>
                  </a:lnTo>
                  <a:lnTo>
                    <a:pt x="822" y="684"/>
                  </a:lnTo>
                  <a:lnTo>
                    <a:pt x="0" y="390"/>
                  </a:lnTo>
                  <a:lnTo>
                    <a:pt x="0" y="0"/>
                  </a:lnTo>
                  <a:close/>
                </a:path>
              </a:pathLst>
            </a:custGeom>
            <a:solidFill>
              <a:srgbClr val="800000"/>
            </a:solidFill>
            <a:ln w="9525">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349" name="Freeform 15"/>
            <p:cNvSpPr>
              <a:spLocks/>
            </p:cNvSpPr>
            <p:nvPr/>
          </p:nvSpPr>
          <p:spPr bwMode="auto">
            <a:xfrm>
              <a:off x="3361" y="1636"/>
              <a:ext cx="2243" cy="755"/>
            </a:xfrm>
            <a:custGeom>
              <a:avLst/>
              <a:gdLst>
                <a:gd name="T0" fmla="*/ 3259 w 1398"/>
                <a:gd name="T1" fmla="*/ 0 h 444"/>
                <a:gd name="T2" fmla="*/ 3289 w 1398"/>
                <a:gd name="T3" fmla="*/ 17 h 444"/>
                <a:gd name="T4" fmla="*/ 3336 w 1398"/>
                <a:gd name="T5" fmla="*/ 53 h 444"/>
                <a:gd name="T6" fmla="*/ 3352 w 1398"/>
                <a:gd name="T7" fmla="*/ 70 h 444"/>
                <a:gd name="T8" fmla="*/ 3382 w 1398"/>
                <a:gd name="T9" fmla="*/ 87 h 444"/>
                <a:gd name="T10" fmla="*/ 3413 w 1398"/>
                <a:gd name="T11" fmla="*/ 121 h 444"/>
                <a:gd name="T12" fmla="*/ 3445 w 1398"/>
                <a:gd name="T13" fmla="*/ 139 h 444"/>
                <a:gd name="T14" fmla="*/ 3459 w 1398"/>
                <a:gd name="T15" fmla="*/ 156 h 444"/>
                <a:gd name="T16" fmla="*/ 3491 w 1398"/>
                <a:gd name="T17" fmla="*/ 190 h 444"/>
                <a:gd name="T18" fmla="*/ 3506 w 1398"/>
                <a:gd name="T19" fmla="*/ 207 h 444"/>
                <a:gd name="T20" fmla="*/ 3522 w 1398"/>
                <a:gd name="T21" fmla="*/ 226 h 444"/>
                <a:gd name="T22" fmla="*/ 3522 w 1398"/>
                <a:gd name="T23" fmla="*/ 243 h 444"/>
                <a:gd name="T24" fmla="*/ 3552 w 1398"/>
                <a:gd name="T25" fmla="*/ 277 h 444"/>
                <a:gd name="T26" fmla="*/ 3552 w 1398"/>
                <a:gd name="T27" fmla="*/ 294 h 444"/>
                <a:gd name="T28" fmla="*/ 3568 w 1398"/>
                <a:gd name="T29" fmla="*/ 313 h 444"/>
                <a:gd name="T30" fmla="*/ 3583 w 1398"/>
                <a:gd name="T31" fmla="*/ 347 h 444"/>
                <a:gd name="T32" fmla="*/ 3583 w 1398"/>
                <a:gd name="T33" fmla="*/ 364 h 444"/>
                <a:gd name="T34" fmla="*/ 3583 w 1398"/>
                <a:gd name="T35" fmla="*/ 381 h 444"/>
                <a:gd name="T36" fmla="*/ 3599 w 1398"/>
                <a:gd name="T37" fmla="*/ 417 h 444"/>
                <a:gd name="T38" fmla="*/ 3599 w 1398"/>
                <a:gd name="T39" fmla="*/ 434 h 444"/>
                <a:gd name="T40" fmla="*/ 3599 w 1398"/>
                <a:gd name="T41" fmla="*/ 451 h 444"/>
                <a:gd name="T42" fmla="*/ 3583 w 1398"/>
                <a:gd name="T43" fmla="*/ 486 h 444"/>
                <a:gd name="T44" fmla="*/ 3583 w 1398"/>
                <a:gd name="T45" fmla="*/ 503 h 444"/>
                <a:gd name="T46" fmla="*/ 3583 w 1398"/>
                <a:gd name="T47" fmla="*/ 537 h 444"/>
                <a:gd name="T48" fmla="*/ 3568 w 1398"/>
                <a:gd name="T49" fmla="*/ 573 h 444"/>
                <a:gd name="T50" fmla="*/ 3552 w 1398"/>
                <a:gd name="T51" fmla="*/ 590 h 444"/>
                <a:gd name="T52" fmla="*/ 3552 w 1398"/>
                <a:gd name="T53" fmla="*/ 607 h 444"/>
                <a:gd name="T54" fmla="*/ 3522 w 1398"/>
                <a:gd name="T55" fmla="*/ 643 h 444"/>
                <a:gd name="T56" fmla="*/ 3522 w 1398"/>
                <a:gd name="T57" fmla="*/ 660 h 444"/>
                <a:gd name="T58" fmla="*/ 3506 w 1398"/>
                <a:gd name="T59" fmla="*/ 677 h 444"/>
                <a:gd name="T60" fmla="*/ 3475 w 1398"/>
                <a:gd name="T61" fmla="*/ 711 h 444"/>
                <a:gd name="T62" fmla="*/ 3459 w 1398"/>
                <a:gd name="T63" fmla="*/ 729 h 444"/>
                <a:gd name="T64" fmla="*/ 3445 w 1398"/>
                <a:gd name="T65" fmla="*/ 746 h 444"/>
                <a:gd name="T66" fmla="*/ 3413 w 1398"/>
                <a:gd name="T67" fmla="*/ 764 h 444"/>
                <a:gd name="T68" fmla="*/ 3382 w 1398"/>
                <a:gd name="T69" fmla="*/ 798 h 444"/>
                <a:gd name="T70" fmla="*/ 3352 w 1398"/>
                <a:gd name="T71" fmla="*/ 816 h 444"/>
                <a:gd name="T72" fmla="*/ 3336 w 1398"/>
                <a:gd name="T73" fmla="*/ 833 h 444"/>
                <a:gd name="T74" fmla="*/ 3289 w 1398"/>
                <a:gd name="T75" fmla="*/ 867 h 444"/>
                <a:gd name="T76" fmla="*/ 3259 w 1398"/>
                <a:gd name="T77" fmla="*/ 884 h 444"/>
                <a:gd name="T78" fmla="*/ 3228 w 1398"/>
                <a:gd name="T79" fmla="*/ 903 h 444"/>
                <a:gd name="T80" fmla="*/ 3166 w 1398"/>
                <a:gd name="T81" fmla="*/ 937 h 444"/>
                <a:gd name="T82" fmla="*/ 3151 w 1398"/>
                <a:gd name="T83" fmla="*/ 954 h 444"/>
                <a:gd name="T84" fmla="*/ 3121 w 1398"/>
                <a:gd name="T85" fmla="*/ 971 h 444"/>
                <a:gd name="T86" fmla="*/ 3042 w 1398"/>
                <a:gd name="T87" fmla="*/ 990 h 444"/>
                <a:gd name="T88" fmla="*/ 3012 w 1398"/>
                <a:gd name="T89" fmla="*/ 1007 h 444"/>
                <a:gd name="T90" fmla="*/ 2981 w 1398"/>
                <a:gd name="T91" fmla="*/ 1024 h 444"/>
                <a:gd name="T92" fmla="*/ 2904 w 1398"/>
                <a:gd name="T93" fmla="*/ 1058 h 444"/>
                <a:gd name="T94" fmla="*/ 2874 w 1398"/>
                <a:gd name="T95" fmla="*/ 1076 h 444"/>
                <a:gd name="T96" fmla="*/ 2827 w 1398"/>
                <a:gd name="T97" fmla="*/ 1076 h 444"/>
                <a:gd name="T98" fmla="*/ 2750 w 1398"/>
                <a:gd name="T99" fmla="*/ 1110 h 444"/>
                <a:gd name="T100" fmla="*/ 2718 w 1398"/>
                <a:gd name="T101" fmla="*/ 1127 h 444"/>
                <a:gd name="T102" fmla="*/ 2671 w 1398"/>
                <a:gd name="T103" fmla="*/ 1144 h 444"/>
                <a:gd name="T104" fmla="*/ 2626 w 1398"/>
                <a:gd name="T105" fmla="*/ 1163 h 444"/>
                <a:gd name="T106" fmla="*/ 2548 w 1398"/>
                <a:gd name="T107" fmla="*/ 1180 h 444"/>
                <a:gd name="T108" fmla="*/ 2503 w 1398"/>
                <a:gd name="T109" fmla="*/ 1197 h 444"/>
                <a:gd name="T110" fmla="*/ 2456 w 1398"/>
                <a:gd name="T111" fmla="*/ 1197 h 444"/>
                <a:gd name="T112" fmla="*/ 2363 w 1398"/>
                <a:gd name="T113" fmla="*/ 1231 h 444"/>
                <a:gd name="T114" fmla="*/ 2317 w 1398"/>
                <a:gd name="T115" fmla="*/ 1250 h 444"/>
                <a:gd name="T116" fmla="*/ 2254 w 1398"/>
                <a:gd name="T117" fmla="*/ 1250 h 444"/>
                <a:gd name="T118" fmla="*/ 2163 w 1398"/>
                <a:gd name="T119" fmla="*/ 1284 h 444"/>
                <a:gd name="T120" fmla="*/ 2116 w 1398"/>
                <a:gd name="T121" fmla="*/ 1284 h 444"/>
                <a:gd name="T122" fmla="*/ 0 w 1398"/>
                <a:gd name="T123" fmla="*/ 434 h 444"/>
                <a:gd name="T124" fmla="*/ 3259 w 1398"/>
                <a:gd name="T125" fmla="*/ 0 h 4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98"/>
                <a:gd name="T190" fmla="*/ 0 h 444"/>
                <a:gd name="T191" fmla="*/ 1398 w 1398"/>
                <a:gd name="T192" fmla="*/ 444 h 44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98" h="444">
                  <a:moveTo>
                    <a:pt x="1266" y="0"/>
                  </a:moveTo>
                  <a:lnTo>
                    <a:pt x="1278" y="6"/>
                  </a:lnTo>
                  <a:lnTo>
                    <a:pt x="1296" y="18"/>
                  </a:lnTo>
                  <a:lnTo>
                    <a:pt x="1302" y="24"/>
                  </a:lnTo>
                  <a:lnTo>
                    <a:pt x="1314" y="30"/>
                  </a:lnTo>
                  <a:lnTo>
                    <a:pt x="1326" y="42"/>
                  </a:lnTo>
                  <a:lnTo>
                    <a:pt x="1338" y="48"/>
                  </a:lnTo>
                  <a:lnTo>
                    <a:pt x="1344" y="54"/>
                  </a:lnTo>
                  <a:lnTo>
                    <a:pt x="1356" y="66"/>
                  </a:lnTo>
                  <a:lnTo>
                    <a:pt x="1362" y="72"/>
                  </a:lnTo>
                  <a:lnTo>
                    <a:pt x="1368" y="78"/>
                  </a:lnTo>
                  <a:lnTo>
                    <a:pt x="1368" y="84"/>
                  </a:lnTo>
                  <a:lnTo>
                    <a:pt x="1380" y="96"/>
                  </a:lnTo>
                  <a:lnTo>
                    <a:pt x="1380" y="102"/>
                  </a:lnTo>
                  <a:lnTo>
                    <a:pt x="1386" y="108"/>
                  </a:lnTo>
                  <a:lnTo>
                    <a:pt x="1392" y="120"/>
                  </a:lnTo>
                  <a:lnTo>
                    <a:pt x="1392" y="126"/>
                  </a:lnTo>
                  <a:lnTo>
                    <a:pt x="1392" y="132"/>
                  </a:lnTo>
                  <a:lnTo>
                    <a:pt x="1398" y="144"/>
                  </a:lnTo>
                  <a:lnTo>
                    <a:pt x="1398" y="150"/>
                  </a:lnTo>
                  <a:lnTo>
                    <a:pt x="1398" y="156"/>
                  </a:lnTo>
                  <a:lnTo>
                    <a:pt x="1392" y="168"/>
                  </a:lnTo>
                  <a:lnTo>
                    <a:pt x="1392" y="174"/>
                  </a:lnTo>
                  <a:lnTo>
                    <a:pt x="1392" y="186"/>
                  </a:lnTo>
                  <a:lnTo>
                    <a:pt x="1386" y="198"/>
                  </a:lnTo>
                  <a:lnTo>
                    <a:pt x="1380" y="204"/>
                  </a:lnTo>
                  <a:lnTo>
                    <a:pt x="1380" y="210"/>
                  </a:lnTo>
                  <a:lnTo>
                    <a:pt x="1368" y="222"/>
                  </a:lnTo>
                  <a:lnTo>
                    <a:pt x="1368" y="228"/>
                  </a:lnTo>
                  <a:lnTo>
                    <a:pt x="1362" y="234"/>
                  </a:lnTo>
                  <a:lnTo>
                    <a:pt x="1350" y="246"/>
                  </a:lnTo>
                  <a:lnTo>
                    <a:pt x="1344" y="252"/>
                  </a:lnTo>
                  <a:lnTo>
                    <a:pt x="1338" y="258"/>
                  </a:lnTo>
                  <a:lnTo>
                    <a:pt x="1326" y="264"/>
                  </a:lnTo>
                  <a:lnTo>
                    <a:pt x="1314" y="276"/>
                  </a:lnTo>
                  <a:lnTo>
                    <a:pt x="1302" y="282"/>
                  </a:lnTo>
                  <a:lnTo>
                    <a:pt x="1296" y="288"/>
                  </a:lnTo>
                  <a:lnTo>
                    <a:pt x="1278" y="300"/>
                  </a:lnTo>
                  <a:lnTo>
                    <a:pt x="1266" y="306"/>
                  </a:lnTo>
                  <a:lnTo>
                    <a:pt x="1254" y="312"/>
                  </a:lnTo>
                  <a:lnTo>
                    <a:pt x="1230" y="324"/>
                  </a:lnTo>
                  <a:lnTo>
                    <a:pt x="1224" y="330"/>
                  </a:lnTo>
                  <a:lnTo>
                    <a:pt x="1212" y="336"/>
                  </a:lnTo>
                  <a:lnTo>
                    <a:pt x="1182" y="342"/>
                  </a:lnTo>
                  <a:lnTo>
                    <a:pt x="1170" y="348"/>
                  </a:lnTo>
                  <a:lnTo>
                    <a:pt x="1158" y="354"/>
                  </a:lnTo>
                  <a:lnTo>
                    <a:pt x="1128" y="366"/>
                  </a:lnTo>
                  <a:lnTo>
                    <a:pt x="1116" y="372"/>
                  </a:lnTo>
                  <a:lnTo>
                    <a:pt x="1098" y="372"/>
                  </a:lnTo>
                  <a:lnTo>
                    <a:pt x="1068" y="384"/>
                  </a:lnTo>
                  <a:lnTo>
                    <a:pt x="1056" y="390"/>
                  </a:lnTo>
                  <a:lnTo>
                    <a:pt x="1038" y="396"/>
                  </a:lnTo>
                  <a:lnTo>
                    <a:pt x="1020" y="402"/>
                  </a:lnTo>
                  <a:lnTo>
                    <a:pt x="990" y="408"/>
                  </a:lnTo>
                  <a:lnTo>
                    <a:pt x="972" y="414"/>
                  </a:lnTo>
                  <a:lnTo>
                    <a:pt x="954" y="414"/>
                  </a:lnTo>
                  <a:lnTo>
                    <a:pt x="918" y="426"/>
                  </a:lnTo>
                  <a:lnTo>
                    <a:pt x="900" y="432"/>
                  </a:lnTo>
                  <a:lnTo>
                    <a:pt x="876" y="432"/>
                  </a:lnTo>
                  <a:lnTo>
                    <a:pt x="840" y="444"/>
                  </a:lnTo>
                  <a:lnTo>
                    <a:pt x="822" y="444"/>
                  </a:lnTo>
                  <a:lnTo>
                    <a:pt x="0" y="150"/>
                  </a:lnTo>
                  <a:lnTo>
                    <a:pt x="1266" y="0"/>
                  </a:lnTo>
                  <a:close/>
                </a:path>
              </a:pathLst>
            </a:custGeom>
            <a:solidFill>
              <a:srgbClr val="FF0000"/>
            </a:solidFill>
            <a:ln w="9525">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350" name="Freeform 16"/>
            <p:cNvSpPr>
              <a:spLocks/>
            </p:cNvSpPr>
            <p:nvPr/>
          </p:nvSpPr>
          <p:spPr bwMode="auto">
            <a:xfrm>
              <a:off x="222" y="1973"/>
              <a:ext cx="3562" cy="1286"/>
            </a:xfrm>
            <a:custGeom>
              <a:avLst/>
              <a:gdLst>
                <a:gd name="T0" fmla="*/ 5499 w 2220"/>
                <a:gd name="T1" fmla="*/ 903 h 756"/>
                <a:gd name="T2" fmla="*/ 5237 w 2220"/>
                <a:gd name="T3" fmla="*/ 937 h 756"/>
                <a:gd name="T4" fmla="*/ 4943 w 2220"/>
                <a:gd name="T5" fmla="*/ 973 h 756"/>
                <a:gd name="T6" fmla="*/ 4587 w 2220"/>
                <a:gd name="T7" fmla="*/ 1007 h 756"/>
                <a:gd name="T8" fmla="*/ 4279 w 2220"/>
                <a:gd name="T9" fmla="*/ 1041 h 756"/>
                <a:gd name="T10" fmla="*/ 3970 w 2220"/>
                <a:gd name="T11" fmla="*/ 1041 h 756"/>
                <a:gd name="T12" fmla="*/ 3661 w 2220"/>
                <a:gd name="T13" fmla="*/ 1060 h 756"/>
                <a:gd name="T14" fmla="*/ 3275 w 2220"/>
                <a:gd name="T15" fmla="*/ 1060 h 756"/>
                <a:gd name="T16" fmla="*/ 2965 w 2220"/>
                <a:gd name="T17" fmla="*/ 1041 h 756"/>
                <a:gd name="T18" fmla="*/ 2657 w 2220"/>
                <a:gd name="T19" fmla="*/ 1024 h 756"/>
                <a:gd name="T20" fmla="*/ 2363 w 2220"/>
                <a:gd name="T21" fmla="*/ 990 h 756"/>
                <a:gd name="T22" fmla="*/ 2023 w 2220"/>
                <a:gd name="T23" fmla="*/ 954 h 756"/>
                <a:gd name="T24" fmla="*/ 1746 w 2220"/>
                <a:gd name="T25" fmla="*/ 903 h 756"/>
                <a:gd name="T26" fmla="*/ 1483 w 2220"/>
                <a:gd name="T27" fmla="*/ 851 h 756"/>
                <a:gd name="T28" fmla="*/ 1235 w 2220"/>
                <a:gd name="T29" fmla="*/ 798 h 756"/>
                <a:gd name="T30" fmla="*/ 958 w 2220"/>
                <a:gd name="T31" fmla="*/ 730 h 756"/>
                <a:gd name="T32" fmla="*/ 757 w 2220"/>
                <a:gd name="T33" fmla="*/ 643 h 756"/>
                <a:gd name="T34" fmla="*/ 571 w 2220"/>
                <a:gd name="T35" fmla="*/ 573 h 756"/>
                <a:gd name="T36" fmla="*/ 417 w 2220"/>
                <a:gd name="T37" fmla="*/ 504 h 756"/>
                <a:gd name="T38" fmla="*/ 263 w 2220"/>
                <a:gd name="T39" fmla="*/ 400 h 756"/>
                <a:gd name="T40" fmla="*/ 154 w 2220"/>
                <a:gd name="T41" fmla="*/ 313 h 756"/>
                <a:gd name="T42" fmla="*/ 77 w 2220"/>
                <a:gd name="T43" fmla="*/ 226 h 756"/>
                <a:gd name="T44" fmla="*/ 16 w 2220"/>
                <a:gd name="T45" fmla="*/ 139 h 756"/>
                <a:gd name="T46" fmla="*/ 0 w 2220"/>
                <a:gd name="T47" fmla="*/ 17 h 756"/>
                <a:gd name="T48" fmla="*/ 0 w 2220"/>
                <a:gd name="T49" fmla="*/ 1181 h 756"/>
                <a:gd name="T50" fmla="*/ 30 w 2220"/>
                <a:gd name="T51" fmla="*/ 1284 h 756"/>
                <a:gd name="T52" fmla="*/ 93 w 2220"/>
                <a:gd name="T53" fmla="*/ 1371 h 756"/>
                <a:gd name="T54" fmla="*/ 170 w 2220"/>
                <a:gd name="T55" fmla="*/ 1458 h 756"/>
                <a:gd name="T56" fmla="*/ 310 w 2220"/>
                <a:gd name="T57" fmla="*/ 1563 h 756"/>
                <a:gd name="T58" fmla="*/ 448 w 2220"/>
                <a:gd name="T59" fmla="*/ 1650 h 756"/>
                <a:gd name="T60" fmla="*/ 618 w 2220"/>
                <a:gd name="T61" fmla="*/ 1718 h 756"/>
                <a:gd name="T62" fmla="*/ 804 w 2220"/>
                <a:gd name="T63" fmla="*/ 1788 h 756"/>
                <a:gd name="T64" fmla="*/ 1051 w 2220"/>
                <a:gd name="T65" fmla="*/ 1875 h 756"/>
                <a:gd name="T66" fmla="*/ 1282 w 2220"/>
                <a:gd name="T67" fmla="*/ 1944 h 756"/>
                <a:gd name="T68" fmla="*/ 1529 w 2220"/>
                <a:gd name="T69" fmla="*/ 1997 h 756"/>
                <a:gd name="T70" fmla="*/ 1792 w 2220"/>
                <a:gd name="T71" fmla="*/ 2048 h 756"/>
                <a:gd name="T72" fmla="*/ 2132 w 2220"/>
                <a:gd name="T73" fmla="*/ 2101 h 756"/>
                <a:gd name="T74" fmla="*/ 2424 w 2220"/>
                <a:gd name="T75" fmla="*/ 2118 h 756"/>
                <a:gd name="T76" fmla="*/ 2718 w 2220"/>
                <a:gd name="T77" fmla="*/ 2154 h 756"/>
                <a:gd name="T78" fmla="*/ 3028 w 2220"/>
                <a:gd name="T79" fmla="*/ 2171 h 756"/>
                <a:gd name="T80" fmla="*/ 3414 w 2220"/>
                <a:gd name="T81" fmla="*/ 2188 h 756"/>
                <a:gd name="T82" fmla="*/ 3722 w 2220"/>
                <a:gd name="T83" fmla="*/ 2188 h 756"/>
                <a:gd name="T84" fmla="*/ 4032 w 2220"/>
                <a:gd name="T85" fmla="*/ 2171 h 756"/>
                <a:gd name="T86" fmla="*/ 4340 w 2220"/>
                <a:gd name="T87" fmla="*/ 2154 h 756"/>
                <a:gd name="T88" fmla="*/ 4711 w 2220"/>
                <a:gd name="T89" fmla="*/ 2135 h 756"/>
                <a:gd name="T90" fmla="*/ 5004 w 2220"/>
                <a:gd name="T91" fmla="*/ 2101 h 756"/>
                <a:gd name="T92" fmla="*/ 5282 w 2220"/>
                <a:gd name="T93" fmla="*/ 2067 h 756"/>
                <a:gd name="T94" fmla="*/ 5561 w 2220"/>
                <a:gd name="T95" fmla="*/ 2014 h 7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20"/>
                <a:gd name="T145" fmla="*/ 0 h 756"/>
                <a:gd name="T146" fmla="*/ 2220 w 2220"/>
                <a:gd name="T147" fmla="*/ 756 h 7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20" h="756">
                  <a:moveTo>
                    <a:pt x="2220" y="294"/>
                  </a:moveTo>
                  <a:lnTo>
                    <a:pt x="2196" y="300"/>
                  </a:lnTo>
                  <a:lnTo>
                    <a:pt x="2160" y="306"/>
                  </a:lnTo>
                  <a:lnTo>
                    <a:pt x="2136" y="312"/>
                  </a:lnTo>
                  <a:lnTo>
                    <a:pt x="2118" y="312"/>
                  </a:lnTo>
                  <a:lnTo>
                    <a:pt x="2076" y="318"/>
                  </a:lnTo>
                  <a:lnTo>
                    <a:pt x="2052" y="324"/>
                  </a:lnTo>
                  <a:lnTo>
                    <a:pt x="2034" y="324"/>
                  </a:lnTo>
                  <a:lnTo>
                    <a:pt x="1986" y="330"/>
                  </a:lnTo>
                  <a:lnTo>
                    <a:pt x="1968" y="336"/>
                  </a:lnTo>
                  <a:lnTo>
                    <a:pt x="1944" y="336"/>
                  </a:lnTo>
                  <a:lnTo>
                    <a:pt x="1920" y="336"/>
                  </a:lnTo>
                  <a:lnTo>
                    <a:pt x="1872" y="342"/>
                  </a:lnTo>
                  <a:lnTo>
                    <a:pt x="1854" y="342"/>
                  </a:lnTo>
                  <a:lnTo>
                    <a:pt x="1830" y="348"/>
                  </a:lnTo>
                  <a:lnTo>
                    <a:pt x="1782" y="348"/>
                  </a:lnTo>
                  <a:lnTo>
                    <a:pt x="1758" y="354"/>
                  </a:lnTo>
                  <a:lnTo>
                    <a:pt x="1734" y="354"/>
                  </a:lnTo>
                  <a:lnTo>
                    <a:pt x="1686" y="354"/>
                  </a:lnTo>
                  <a:lnTo>
                    <a:pt x="1662" y="360"/>
                  </a:lnTo>
                  <a:lnTo>
                    <a:pt x="1638" y="360"/>
                  </a:lnTo>
                  <a:lnTo>
                    <a:pt x="1590" y="360"/>
                  </a:lnTo>
                  <a:lnTo>
                    <a:pt x="1566" y="360"/>
                  </a:lnTo>
                  <a:lnTo>
                    <a:pt x="1542" y="360"/>
                  </a:lnTo>
                  <a:lnTo>
                    <a:pt x="1494" y="366"/>
                  </a:lnTo>
                  <a:lnTo>
                    <a:pt x="1470" y="366"/>
                  </a:lnTo>
                  <a:lnTo>
                    <a:pt x="1446" y="366"/>
                  </a:lnTo>
                  <a:lnTo>
                    <a:pt x="1422" y="366"/>
                  </a:lnTo>
                  <a:lnTo>
                    <a:pt x="1374" y="366"/>
                  </a:lnTo>
                  <a:lnTo>
                    <a:pt x="1350" y="366"/>
                  </a:lnTo>
                  <a:lnTo>
                    <a:pt x="1326" y="366"/>
                  </a:lnTo>
                  <a:lnTo>
                    <a:pt x="1272" y="366"/>
                  </a:lnTo>
                  <a:lnTo>
                    <a:pt x="1248" y="360"/>
                  </a:lnTo>
                  <a:lnTo>
                    <a:pt x="1224" y="360"/>
                  </a:lnTo>
                  <a:lnTo>
                    <a:pt x="1176" y="360"/>
                  </a:lnTo>
                  <a:lnTo>
                    <a:pt x="1152" y="360"/>
                  </a:lnTo>
                  <a:lnTo>
                    <a:pt x="1128" y="360"/>
                  </a:lnTo>
                  <a:lnTo>
                    <a:pt x="1080" y="354"/>
                  </a:lnTo>
                  <a:lnTo>
                    <a:pt x="1056" y="354"/>
                  </a:lnTo>
                  <a:lnTo>
                    <a:pt x="1032" y="354"/>
                  </a:lnTo>
                  <a:lnTo>
                    <a:pt x="990" y="348"/>
                  </a:lnTo>
                  <a:lnTo>
                    <a:pt x="966" y="348"/>
                  </a:lnTo>
                  <a:lnTo>
                    <a:pt x="942" y="342"/>
                  </a:lnTo>
                  <a:lnTo>
                    <a:pt x="918" y="342"/>
                  </a:lnTo>
                  <a:lnTo>
                    <a:pt x="870" y="336"/>
                  </a:lnTo>
                  <a:lnTo>
                    <a:pt x="852" y="336"/>
                  </a:lnTo>
                  <a:lnTo>
                    <a:pt x="828" y="336"/>
                  </a:lnTo>
                  <a:lnTo>
                    <a:pt x="786" y="330"/>
                  </a:lnTo>
                  <a:lnTo>
                    <a:pt x="762" y="324"/>
                  </a:lnTo>
                  <a:lnTo>
                    <a:pt x="738" y="324"/>
                  </a:lnTo>
                  <a:lnTo>
                    <a:pt x="696" y="318"/>
                  </a:lnTo>
                  <a:lnTo>
                    <a:pt x="678" y="312"/>
                  </a:lnTo>
                  <a:lnTo>
                    <a:pt x="654" y="312"/>
                  </a:lnTo>
                  <a:lnTo>
                    <a:pt x="612" y="300"/>
                  </a:lnTo>
                  <a:lnTo>
                    <a:pt x="594" y="300"/>
                  </a:lnTo>
                  <a:lnTo>
                    <a:pt x="576" y="294"/>
                  </a:lnTo>
                  <a:lnTo>
                    <a:pt x="534" y="288"/>
                  </a:lnTo>
                  <a:lnTo>
                    <a:pt x="516" y="282"/>
                  </a:lnTo>
                  <a:lnTo>
                    <a:pt x="498" y="282"/>
                  </a:lnTo>
                  <a:lnTo>
                    <a:pt x="480" y="276"/>
                  </a:lnTo>
                  <a:lnTo>
                    <a:pt x="444" y="264"/>
                  </a:lnTo>
                  <a:lnTo>
                    <a:pt x="426" y="264"/>
                  </a:lnTo>
                  <a:lnTo>
                    <a:pt x="408" y="258"/>
                  </a:lnTo>
                  <a:lnTo>
                    <a:pt x="372" y="252"/>
                  </a:lnTo>
                  <a:lnTo>
                    <a:pt x="360" y="246"/>
                  </a:lnTo>
                  <a:lnTo>
                    <a:pt x="342" y="240"/>
                  </a:lnTo>
                  <a:lnTo>
                    <a:pt x="312" y="228"/>
                  </a:lnTo>
                  <a:lnTo>
                    <a:pt x="294" y="222"/>
                  </a:lnTo>
                  <a:lnTo>
                    <a:pt x="282" y="222"/>
                  </a:lnTo>
                  <a:lnTo>
                    <a:pt x="252" y="210"/>
                  </a:lnTo>
                  <a:lnTo>
                    <a:pt x="240" y="204"/>
                  </a:lnTo>
                  <a:lnTo>
                    <a:pt x="222" y="198"/>
                  </a:lnTo>
                  <a:lnTo>
                    <a:pt x="198" y="186"/>
                  </a:lnTo>
                  <a:lnTo>
                    <a:pt x="186" y="186"/>
                  </a:lnTo>
                  <a:lnTo>
                    <a:pt x="174" y="180"/>
                  </a:lnTo>
                  <a:lnTo>
                    <a:pt x="162" y="174"/>
                  </a:lnTo>
                  <a:lnTo>
                    <a:pt x="138" y="162"/>
                  </a:lnTo>
                  <a:lnTo>
                    <a:pt x="132" y="156"/>
                  </a:lnTo>
                  <a:lnTo>
                    <a:pt x="120" y="150"/>
                  </a:lnTo>
                  <a:lnTo>
                    <a:pt x="102" y="138"/>
                  </a:lnTo>
                  <a:lnTo>
                    <a:pt x="90" y="132"/>
                  </a:lnTo>
                  <a:lnTo>
                    <a:pt x="84" y="126"/>
                  </a:lnTo>
                  <a:lnTo>
                    <a:pt x="66" y="114"/>
                  </a:lnTo>
                  <a:lnTo>
                    <a:pt x="60" y="108"/>
                  </a:lnTo>
                  <a:lnTo>
                    <a:pt x="54" y="102"/>
                  </a:lnTo>
                  <a:lnTo>
                    <a:pt x="42" y="90"/>
                  </a:lnTo>
                  <a:lnTo>
                    <a:pt x="36" y="84"/>
                  </a:lnTo>
                  <a:lnTo>
                    <a:pt x="30" y="78"/>
                  </a:lnTo>
                  <a:lnTo>
                    <a:pt x="18" y="66"/>
                  </a:lnTo>
                  <a:lnTo>
                    <a:pt x="18" y="60"/>
                  </a:lnTo>
                  <a:lnTo>
                    <a:pt x="12" y="54"/>
                  </a:lnTo>
                  <a:lnTo>
                    <a:pt x="6" y="48"/>
                  </a:lnTo>
                  <a:lnTo>
                    <a:pt x="6" y="36"/>
                  </a:lnTo>
                  <a:lnTo>
                    <a:pt x="0" y="24"/>
                  </a:lnTo>
                  <a:lnTo>
                    <a:pt x="0" y="18"/>
                  </a:lnTo>
                  <a:lnTo>
                    <a:pt x="0" y="6"/>
                  </a:lnTo>
                  <a:lnTo>
                    <a:pt x="0" y="0"/>
                  </a:lnTo>
                  <a:lnTo>
                    <a:pt x="0" y="390"/>
                  </a:lnTo>
                  <a:lnTo>
                    <a:pt x="0" y="396"/>
                  </a:lnTo>
                  <a:lnTo>
                    <a:pt x="0" y="408"/>
                  </a:lnTo>
                  <a:lnTo>
                    <a:pt x="0" y="414"/>
                  </a:lnTo>
                  <a:lnTo>
                    <a:pt x="6" y="426"/>
                  </a:lnTo>
                  <a:lnTo>
                    <a:pt x="6" y="438"/>
                  </a:lnTo>
                  <a:lnTo>
                    <a:pt x="12" y="444"/>
                  </a:lnTo>
                  <a:lnTo>
                    <a:pt x="18" y="450"/>
                  </a:lnTo>
                  <a:lnTo>
                    <a:pt x="18" y="456"/>
                  </a:lnTo>
                  <a:lnTo>
                    <a:pt x="30" y="468"/>
                  </a:lnTo>
                  <a:lnTo>
                    <a:pt x="36" y="474"/>
                  </a:lnTo>
                  <a:lnTo>
                    <a:pt x="42" y="480"/>
                  </a:lnTo>
                  <a:lnTo>
                    <a:pt x="54" y="492"/>
                  </a:lnTo>
                  <a:lnTo>
                    <a:pt x="60" y="498"/>
                  </a:lnTo>
                  <a:lnTo>
                    <a:pt x="66" y="504"/>
                  </a:lnTo>
                  <a:lnTo>
                    <a:pt x="84" y="516"/>
                  </a:lnTo>
                  <a:lnTo>
                    <a:pt x="90" y="522"/>
                  </a:lnTo>
                  <a:lnTo>
                    <a:pt x="102" y="528"/>
                  </a:lnTo>
                  <a:lnTo>
                    <a:pt x="120" y="540"/>
                  </a:lnTo>
                  <a:lnTo>
                    <a:pt x="132" y="546"/>
                  </a:lnTo>
                  <a:lnTo>
                    <a:pt x="138" y="552"/>
                  </a:lnTo>
                  <a:lnTo>
                    <a:pt x="162" y="564"/>
                  </a:lnTo>
                  <a:lnTo>
                    <a:pt x="174" y="570"/>
                  </a:lnTo>
                  <a:lnTo>
                    <a:pt x="186" y="576"/>
                  </a:lnTo>
                  <a:lnTo>
                    <a:pt x="198" y="576"/>
                  </a:lnTo>
                  <a:lnTo>
                    <a:pt x="222" y="588"/>
                  </a:lnTo>
                  <a:lnTo>
                    <a:pt x="240" y="594"/>
                  </a:lnTo>
                  <a:lnTo>
                    <a:pt x="252" y="600"/>
                  </a:lnTo>
                  <a:lnTo>
                    <a:pt x="282" y="612"/>
                  </a:lnTo>
                  <a:lnTo>
                    <a:pt x="294" y="612"/>
                  </a:lnTo>
                  <a:lnTo>
                    <a:pt x="312" y="618"/>
                  </a:lnTo>
                  <a:lnTo>
                    <a:pt x="342" y="630"/>
                  </a:lnTo>
                  <a:lnTo>
                    <a:pt x="360" y="636"/>
                  </a:lnTo>
                  <a:lnTo>
                    <a:pt x="372" y="642"/>
                  </a:lnTo>
                  <a:lnTo>
                    <a:pt x="408" y="648"/>
                  </a:lnTo>
                  <a:lnTo>
                    <a:pt x="426" y="654"/>
                  </a:lnTo>
                  <a:lnTo>
                    <a:pt x="444" y="654"/>
                  </a:lnTo>
                  <a:lnTo>
                    <a:pt x="480" y="666"/>
                  </a:lnTo>
                  <a:lnTo>
                    <a:pt x="498" y="672"/>
                  </a:lnTo>
                  <a:lnTo>
                    <a:pt x="516" y="672"/>
                  </a:lnTo>
                  <a:lnTo>
                    <a:pt x="534" y="678"/>
                  </a:lnTo>
                  <a:lnTo>
                    <a:pt x="576" y="684"/>
                  </a:lnTo>
                  <a:lnTo>
                    <a:pt x="594" y="690"/>
                  </a:lnTo>
                  <a:lnTo>
                    <a:pt x="612" y="690"/>
                  </a:lnTo>
                  <a:lnTo>
                    <a:pt x="654" y="702"/>
                  </a:lnTo>
                  <a:lnTo>
                    <a:pt x="678" y="702"/>
                  </a:lnTo>
                  <a:lnTo>
                    <a:pt x="696" y="708"/>
                  </a:lnTo>
                  <a:lnTo>
                    <a:pt x="738" y="714"/>
                  </a:lnTo>
                  <a:lnTo>
                    <a:pt x="762" y="714"/>
                  </a:lnTo>
                  <a:lnTo>
                    <a:pt x="786" y="720"/>
                  </a:lnTo>
                  <a:lnTo>
                    <a:pt x="828" y="726"/>
                  </a:lnTo>
                  <a:lnTo>
                    <a:pt x="852" y="726"/>
                  </a:lnTo>
                  <a:lnTo>
                    <a:pt x="870" y="726"/>
                  </a:lnTo>
                  <a:lnTo>
                    <a:pt x="918" y="732"/>
                  </a:lnTo>
                  <a:lnTo>
                    <a:pt x="942" y="732"/>
                  </a:lnTo>
                  <a:lnTo>
                    <a:pt x="966" y="738"/>
                  </a:lnTo>
                  <a:lnTo>
                    <a:pt x="990" y="738"/>
                  </a:lnTo>
                  <a:lnTo>
                    <a:pt x="1032" y="744"/>
                  </a:lnTo>
                  <a:lnTo>
                    <a:pt x="1056" y="744"/>
                  </a:lnTo>
                  <a:lnTo>
                    <a:pt x="1080" y="744"/>
                  </a:lnTo>
                  <a:lnTo>
                    <a:pt x="1128" y="750"/>
                  </a:lnTo>
                  <a:lnTo>
                    <a:pt x="1152" y="750"/>
                  </a:lnTo>
                  <a:lnTo>
                    <a:pt x="1176" y="750"/>
                  </a:lnTo>
                  <a:lnTo>
                    <a:pt x="1224" y="750"/>
                  </a:lnTo>
                  <a:lnTo>
                    <a:pt x="1248" y="750"/>
                  </a:lnTo>
                  <a:lnTo>
                    <a:pt x="1272" y="756"/>
                  </a:lnTo>
                  <a:lnTo>
                    <a:pt x="1326" y="756"/>
                  </a:lnTo>
                  <a:lnTo>
                    <a:pt x="1350" y="756"/>
                  </a:lnTo>
                  <a:lnTo>
                    <a:pt x="1374" y="756"/>
                  </a:lnTo>
                  <a:lnTo>
                    <a:pt x="1422" y="756"/>
                  </a:lnTo>
                  <a:lnTo>
                    <a:pt x="1446" y="756"/>
                  </a:lnTo>
                  <a:lnTo>
                    <a:pt x="1470" y="756"/>
                  </a:lnTo>
                  <a:lnTo>
                    <a:pt x="1494" y="756"/>
                  </a:lnTo>
                  <a:lnTo>
                    <a:pt x="1542" y="750"/>
                  </a:lnTo>
                  <a:lnTo>
                    <a:pt x="1566" y="750"/>
                  </a:lnTo>
                  <a:lnTo>
                    <a:pt x="1590" y="750"/>
                  </a:lnTo>
                  <a:lnTo>
                    <a:pt x="1638" y="750"/>
                  </a:lnTo>
                  <a:lnTo>
                    <a:pt x="1662" y="750"/>
                  </a:lnTo>
                  <a:lnTo>
                    <a:pt x="1686" y="744"/>
                  </a:lnTo>
                  <a:lnTo>
                    <a:pt x="1734" y="744"/>
                  </a:lnTo>
                  <a:lnTo>
                    <a:pt x="1758" y="744"/>
                  </a:lnTo>
                  <a:lnTo>
                    <a:pt x="1782" y="738"/>
                  </a:lnTo>
                  <a:lnTo>
                    <a:pt x="1830" y="738"/>
                  </a:lnTo>
                  <a:lnTo>
                    <a:pt x="1854" y="732"/>
                  </a:lnTo>
                  <a:lnTo>
                    <a:pt x="1872" y="732"/>
                  </a:lnTo>
                  <a:lnTo>
                    <a:pt x="1920" y="726"/>
                  </a:lnTo>
                  <a:lnTo>
                    <a:pt x="1944" y="726"/>
                  </a:lnTo>
                  <a:lnTo>
                    <a:pt x="1968" y="726"/>
                  </a:lnTo>
                  <a:lnTo>
                    <a:pt x="1986" y="720"/>
                  </a:lnTo>
                  <a:lnTo>
                    <a:pt x="2034" y="714"/>
                  </a:lnTo>
                  <a:lnTo>
                    <a:pt x="2052" y="714"/>
                  </a:lnTo>
                  <a:lnTo>
                    <a:pt x="2076" y="708"/>
                  </a:lnTo>
                  <a:lnTo>
                    <a:pt x="2118" y="702"/>
                  </a:lnTo>
                  <a:lnTo>
                    <a:pt x="2136" y="702"/>
                  </a:lnTo>
                  <a:lnTo>
                    <a:pt x="2160" y="696"/>
                  </a:lnTo>
                  <a:lnTo>
                    <a:pt x="2196" y="690"/>
                  </a:lnTo>
                  <a:lnTo>
                    <a:pt x="2220" y="684"/>
                  </a:lnTo>
                  <a:lnTo>
                    <a:pt x="2220" y="294"/>
                  </a:lnTo>
                  <a:close/>
                </a:path>
              </a:pathLst>
            </a:custGeom>
            <a:solidFill>
              <a:srgbClr val="006680"/>
            </a:solidFill>
            <a:ln w="9525">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351" name="Freeform 17"/>
            <p:cNvSpPr>
              <a:spLocks/>
            </p:cNvSpPr>
            <p:nvPr/>
          </p:nvSpPr>
          <p:spPr bwMode="auto">
            <a:xfrm>
              <a:off x="222" y="1718"/>
              <a:ext cx="3562" cy="878"/>
            </a:xfrm>
            <a:custGeom>
              <a:avLst/>
              <a:gdLst>
                <a:gd name="T0" fmla="*/ 5653 w 2220"/>
                <a:gd name="T1" fmla="*/ 1303 h 516"/>
                <a:gd name="T2" fmla="*/ 5499 w 2220"/>
                <a:gd name="T3" fmla="*/ 1337 h 516"/>
                <a:gd name="T4" fmla="*/ 5345 w 2220"/>
                <a:gd name="T5" fmla="*/ 1354 h 516"/>
                <a:gd name="T6" fmla="*/ 5237 w 2220"/>
                <a:gd name="T7" fmla="*/ 1373 h 516"/>
                <a:gd name="T8" fmla="*/ 5067 w 2220"/>
                <a:gd name="T9" fmla="*/ 1407 h 516"/>
                <a:gd name="T10" fmla="*/ 4881 w 2220"/>
                <a:gd name="T11" fmla="*/ 1424 h 516"/>
                <a:gd name="T12" fmla="*/ 4773 w 2220"/>
                <a:gd name="T13" fmla="*/ 1424 h 516"/>
                <a:gd name="T14" fmla="*/ 4587 w 2220"/>
                <a:gd name="T15" fmla="*/ 1441 h 516"/>
                <a:gd name="T16" fmla="*/ 4403 w 2220"/>
                <a:gd name="T17" fmla="*/ 1460 h 516"/>
                <a:gd name="T18" fmla="*/ 4279 w 2220"/>
                <a:gd name="T19" fmla="*/ 1477 h 516"/>
                <a:gd name="T20" fmla="*/ 4093 w 2220"/>
                <a:gd name="T21" fmla="*/ 1477 h 516"/>
                <a:gd name="T22" fmla="*/ 3970 w 2220"/>
                <a:gd name="T23" fmla="*/ 1477 h 516"/>
                <a:gd name="T24" fmla="*/ 3785 w 2220"/>
                <a:gd name="T25" fmla="*/ 1494 h 516"/>
                <a:gd name="T26" fmla="*/ 3599 w 2220"/>
                <a:gd name="T27" fmla="*/ 1494 h 516"/>
                <a:gd name="T28" fmla="*/ 3475 w 2220"/>
                <a:gd name="T29" fmla="*/ 1494 h 516"/>
                <a:gd name="T30" fmla="*/ 3275 w 2220"/>
                <a:gd name="T31" fmla="*/ 1494 h 516"/>
                <a:gd name="T32" fmla="*/ 3089 w 2220"/>
                <a:gd name="T33" fmla="*/ 1477 h 516"/>
                <a:gd name="T34" fmla="*/ 2965 w 2220"/>
                <a:gd name="T35" fmla="*/ 1477 h 516"/>
                <a:gd name="T36" fmla="*/ 2781 w 2220"/>
                <a:gd name="T37" fmla="*/ 1460 h 516"/>
                <a:gd name="T38" fmla="*/ 2611 w 2220"/>
                <a:gd name="T39" fmla="*/ 1441 h 516"/>
                <a:gd name="T40" fmla="*/ 2487 w 2220"/>
                <a:gd name="T41" fmla="*/ 1441 h 516"/>
                <a:gd name="T42" fmla="*/ 2301 w 2220"/>
                <a:gd name="T43" fmla="*/ 1424 h 516"/>
                <a:gd name="T44" fmla="*/ 2132 w 2220"/>
                <a:gd name="T45" fmla="*/ 1407 h 516"/>
                <a:gd name="T46" fmla="*/ 2023 w 2220"/>
                <a:gd name="T47" fmla="*/ 1390 h 516"/>
                <a:gd name="T48" fmla="*/ 1853 w 2220"/>
                <a:gd name="T49" fmla="*/ 1354 h 516"/>
                <a:gd name="T50" fmla="*/ 1683 w 2220"/>
                <a:gd name="T51" fmla="*/ 1337 h 516"/>
                <a:gd name="T52" fmla="*/ 1576 w 2220"/>
                <a:gd name="T53" fmla="*/ 1303 h 516"/>
                <a:gd name="T54" fmla="*/ 1436 w 2220"/>
                <a:gd name="T55" fmla="*/ 1285 h 516"/>
                <a:gd name="T56" fmla="*/ 1282 w 2220"/>
                <a:gd name="T57" fmla="*/ 1251 h 516"/>
                <a:gd name="T58" fmla="*/ 1189 w 2220"/>
                <a:gd name="T59" fmla="*/ 1217 h 516"/>
                <a:gd name="T60" fmla="*/ 1051 w 2220"/>
                <a:gd name="T61" fmla="*/ 1181 h 516"/>
                <a:gd name="T62" fmla="*/ 958 w 2220"/>
                <a:gd name="T63" fmla="*/ 1164 h 516"/>
                <a:gd name="T64" fmla="*/ 834 w 2220"/>
                <a:gd name="T65" fmla="*/ 1111 h 516"/>
                <a:gd name="T66" fmla="*/ 725 w 2220"/>
                <a:gd name="T67" fmla="*/ 1077 h 516"/>
                <a:gd name="T68" fmla="*/ 648 w 2220"/>
                <a:gd name="T69" fmla="*/ 1043 h 516"/>
                <a:gd name="T70" fmla="*/ 541 w 2220"/>
                <a:gd name="T71" fmla="*/ 990 h 516"/>
                <a:gd name="T72" fmla="*/ 448 w 2220"/>
                <a:gd name="T73" fmla="*/ 956 h 516"/>
                <a:gd name="T74" fmla="*/ 387 w 2220"/>
                <a:gd name="T75" fmla="*/ 921 h 516"/>
                <a:gd name="T76" fmla="*/ 310 w 2220"/>
                <a:gd name="T77" fmla="*/ 868 h 516"/>
                <a:gd name="T78" fmla="*/ 231 w 2220"/>
                <a:gd name="T79" fmla="*/ 817 h 516"/>
                <a:gd name="T80" fmla="*/ 186 w 2220"/>
                <a:gd name="T81" fmla="*/ 781 h 516"/>
                <a:gd name="T82" fmla="*/ 140 w 2220"/>
                <a:gd name="T83" fmla="*/ 730 h 516"/>
                <a:gd name="T84" fmla="*/ 93 w 2220"/>
                <a:gd name="T85" fmla="*/ 677 h 516"/>
                <a:gd name="T86" fmla="*/ 63 w 2220"/>
                <a:gd name="T87" fmla="*/ 643 h 516"/>
                <a:gd name="T88" fmla="*/ 30 w 2220"/>
                <a:gd name="T89" fmla="*/ 590 h 516"/>
                <a:gd name="T90" fmla="*/ 16 w 2220"/>
                <a:gd name="T91" fmla="*/ 538 h 516"/>
                <a:gd name="T92" fmla="*/ 0 w 2220"/>
                <a:gd name="T93" fmla="*/ 487 h 516"/>
                <a:gd name="T94" fmla="*/ 0 w 2220"/>
                <a:gd name="T95" fmla="*/ 434 h 516"/>
                <a:gd name="T96" fmla="*/ 0 w 2220"/>
                <a:gd name="T97" fmla="*/ 400 h 516"/>
                <a:gd name="T98" fmla="*/ 16 w 2220"/>
                <a:gd name="T99" fmla="*/ 347 h 516"/>
                <a:gd name="T100" fmla="*/ 30 w 2220"/>
                <a:gd name="T101" fmla="*/ 296 h 516"/>
                <a:gd name="T102" fmla="*/ 47 w 2220"/>
                <a:gd name="T103" fmla="*/ 260 h 516"/>
                <a:gd name="T104" fmla="*/ 93 w 2220"/>
                <a:gd name="T105" fmla="*/ 209 h 516"/>
                <a:gd name="T106" fmla="*/ 140 w 2220"/>
                <a:gd name="T107" fmla="*/ 157 h 516"/>
                <a:gd name="T108" fmla="*/ 170 w 2220"/>
                <a:gd name="T109" fmla="*/ 121 h 516"/>
                <a:gd name="T110" fmla="*/ 231 w 2220"/>
                <a:gd name="T111" fmla="*/ 70 h 516"/>
                <a:gd name="T112" fmla="*/ 310 w 2220"/>
                <a:gd name="T113" fmla="*/ 17 h 516"/>
                <a:gd name="T114" fmla="*/ 3599 w 2220"/>
                <a:gd name="T115" fmla="*/ 434 h 5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20"/>
                <a:gd name="T175" fmla="*/ 0 h 516"/>
                <a:gd name="T176" fmla="*/ 2220 w 2220"/>
                <a:gd name="T177" fmla="*/ 516 h 51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220" h="516">
                  <a:moveTo>
                    <a:pt x="2220" y="444"/>
                  </a:moveTo>
                  <a:lnTo>
                    <a:pt x="2196" y="450"/>
                  </a:lnTo>
                  <a:lnTo>
                    <a:pt x="2160" y="456"/>
                  </a:lnTo>
                  <a:lnTo>
                    <a:pt x="2136" y="462"/>
                  </a:lnTo>
                  <a:lnTo>
                    <a:pt x="2118" y="462"/>
                  </a:lnTo>
                  <a:lnTo>
                    <a:pt x="2076" y="468"/>
                  </a:lnTo>
                  <a:lnTo>
                    <a:pt x="2052" y="474"/>
                  </a:lnTo>
                  <a:lnTo>
                    <a:pt x="2034" y="474"/>
                  </a:lnTo>
                  <a:lnTo>
                    <a:pt x="1986" y="480"/>
                  </a:lnTo>
                  <a:lnTo>
                    <a:pt x="1968" y="486"/>
                  </a:lnTo>
                  <a:lnTo>
                    <a:pt x="1944" y="486"/>
                  </a:lnTo>
                  <a:lnTo>
                    <a:pt x="1896" y="492"/>
                  </a:lnTo>
                  <a:lnTo>
                    <a:pt x="1872" y="492"/>
                  </a:lnTo>
                  <a:lnTo>
                    <a:pt x="1854" y="492"/>
                  </a:lnTo>
                  <a:lnTo>
                    <a:pt x="1806" y="498"/>
                  </a:lnTo>
                  <a:lnTo>
                    <a:pt x="1782" y="498"/>
                  </a:lnTo>
                  <a:lnTo>
                    <a:pt x="1758" y="504"/>
                  </a:lnTo>
                  <a:lnTo>
                    <a:pt x="1710" y="504"/>
                  </a:lnTo>
                  <a:lnTo>
                    <a:pt x="1686" y="504"/>
                  </a:lnTo>
                  <a:lnTo>
                    <a:pt x="1662" y="510"/>
                  </a:lnTo>
                  <a:lnTo>
                    <a:pt x="1638" y="510"/>
                  </a:lnTo>
                  <a:lnTo>
                    <a:pt x="1590" y="510"/>
                  </a:lnTo>
                  <a:lnTo>
                    <a:pt x="1566" y="510"/>
                  </a:lnTo>
                  <a:lnTo>
                    <a:pt x="1542" y="510"/>
                  </a:lnTo>
                  <a:lnTo>
                    <a:pt x="1494" y="516"/>
                  </a:lnTo>
                  <a:lnTo>
                    <a:pt x="1470" y="516"/>
                  </a:lnTo>
                  <a:lnTo>
                    <a:pt x="1446" y="516"/>
                  </a:lnTo>
                  <a:lnTo>
                    <a:pt x="1398" y="516"/>
                  </a:lnTo>
                  <a:lnTo>
                    <a:pt x="1374" y="516"/>
                  </a:lnTo>
                  <a:lnTo>
                    <a:pt x="1350" y="516"/>
                  </a:lnTo>
                  <a:lnTo>
                    <a:pt x="1296" y="516"/>
                  </a:lnTo>
                  <a:lnTo>
                    <a:pt x="1272" y="516"/>
                  </a:lnTo>
                  <a:lnTo>
                    <a:pt x="1248" y="510"/>
                  </a:lnTo>
                  <a:lnTo>
                    <a:pt x="1200" y="510"/>
                  </a:lnTo>
                  <a:lnTo>
                    <a:pt x="1176" y="510"/>
                  </a:lnTo>
                  <a:lnTo>
                    <a:pt x="1152" y="510"/>
                  </a:lnTo>
                  <a:lnTo>
                    <a:pt x="1104" y="504"/>
                  </a:lnTo>
                  <a:lnTo>
                    <a:pt x="1080" y="504"/>
                  </a:lnTo>
                  <a:lnTo>
                    <a:pt x="1056" y="504"/>
                  </a:lnTo>
                  <a:lnTo>
                    <a:pt x="1014" y="498"/>
                  </a:lnTo>
                  <a:lnTo>
                    <a:pt x="990" y="498"/>
                  </a:lnTo>
                  <a:lnTo>
                    <a:pt x="966" y="498"/>
                  </a:lnTo>
                  <a:lnTo>
                    <a:pt x="918" y="492"/>
                  </a:lnTo>
                  <a:lnTo>
                    <a:pt x="894" y="492"/>
                  </a:lnTo>
                  <a:lnTo>
                    <a:pt x="870" y="486"/>
                  </a:lnTo>
                  <a:lnTo>
                    <a:pt x="828" y="486"/>
                  </a:lnTo>
                  <a:lnTo>
                    <a:pt x="804" y="480"/>
                  </a:lnTo>
                  <a:lnTo>
                    <a:pt x="786" y="480"/>
                  </a:lnTo>
                  <a:lnTo>
                    <a:pt x="738" y="474"/>
                  </a:lnTo>
                  <a:lnTo>
                    <a:pt x="720" y="468"/>
                  </a:lnTo>
                  <a:lnTo>
                    <a:pt x="696" y="468"/>
                  </a:lnTo>
                  <a:lnTo>
                    <a:pt x="654" y="462"/>
                  </a:lnTo>
                  <a:lnTo>
                    <a:pt x="636" y="456"/>
                  </a:lnTo>
                  <a:lnTo>
                    <a:pt x="612" y="450"/>
                  </a:lnTo>
                  <a:lnTo>
                    <a:pt x="576" y="444"/>
                  </a:lnTo>
                  <a:lnTo>
                    <a:pt x="558" y="444"/>
                  </a:lnTo>
                  <a:lnTo>
                    <a:pt x="534" y="438"/>
                  </a:lnTo>
                  <a:lnTo>
                    <a:pt x="498" y="432"/>
                  </a:lnTo>
                  <a:lnTo>
                    <a:pt x="480" y="426"/>
                  </a:lnTo>
                  <a:lnTo>
                    <a:pt x="462" y="420"/>
                  </a:lnTo>
                  <a:lnTo>
                    <a:pt x="444" y="414"/>
                  </a:lnTo>
                  <a:lnTo>
                    <a:pt x="408" y="408"/>
                  </a:lnTo>
                  <a:lnTo>
                    <a:pt x="390" y="402"/>
                  </a:lnTo>
                  <a:lnTo>
                    <a:pt x="372" y="402"/>
                  </a:lnTo>
                  <a:lnTo>
                    <a:pt x="342" y="390"/>
                  </a:lnTo>
                  <a:lnTo>
                    <a:pt x="324" y="384"/>
                  </a:lnTo>
                  <a:lnTo>
                    <a:pt x="312" y="378"/>
                  </a:lnTo>
                  <a:lnTo>
                    <a:pt x="282" y="372"/>
                  </a:lnTo>
                  <a:lnTo>
                    <a:pt x="264" y="366"/>
                  </a:lnTo>
                  <a:lnTo>
                    <a:pt x="252" y="360"/>
                  </a:lnTo>
                  <a:lnTo>
                    <a:pt x="222" y="348"/>
                  </a:lnTo>
                  <a:lnTo>
                    <a:pt x="210" y="342"/>
                  </a:lnTo>
                  <a:lnTo>
                    <a:pt x="198" y="336"/>
                  </a:lnTo>
                  <a:lnTo>
                    <a:pt x="174" y="330"/>
                  </a:lnTo>
                  <a:lnTo>
                    <a:pt x="162" y="324"/>
                  </a:lnTo>
                  <a:lnTo>
                    <a:pt x="150" y="318"/>
                  </a:lnTo>
                  <a:lnTo>
                    <a:pt x="132" y="306"/>
                  </a:lnTo>
                  <a:lnTo>
                    <a:pt x="120" y="300"/>
                  </a:lnTo>
                  <a:lnTo>
                    <a:pt x="108" y="294"/>
                  </a:lnTo>
                  <a:lnTo>
                    <a:pt x="90" y="282"/>
                  </a:lnTo>
                  <a:lnTo>
                    <a:pt x="84" y="276"/>
                  </a:lnTo>
                  <a:lnTo>
                    <a:pt x="72" y="270"/>
                  </a:lnTo>
                  <a:lnTo>
                    <a:pt x="60" y="258"/>
                  </a:lnTo>
                  <a:lnTo>
                    <a:pt x="54" y="252"/>
                  </a:lnTo>
                  <a:lnTo>
                    <a:pt x="48" y="246"/>
                  </a:lnTo>
                  <a:lnTo>
                    <a:pt x="36" y="234"/>
                  </a:lnTo>
                  <a:lnTo>
                    <a:pt x="30" y="228"/>
                  </a:lnTo>
                  <a:lnTo>
                    <a:pt x="24" y="222"/>
                  </a:lnTo>
                  <a:lnTo>
                    <a:pt x="18" y="210"/>
                  </a:lnTo>
                  <a:lnTo>
                    <a:pt x="12" y="204"/>
                  </a:lnTo>
                  <a:lnTo>
                    <a:pt x="6" y="198"/>
                  </a:lnTo>
                  <a:lnTo>
                    <a:pt x="6" y="186"/>
                  </a:lnTo>
                  <a:lnTo>
                    <a:pt x="0" y="174"/>
                  </a:lnTo>
                  <a:lnTo>
                    <a:pt x="0" y="168"/>
                  </a:lnTo>
                  <a:lnTo>
                    <a:pt x="0" y="156"/>
                  </a:lnTo>
                  <a:lnTo>
                    <a:pt x="0" y="150"/>
                  </a:lnTo>
                  <a:lnTo>
                    <a:pt x="0" y="144"/>
                  </a:lnTo>
                  <a:lnTo>
                    <a:pt x="0" y="138"/>
                  </a:lnTo>
                  <a:lnTo>
                    <a:pt x="0" y="126"/>
                  </a:lnTo>
                  <a:lnTo>
                    <a:pt x="6" y="120"/>
                  </a:lnTo>
                  <a:lnTo>
                    <a:pt x="6" y="114"/>
                  </a:lnTo>
                  <a:lnTo>
                    <a:pt x="12" y="102"/>
                  </a:lnTo>
                  <a:lnTo>
                    <a:pt x="18" y="96"/>
                  </a:lnTo>
                  <a:lnTo>
                    <a:pt x="18" y="90"/>
                  </a:lnTo>
                  <a:lnTo>
                    <a:pt x="30" y="78"/>
                  </a:lnTo>
                  <a:lnTo>
                    <a:pt x="36" y="72"/>
                  </a:lnTo>
                  <a:lnTo>
                    <a:pt x="42" y="66"/>
                  </a:lnTo>
                  <a:lnTo>
                    <a:pt x="54" y="54"/>
                  </a:lnTo>
                  <a:lnTo>
                    <a:pt x="60" y="48"/>
                  </a:lnTo>
                  <a:lnTo>
                    <a:pt x="66" y="42"/>
                  </a:lnTo>
                  <a:lnTo>
                    <a:pt x="84" y="30"/>
                  </a:lnTo>
                  <a:lnTo>
                    <a:pt x="90" y="24"/>
                  </a:lnTo>
                  <a:lnTo>
                    <a:pt x="102" y="18"/>
                  </a:lnTo>
                  <a:lnTo>
                    <a:pt x="120" y="6"/>
                  </a:lnTo>
                  <a:lnTo>
                    <a:pt x="132" y="0"/>
                  </a:lnTo>
                  <a:lnTo>
                    <a:pt x="1398" y="150"/>
                  </a:lnTo>
                  <a:lnTo>
                    <a:pt x="2220" y="444"/>
                  </a:lnTo>
                  <a:close/>
                </a:path>
              </a:pathLst>
            </a:custGeom>
            <a:solidFill>
              <a:srgbClr val="00CCFF"/>
            </a:solidFill>
            <a:ln w="9525">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352" name="Text Box 18"/>
            <p:cNvSpPr txBox="1">
              <a:spLocks noChangeArrowheads="1"/>
            </p:cNvSpPr>
            <p:nvPr/>
          </p:nvSpPr>
          <p:spPr bwMode="auto">
            <a:xfrm>
              <a:off x="1069" y="2075"/>
              <a:ext cx="1618" cy="212"/>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600" b="1" i="0" u="none" strike="noStrike" kern="0" cap="none" spc="0" normalizeH="0" baseline="0" noProof="0">
                  <a:ln>
                    <a:noFill/>
                  </a:ln>
                  <a:solidFill>
                    <a:schemeClr val="bg1"/>
                  </a:solidFill>
                  <a:effectLst/>
                  <a:uLnTx/>
                  <a:uFillTx/>
                  <a:latin typeface="Calibri" pitchFamily="34" charset="0"/>
                </a:rPr>
                <a:t>Early Meccan 42% (48)</a:t>
              </a:r>
            </a:p>
          </p:txBody>
        </p:sp>
        <p:sp>
          <p:nvSpPr>
            <p:cNvPr id="14353" name="Text Box 19"/>
            <p:cNvSpPr txBox="1">
              <a:spLocks noChangeArrowheads="1"/>
            </p:cNvSpPr>
            <p:nvPr/>
          </p:nvSpPr>
          <p:spPr bwMode="auto">
            <a:xfrm>
              <a:off x="838" y="1379"/>
              <a:ext cx="1849" cy="231"/>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14354" name="Text Box 20"/>
            <p:cNvSpPr txBox="1">
              <a:spLocks noChangeArrowheads="1"/>
            </p:cNvSpPr>
            <p:nvPr/>
          </p:nvSpPr>
          <p:spPr bwMode="auto">
            <a:xfrm>
              <a:off x="1069" y="1297"/>
              <a:ext cx="1156" cy="232"/>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14355" name="Text Box 21"/>
            <p:cNvSpPr txBox="1">
              <a:spLocks noChangeArrowheads="1"/>
            </p:cNvSpPr>
            <p:nvPr/>
          </p:nvSpPr>
          <p:spPr bwMode="auto">
            <a:xfrm>
              <a:off x="992" y="1379"/>
              <a:ext cx="710" cy="231"/>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14356" name="Text Box 22"/>
            <p:cNvSpPr txBox="1">
              <a:spLocks noChangeArrowheads="1"/>
            </p:cNvSpPr>
            <p:nvPr/>
          </p:nvSpPr>
          <p:spPr bwMode="auto">
            <a:xfrm>
              <a:off x="864" y="1296"/>
              <a:ext cx="1619" cy="213"/>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chemeClr val="bg1"/>
                  </a:solidFill>
                  <a:effectLst/>
                  <a:uLnTx/>
                  <a:uFillTx/>
                  <a:latin typeface="Calibri" pitchFamily="34" charset="0"/>
                </a:rPr>
                <a:t>Middle Meccan 18% (21) </a:t>
              </a:r>
            </a:p>
          </p:txBody>
        </p:sp>
        <p:sp>
          <p:nvSpPr>
            <p:cNvPr id="14357" name="Text Box 23"/>
            <p:cNvSpPr txBox="1">
              <a:spLocks noChangeArrowheads="1"/>
            </p:cNvSpPr>
            <p:nvPr/>
          </p:nvSpPr>
          <p:spPr bwMode="auto">
            <a:xfrm>
              <a:off x="3168" y="1248"/>
              <a:ext cx="1439" cy="213"/>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chemeClr val="bg1"/>
                  </a:solidFill>
                  <a:effectLst/>
                  <a:uLnTx/>
                  <a:uFillTx/>
                  <a:latin typeface="Calibri" pitchFamily="34" charset="0"/>
                </a:rPr>
                <a:t>Late Meccan 18% (21)</a:t>
              </a:r>
            </a:p>
          </p:txBody>
        </p:sp>
        <p:sp>
          <p:nvSpPr>
            <p:cNvPr id="14358" name="Text Box 24"/>
            <p:cNvSpPr txBox="1">
              <a:spLocks noChangeArrowheads="1"/>
            </p:cNvSpPr>
            <p:nvPr/>
          </p:nvSpPr>
          <p:spPr bwMode="auto">
            <a:xfrm>
              <a:off x="4080" y="1824"/>
              <a:ext cx="1191" cy="212"/>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chemeClr val="bg1"/>
                  </a:solidFill>
                  <a:effectLst/>
                  <a:uLnTx/>
                  <a:uFillTx/>
                  <a:latin typeface="Calibri" pitchFamily="34" charset="0"/>
                </a:rPr>
                <a:t>Medinan 21% (24)</a:t>
              </a:r>
            </a:p>
          </p:txBody>
        </p:sp>
      </p:grpSp>
    </p:spTree>
    <p:extLst>
      <p:ext uri="{BB962C8B-B14F-4D97-AF65-F5344CB8AC3E}">
        <p14:creationId xmlns:p14="http://schemas.microsoft.com/office/powerpoint/2010/main" val="3310923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11"/>
          <p:cNvGraphicFramePr>
            <a:graphicFrameLocks noGrp="1"/>
          </p:cNvGraphicFramePr>
          <p:nvPr/>
        </p:nvGraphicFramePr>
        <p:xfrm>
          <a:off x="304800" y="1663700"/>
          <a:ext cx="8686800" cy="4749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US" b="1" dirty="0"/>
              <a:t>The Islamic </a:t>
            </a:r>
            <a:r>
              <a:rPr lang="en-US" b="1" i="1" dirty="0"/>
              <a:t>“Bible”</a:t>
            </a:r>
            <a:endParaRPr lang="en-US" b="1" dirty="0"/>
          </a:p>
        </p:txBody>
      </p:sp>
      <p:sp>
        <p:nvSpPr>
          <p:cNvPr id="4" name="Text Box 7"/>
          <p:cNvSpPr txBox="1">
            <a:spLocks noChangeArrowheads="1"/>
          </p:cNvSpPr>
          <p:nvPr/>
        </p:nvSpPr>
        <p:spPr bwMode="auto">
          <a:xfrm>
            <a:off x="913052" y="6406196"/>
            <a:ext cx="4343400" cy="369888"/>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cs typeface="Arial" charset="0"/>
              </a:rPr>
              <a:t>Islam is 14% Allah and 86% Mohammed</a:t>
            </a:r>
          </a:p>
        </p:txBody>
      </p:sp>
    </p:spTree>
    <p:extLst>
      <p:ext uri="{BB962C8B-B14F-4D97-AF65-F5344CB8AC3E}">
        <p14:creationId xmlns:p14="http://schemas.microsoft.com/office/powerpoint/2010/main" val="245859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1476"/>
            <a:ext cx="8229600" cy="1499724"/>
          </a:xfrm>
        </p:spPr>
        <p:txBody>
          <a:bodyPr anchor="t">
            <a:noAutofit/>
          </a:bodyPr>
          <a:lstStyle/>
          <a:p>
            <a:r>
              <a:rPr lang="en-US" b="1" dirty="0"/>
              <a:t>Amount of Text Devoted to </a:t>
            </a:r>
            <a:r>
              <a:rPr lang="en-US" b="1" dirty="0" err="1"/>
              <a:t>Kafir</a:t>
            </a:r>
            <a:br>
              <a:rPr lang="en-US" b="1" dirty="0"/>
            </a:br>
            <a:r>
              <a:rPr lang="en-US" sz="2800" b="1" dirty="0" err="1"/>
              <a:t>Kafir</a:t>
            </a:r>
            <a:r>
              <a:rPr lang="en-US" sz="2800" b="1" dirty="0"/>
              <a:t> = non-</a:t>
            </a:r>
            <a:r>
              <a:rPr lang="en-US" sz="2800" b="1" dirty="0" err="1"/>
              <a:t>muslim</a:t>
            </a:r>
            <a:br>
              <a:rPr lang="en-US" b="1" dirty="0"/>
            </a:br>
            <a:endParaRPr lang="en-US" dirty="0"/>
          </a:p>
        </p:txBody>
      </p:sp>
      <p:graphicFrame>
        <p:nvGraphicFramePr>
          <p:cNvPr id="4" name="Content Placeholder 8"/>
          <p:cNvGraphicFramePr>
            <a:graphicFrameLocks noGrp="1"/>
          </p:cNvGraphicFramePr>
          <p:nvPr/>
        </p:nvGraphicFramePr>
        <p:xfrm>
          <a:off x="838200" y="1752600"/>
          <a:ext cx="75438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47837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b="1"/>
              <a:t>Definitions - sects</a:t>
            </a:r>
          </a:p>
        </p:txBody>
      </p:sp>
      <p:sp>
        <p:nvSpPr>
          <p:cNvPr id="17411" name="Content Placeholder 2"/>
          <p:cNvSpPr>
            <a:spLocks noGrp="1"/>
          </p:cNvSpPr>
          <p:nvPr>
            <p:ph idx="1"/>
          </p:nvPr>
        </p:nvSpPr>
        <p:spPr>
          <a:xfrm>
            <a:off x="457200" y="1600200"/>
            <a:ext cx="8686800" cy="4953000"/>
          </a:xfrm>
        </p:spPr>
        <p:txBody>
          <a:bodyPr/>
          <a:lstStyle/>
          <a:p>
            <a:pPr eaLnBrk="1" hangingPunct="1"/>
            <a:r>
              <a:rPr lang="en-US" sz="3000" b="1"/>
              <a:t>Sunni Islam:</a:t>
            </a:r>
          </a:p>
          <a:p>
            <a:pPr lvl="1" eaLnBrk="1" hangingPunct="1"/>
            <a:r>
              <a:rPr lang="en-US" sz="2400"/>
              <a:t>Largest sect (80-90%), </a:t>
            </a:r>
          </a:p>
          <a:p>
            <a:pPr lvl="1" eaLnBrk="1" hangingPunct="1"/>
            <a:r>
              <a:rPr lang="en-US" sz="2400"/>
              <a:t>Leadership succession is a function of  elected community consensus – Muftis and Mullahs</a:t>
            </a:r>
          </a:p>
          <a:p>
            <a:pPr eaLnBrk="1" hangingPunct="1"/>
            <a:r>
              <a:rPr lang="en-US" sz="3000" b="1"/>
              <a:t>Shia Islam:</a:t>
            </a:r>
          </a:p>
          <a:p>
            <a:pPr lvl="1" eaLnBrk="1" hangingPunct="1"/>
            <a:r>
              <a:rPr lang="en-US" sz="2400"/>
              <a:t>Leadership succession as a matter of direct family lineage to Muhammad – Imams &amp; Ayatollahs</a:t>
            </a:r>
          </a:p>
          <a:p>
            <a:pPr lvl="1" eaLnBrk="1" hangingPunct="1"/>
            <a:r>
              <a:rPr lang="en-US" sz="2400"/>
              <a:t>Anticipates the return of the Mahdi</a:t>
            </a:r>
          </a:p>
          <a:p>
            <a:pPr eaLnBrk="1" hangingPunct="1"/>
            <a:r>
              <a:rPr lang="en-US" sz="3000" b="1"/>
              <a:t>Sufi Islam</a:t>
            </a:r>
            <a:r>
              <a:rPr lang="en-US" sz="3000"/>
              <a:t> – mystics</a:t>
            </a:r>
          </a:p>
          <a:p>
            <a:pPr eaLnBrk="1" hangingPunct="1"/>
            <a:r>
              <a:rPr lang="en-US" sz="3000" b="1"/>
              <a:t>Salafi Islam</a:t>
            </a:r>
            <a:r>
              <a:rPr lang="en-US" sz="3000"/>
              <a:t> – adherants to the earliest fundamentals</a:t>
            </a:r>
          </a:p>
        </p:txBody>
      </p:sp>
    </p:spTree>
    <p:extLst>
      <p:ext uri="{BB962C8B-B14F-4D97-AF65-F5344CB8AC3E}">
        <p14:creationId xmlns:p14="http://schemas.microsoft.com/office/powerpoint/2010/main" val="2080944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p:cNvSpPr>
            <a:spLocks noGrp="1" noChangeArrowheads="1"/>
          </p:cNvSpPr>
          <p:nvPr>
            <p:ph type="body" idx="1"/>
          </p:nvPr>
        </p:nvSpPr>
        <p:spPr>
          <a:xfrm>
            <a:off x="685800" y="1600200"/>
            <a:ext cx="8153400" cy="5257800"/>
          </a:xfrm>
        </p:spPr>
        <p:txBody>
          <a:bodyPr/>
          <a:lstStyle/>
          <a:p>
            <a:pPr eaLnBrk="1" hangingPunct="1">
              <a:spcBef>
                <a:spcPct val="0"/>
              </a:spcBef>
              <a:buClr>
                <a:schemeClr val="tx1"/>
              </a:buClr>
            </a:pPr>
            <a:r>
              <a:rPr lang="en-US" b="1"/>
              <a:t>Sunni Schools of Law</a:t>
            </a:r>
          </a:p>
          <a:p>
            <a:pPr lvl="1" eaLnBrk="1" hangingPunct="1">
              <a:spcBef>
                <a:spcPct val="0"/>
              </a:spcBef>
            </a:pPr>
            <a:r>
              <a:rPr lang="en-US" sz="3200"/>
              <a:t>Hanafi</a:t>
            </a:r>
          </a:p>
          <a:p>
            <a:pPr lvl="1" eaLnBrk="1" hangingPunct="1">
              <a:spcBef>
                <a:spcPct val="0"/>
              </a:spcBef>
            </a:pPr>
            <a:r>
              <a:rPr lang="en-US" sz="3200"/>
              <a:t>Hanbal</a:t>
            </a:r>
          </a:p>
          <a:p>
            <a:pPr lvl="1" eaLnBrk="1" hangingPunct="1">
              <a:spcBef>
                <a:spcPct val="0"/>
              </a:spcBef>
            </a:pPr>
            <a:r>
              <a:rPr lang="en-US" sz="3200"/>
              <a:t>Malik</a:t>
            </a:r>
          </a:p>
          <a:p>
            <a:pPr lvl="1" eaLnBrk="1" hangingPunct="1">
              <a:spcBef>
                <a:spcPct val="0"/>
              </a:spcBef>
            </a:pPr>
            <a:r>
              <a:rPr lang="en-US" sz="3200"/>
              <a:t>Shafi’I</a:t>
            </a:r>
          </a:p>
          <a:p>
            <a:pPr lvl="1" eaLnBrk="1" hangingPunct="1">
              <a:spcBef>
                <a:spcPct val="0"/>
              </a:spcBef>
              <a:buFont typeface="Arial" charset="0"/>
              <a:buNone/>
            </a:pPr>
            <a:endParaRPr lang="en-US" sz="3200"/>
          </a:p>
          <a:p>
            <a:pPr eaLnBrk="1" hangingPunct="1">
              <a:spcBef>
                <a:spcPct val="0"/>
              </a:spcBef>
              <a:buClr>
                <a:schemeClr val="tx1"/>
              </a:buClr>
            </a:pPr>
            <a:r>
              <a:rPr lang="en-US" b="1"/>
              <a:t>Shia Schools of Law</a:t>
            </a:r>
            <a:r>
              <a:rPr lang="en-US"/>
              <a:t> </a:t>
            </a:r>
          </a:p>
          <a:p>
            <a:pPr lvl="1" eaLnBrk="1" hangingPunct="1">
              <a:spcBef>
                <a:spcPct val="0"/>
              </a:spcBef>
              <a:buClr>
                <a:schemeClr val="tx1"/>
              </a:buClr>
            </a:pPr>
            <a:r>
              <a:rPr lang="en-US" sz="3200"/>
              <a:t>Usuli</a:t>
            </a:r>
          </a:p>
          <a:p>
            <a:pPr lvl="1" eaLnBrk="1" hangingPunct="1">
              <a:spcBef>
                <a:spcPct val="0"/>
              </a:spcBef>
              <a:buClr>
                <a:schemeClr val="tx1"/>
              </a:buClr>
            </a:pPr>
            <a:r>
              <a:rPr lang="en-US" sz="3200"/>
              <a:t>Akhbari</a:t>
            </a:r>
          </a:p>
          <a:p>
            <a:pPr lvl="1" eaLnBrk="1" hangingPunct="1">
              <a:spcBef>
                <a:spcPct val="0"/>
              </a:spcBef>
              <a:buClr>
                <a:schemeClr val="tx1"/>
              </a:buClr>
            </a:pPr>
            <a:r>
              <a:rPr lang="en-US" sz="3200"/>
              <a:t>Shayki</a:t>
            </a:r>
          </a:p>
        </p:txBody>
      </p:sp>
      <p:sp>
        <p:nvSpPr>
          <p:cNvPr id="18435" name="Rectangle 6"/>
          <p:cNvSpPr>
            <a:spLocks noGrp="1" noChangeArrowheads="1"/>
          </p:cNvSpPr>
          <p:nvPr>
            <p:ph type="title"/>
          </p:nvPr>
        </p:nvSpPr>
        <p:spPr/>
        <p:txBody>
          <a:bodyPr/>
          <a:lstStyle/>
          <a:p>
            <a:pPr eaLnBrk="1" hangingPunct="1"/>
            <a:r>
              <a:rPr lang="en-US" sz="4000" b="1"/>
              <a:t>Definitions – schools of law</a:t>
            </a:r>
          </a:p>
        </p:txBody>
      </p:sp>
    </p:spTree>
    <p:extLst>
      <p:ext uri="{BB962C8B-B14F-4D97-AF65-F5344CB8AC3E}">
        <p14:creationId xmlns:p14="http://schemas.microsoft.com/office/powerpoint/2010/main" val="3462896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304800" y="1371600"/>
            <a:ext cx="8534400" cy="4343400"/>
          </a:xfrm>
        </p:spPr>
        <p:txBody>
          <a:bodyPr/>
          <a:lstStyle/>
          <a:p>
            <a:pPr eaLnBrk="1" hangingPunct="1"/>
            <a:r>
              <a:rPr lang="en-US" sz="6000" b="1" dirty="0"/>
              <a:t>What is Islam?</a:t>
            </a:r>
            <a:br>
              <a:rPr lang="en-US" b="1" dirty="0"/>
            </a:br>
            <a:br>
              <a:rPr lang="en-US" b="1" dirty="0"/>
            </a:br>
            <a:r>
              <a:rPr lang="en-US" b="1" dirty="0"/>
              <a:t>A Comprehensive System of Thought and Life,</a:t>
            </a:r>
            <a:br>
              <a:rPr lang="en-US" b="1" dirty="0"/>
            </a:br>
            <a:r>
              <a:rPr lang="en-US" b="1" dirty="0"/>
              <a:t>a Replacement Civilization, and</a:t>
            </a:r>
            <a:br>
              <a:rPr lang="en-US" b="1" dirty="0"/>
            </a:br>
            <a:r>
              <a:rPr lang="en-US" b="1" dirty="0"/>
              <a:t> </a:t>
            </a:r>
            <a:r>
              <a:rPr lang="en-US" b="1" i="1" dirty="0">
                <a:solidFill>
                  <a:srgbClr val="FF0000"/>
                </a:solidFill>
              </a:rPr>
              <a:t>a distinct Legal System</a:t>
            </a:r>
            <a:br>
              <a:rPr lang="en-US" b="1" i="1" dirty="0">
                <a:solidFill>
                  <a:srgbClr val="FF0000"/>
                </a:solidFill>
              </a:rPr>
            </a:br>
            <a:r>
              <a:rPr lang="en-US" b="1" i="1" dirty="0">
                <a:solidFill>
                  <a:schemeClr val="accent3">
                    <a:lumMod val="50000"/>
                  </a:schemeClr>
                </a:solidFill>
              </a:rPr>
              <a:t>within which is a religion.</a:t>
            </a:r>
            <a:br>
              <a:rPr lang="en-US" b="1" i="1" dirty="0">
                <a:solidFill>
                  <a:schemeClr val="accent3">
                    <a:lumMod val="50000"/>
                  </a:schemeClr>
                </a:solidFill>
              </a:rPr>
            </a:br>
            <a:endParaRPr lang="en-US" b="1" dirty="0"/>
          </a:p>
        </p:txBody>
      </p:sp>
      <p:sp>
        <p:nvSpPr>
          <p:cNvPr id="3" name="Subtitle 2"/>
          <p:cNvSpPr>
            <a:spLocks noGrp="1"/>
          </p:cNvSpPr>
          <p:nvPr>
            <p:ph type="subTitle" idx="1"/>
          </p:nvPr>
        </p:nvSpPr>
        <p:spPr>
          <a:xfrm>
            <a:off x="1219200" y="5638800"/>
            <a:ext cx="6400800" cy="1752600"/>
          </a:xfrm>
        </p:spPr>
        <p:txBody>
          <a:bodyPr rtlCol="0">
            <a:normAutofit/>
          </a:bodyPr>
          <a:lstStyle/>
          <a:p>
            <a:pPr eaLnBrk="1" fontAlgn="auto" hangingPunct="1">
              <a:spcAft>
                <a:spcPts val="0"/>
              </a:spcAft>
              <a:buFont typeface="Arial" pitchFamily="34" charset="0"/>
              <a:buNone/>
              <a:defRPr/>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68"/>
          <p:cNvGrpSpPr>
            <a:grpSpLocks/>
          </p:cNvGrpSpPr>
          <p:nvPr/>
        </p:nvGrpSpPr>
        <p:grpSpPr bwMode="auto">
          <a:xfrm>
            <a:off x="0" y="-1600200"/>
            <a:ext cx="9856788" cy="10058400"/>
            <a:chOff x="0" y="-1008"/>
            <a:chExt cx="6209" cy="6336"/>
          </a:xfrm>
        </p:grpSpPr>
        <p:sp>
          <p:nvSpPr>
            <p:cNvPr id="19459" name="AutoShape 46"/>
            <p:cNvSpPr>
              <a:spLocks noChangeArrowheads="1"/>
            </p:cNvSpPr>
            <p:nvPr/>
          </p:nvSpPr>
          <p:spPr bwMode="auto">
            <a:xfrm rot="-5400000">
              <a:off x="-240" y="-768"/>
              <a:ext cx="6336" cy="5856"/>
            </a:xfrm>
            <a:prstGeom prst="triangle">
              <a:avLst>
                <a:gd name="adj" fmla="val 50000"/>
              </a:avLst>
            </a:prstGeom>
            <a:solidFill>
              <a:srgbClr val="99CCFF"/>
            </a:solidFill>
            <a:ln w="9525">
              <a:solidFill>
                <a:srgbClr val="99CCFF"/>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itchFamily="34" charset="0"/>
              </a:endParaRPr>
            </a:p>
          </p:txBody>
        </p:sp>
        <p:grpSp>
          <p:nvGrpSpPr>
            <p:cNvPr id="19460" name="Group 34"/>
            <p:cNvGrpSpPr>
              <a:grpSpLocks/>
            </p:cNvGrpSpPr>
            <p:nvPr/>
          </p:nvGrpSpPr>
          <p:grpSpPr bwMode="auto">
            <a:xfrm>
              <a:off x="0" y="2160"/>
              <a:ext cx="624" cy="519"/>
              <a:chOff x="0" y="2160"/>
              <a:chExt cx="624" cy="519"/>
            </a:xfrm>
          </p:grpSpPr>
          <p:sp>
            <p:nvSpPr>
              <p:cNvPr id="19485" name="Line 29"/>
              <p:cNvSpPr>
                <a:spLocks noChangeShapeType="1"/>
              </p:cNvSpPr>
              <p:nvPr/>
            </p:nvSpPr>
            <p:spPr bwMode="auto">
              <a:xfrm>
                <a:off x="0" y="2160"/>
                <a:ext cx="144" cy="336"/>
              </a:xfrm>
              <a:prstGeom prst="line">
                <a:avLst/>
              </a:prstGeom>
              <a:noFill/>
              <a:ln w="9525">
                <a:solidFill>
                  <a:schemeClr val="tx1"/>
                </a:solidFill>
                <a:prstDash val="dash"/>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486" name="Text Box 30"/>
              <p:cNvSpPr txBox="1">
                <a:spLocks noChangeArrowheads="1"/>
              </p:cNvSpPr>
              <p:nvPr/>
            </p:nvSpPr>
            <p:spPr bwMode="auto">
              <a:xfrm>
                <a:off x="0" y="2448"/>
                <a:ext cx="624" cy="231"/>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alibri" pitchFamily="34" charset="0"/>
                  </a:rPr>
                  <a:t>622 AD</a:t>
                </a:r>
              </a:p>
            </p:txBody>
          </p:sp>
        </p:grpSp>
        <p:grpSp>
          <p:nvGrpSpPr>
            <p:cNvPr id="19461" name="Group 33"/>
            <p:cNvGrpSpPr>
              <a:grpSpLocks/>
            </p:cNvGrpSpPr>
            <p:nvPr/>
          </p:nvGrpSpPr>
          <p:grpSpPr bwMode="auto">
            <a:xfrm>
              <a:off x="528" y="2160"/>
              <a:ext cx="1008" cy="1047"/>
              <a:chOff x="528" y="2160"/>
              <a:chExt cx="1008" cy="1047"/>
            </a:xfrm>
          </p:grpSpPr>
          <p:sp>
            <p:nvSpPr>
              <p:cNvPr id="19483" name="Line 31"/>
              <p:cNvSpPr>
                <a:spLocks noChangeShapeType="1"/>
              </p:cNvSpPr>
              <p:nvPr/>
            </p:nvSpPr>
            <p:spPr bwMode="auto">
              <a:xfrm>
                <a:off x="576" y="2160"/>
                <a:ext cx="384" cy="864"/>
              </a:xfrm>
              <a:prstGeom prst="line">
                <a:avLst/>
              </a:prstGeom>
              <a:noFill/>
              <a:ln w="9525">
                <a:solidFill>
                  <a:schemeClr val="tx1"/>
                </a:solidFill>
                <a:prstDash val="dash"/>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484" name="Text Box 32"/>
              <p:cNvSpPr txBox="1">
                <a:spLocks noChangeArrowheads="1"/>
              </p:cNvSpPr>
              <p:nvPr/>
            </p:nvSpPr>
            <p:spPr bwMode="auto">
              <a:xfrm>
                <a:off x="528" y="2976"/>
                <a:ext cx="1008" cy="231"/>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alibri" pitchFamily="34" charset="0"/>
                  </a:rPr>
                  <a:t>Circa 750 AD</a:t>
                </a:r>
              </a:p>
            </p:txBody>
          </p:sp>
        </p:grpSp>
        <p:sp>
          <p:nvSpPr>
            <p:cNvPr id="19462" name="AutoShape 47"/>
            <p:cNvSpPr>
              <a:spLocks noChangeArrowheads="1"/>
            </p:cNvSpPr>
            <p:nvPr/>
          </p:nvSpPr>
          <p:spPr bwMode="auto">
            <a:xfrm rot="-6566312">
              <a:off x="2915" y="-1685"/>
              <a:ext cx="768" cy="5768"/>
            </a:xfrm>
            <a:prstGeom prst="triangle">
              <a:avLst>
                <a:gd name="adj" fmla="val 50000"/>
              </a:avLst>
            </a:prstGeom>
            <a:solidFill>
              <a:srgbClr val="6699FF"/>
            </a:solidFill>
            <a:ln w="9525">
              <a:solidFill>
                <a:srgbClr val="6699FF"/>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itchFamily="34" charset="0"/>
              </a:endParaRPr>
            </a:p>
          </p:txBody>
        </p:sp>
        <p:sp>
          <p:nvSpPr>
            <p:cNvPr id="19463" name="AutoShape 48"/>
            <p:cNvSpPr>
              <a:spLocks noChangeArrowheads="1"/>
            </p:cNvSpPr>
            <p:nvPr/>
          </p:nvSpPr>
          <p:spPr bwMode="auto">
            <a:xfrm rot="-6128661">
              <a:off x="2876" y="-1111"/>
              <a:ext cx="676" cy="5399"/>
            </a:xfrm>
            <a:prstGeom prst="triangle">
              <a:avLst>
                <a:gd name="adj" fmla="val 50000"/>
              </a:avLst>
            </a:prstGeom>
            <a:solidFill>
              <a:srgbClr val="66CCFF"/>
            </a:solidFill>
            <a:ln w="9525">
              <a:solidFill>
                <a:srgbClr val="66CCFF"/>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itchFamily="34" charset="0"/>
              </a:endParaRPr>
            </a:p>
          </p:txBody>
        </p:sp>
        <p:sp>
          <p:nvSpPr>
            <p:cNvPr id="19464" name="AutoShape 49"/>
            <p:cNvSpPr>
              <a:spLocks noChangeArrowheads="1"/>
            </p:cNvSpPr>
            <p:nvPr/>
          </p:nvSpPr>
          <p:spPr bwMode="auto">
            <a:xfrm rot="-5688494">
              <a:off x="2976" y="-864"/>
              <a:ext cx="816" cy="5616"/>
            </a:xfrm>
            <a:prstGeom prst="triangle">
              <a:avLst>
                <a:gd name="adj" fmla="val 50000"/>
              </a:avLst>
            </a:prstGeom>
            <a:solidFill>
              <a:srgbClr val="CCECFF"/>
            </a:solidFill>
            <a:ln w="9525">
              <a:solidFill>
                <a:srgbClr val="CCECFF"/>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itchFamily="34" charset="0"/>
              </a:endParaRPr>
            </a:p>
          </p:txBody>
        </p:sp>
        <p:sp>
          <p:nvSpPr>
            <p:cNvPr id="19465" name="AutoShape 50"/>
            <p:cNvSpPr>
              <a:spLocks noChangeArrowheads="1"/>
            </p:cNvSpPr>
            <p:nvPr/>
          </p:nvSpPr>
          <p:spPr bwMode="auto">
            <a:xfrm rot="-4626136">
              <a:off x="1996" y="-23"/>
              <a:ext cx="2667" cy="5594"/>
            </a:xfrm>
            <a:prstGeom prst="triangle">
              <a:avLst>
                <a:gd name="adj" fmla="val 49134"/>
              </a:avLst>
            </a:prstGeom>
            <a:solidFill>
              <a:srgbClr val="FF0000"/>
            </a:solidFill>
            <a:ln w="9525">
              <a:solidFill>
                <a:srgbClr val="FF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itchFamily="34" charset="0"/>
              </a:endParaRPr>
            </a:p>
          </p:txBody>
        </p:sp>
        <p:sp>
          <p:nvSpPr>
            <p:cNvPr id="19466" name="AutoShape 51"/>
            <p:cNvSpPr>
              <a:spLocks noChangeArrowheads="1"/>
            </p:cNvSpPr>
            <p:nvPr/>
          </p:nvSpPr>
          <p:spPr bwMode="auto">
            <a:xfrm rot="-4682353">
              <a:off x="3406" y="1014"/>
              <a:ext cx="1580" cy="3879"/>
            </a:xfrm>
            <a:prstGeom prst="triangle">
              <a:avLst>
                <a:gd name="adj" fmla="val 50000"/>
              </a:avLst>
            </a:prstGeom>
            <a:solidFill>
              <a:srgbClr val="CC0000"/>
            </a:solidFill>
            <a:ln w="9525">
              <a:solidFill>
                <a:srgbClr val="CC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itchFamily="34" charset="0"/>
              </a:endParaRPr>
            </a:p>
          </p:txBody>
        </p:sp>
        <p:sp>
          <p:nvSpPr>
            <p:cNvPr id="19467" name="Line 35"/>
            <p:cNvSpPr>
              <a:spLocks noChangeShapeType="1"/>
            </p:cNvSpPr>
            <p:nvPr/>
          </p:nvSpPr>
          <p:spPr bwMode="auto">
            <a:xfrm flipH="1">
              <a:off x="1872" y="2544"/>
              <a:ext cx="432" cy="912"/>
            </a:xfrm>
            <a:prstGeom prst="line">
              <a:avLst/>
            </a:prstGeom>
            <a:noFill/>
            <a:ln w="9525">
              <a:solidFill>
                <a:schemeClr val="tx1"/>
              </a:solidFill>
              <a:prstDash val="dash"/>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19468" name="Group 55"/>
            <p:cNvGrpSpPr>
              <a:grpSpLocks/>
            </p:cNvGrpSpPr>
            <p:nvPr/>
          </p:nvGrpSpPr>
          <p:grpSpPr bwMode="auto">
            <a:xfrm>
              <a:off x="1008" y="3456"/>
              <a:ext cx="2175" cy="629"/>
              <a:chOff x="1089" y="3616"/>
              <a:chExt cx="2175" cy="629"/>
            </a:xfrm>
          </p:grpSpPr>
          <p:sp>
            <p:nvSpPr>
              <p:cNvPr id="19481" name="Text Box 36"/>
              <p:cNvSpPr txBox="1">
                <a:spLocks noChangeArrowheads="1"/>
              </p:cNvSpPr>
              <p:nvPr/>
            </p:nvSpPr>
            <p:spPr bwMode="auto">
              <a:xfrm>
                <a:off x="1296" y="3616"/>
                <a:ext cx="1968" cy="231"/>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alibri" pitchFamily="34" charset="0"/>
                  </a:rPr>
                  <a:t>Circa 1300 AD</a:t>
                </a:r>
              </a:p>
            </p:txBody>
          </p:sp>
          <p:sp>
            <p:nvSpPr>
              <p:cNvPr id="19482" name="Text Box 37"/>
              <p:cNvSpPr txBox="1">
                <a:spLocks noChangeArrowheads="1"/>
              </p:cNvSpPr>
              <p:nvPr/>
            </p:nvSpPr>
            <p:spPr bwMode="auto">
              <a:xfrm>
                <a:off x="1089" y="3754"/>
                <a:ext cx="2160" cy="491"/>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alibri" pitchFamily="34" charset="0"/>
                  </a:rPr>
                  <a:t>Ibn Taymiyya (Takfiri)</a:t>
                </a:r>
              </a:p>
              <a:p>
                <a:pPr marL="0" marR="0" lvl="0" indent="0" defTabSz="914400" eaLnBrk="1" fontAlgn="auto" latinLnBrk="0" hangingPunct="1">
                  <a:lnSpc>
                    <a:spcPct val="100000"/>
                  </a:lnSpc>
                  <a:spcBef>
                    <a:spcPct val="5000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itchFamily="34" charset="0"/>
                </a:endParaRPr>
              </a:p>
            </p:txBody>
          </p:sp>
        </p:grpSp>
        <p:grpSp>
          <p:nvGrpSpPr>
            <p:cNvPr id="19469" name="Group 42"/>
            <p:cNvGrpSpPr>
              <a:grpSpLocks/>
            </p:cNvGrpSpPr>
            <p:nvPr/>
          </p:nvGrpSpPr>
          <p:grpSpPr bwMode="auto">
            <a:xfrm>
              <a:off x="2208" y="2939"/>
              <a:ext cx="1802" cy="1326"/>
              <a:chOff x="2278" y="2928"/>
              <a:chExt cx="1754" cy="1374"/>
            </a:xfrm>
          </p:grpSpPr>
          <p:sp>
            <p:nvSpPr>
              <p:cNvPr id="19478" name="Line 39"/>
              <p:cNvSpPr>
                <a:spLocks noChangeShapeType="1"/>
              </p:cNvSpPr>
              <p:nvPr/>
            </p:nvSpPr>
            <p:spPr bwMode="auto">
              <a:xfrm flipH="1">
                <a:off x="2928" y="2928"/>
                <a:ext cx="1104" cy="1008"/>
              </a:xfrm>
              <a:prstGeom prst="line">
                <a:avLst/>
              </a:prstGeom>
              <a:noFill/>
              <a:ln w="9525">
                <a:solidFill>
                  <a:schemeClr val="tx1"/>
                </a:solidFill>
                <a:prstDash val="dash"/>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479" name="Text Box 40"/>
              <p:cNvSpPr txBox="1">
                <a:spLocks noChangeArrowheads="1"/>
              </p:cNvSpPr>
              <p:nvPr/>
            </p:nvSpPr>
            <p:spPr bwMode="auto">
              <a:xfrm>
                <a:off x="2304" y="3911"/>
                <a:ext cx="1584" cy="240"/>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alibri" pitchFamily="34" charset="0"/>
                  </a:rPr>
                  <a:t>Circa 1750 AD</a:t>
                </a:r>
              </a:p>
            </p:txBody>
          </p:sp>
          <p:sp>
            <p:nvSpPr>
              <p:cNvPr id="19480" name="Text Box 41"/>
              <p:cNvSpPr txBox="1">
                <a:spLocks noChangeArrowheads="1"/>
              </p:cNvSpPr>
              <p:nvPr/>
            </p:nvSpPr>
            <p:spPr bwMode="auto">
              <a:xfrm>
                <a:off x="2278" y="4063"/>
                <a:ext cx="1680" cy="239"/>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alibri" pitchFamily="34" charset="0"/>
                  </a:rPr>
                  <a:t>Abd al-Wahhab</a:t>
                </a:r>
              </a:p>
            </p:txBody>
          </p:sp>
        </p:grpSp>
        <p:sp>
          <p:nvSpPr>
            <p:cNvPr id="19470" name="AutoShape 52"/>
            <p:cNvSpPr>
              <a:spLocks noChangeArrowheads="1"/>
            </p:cNvSpPr>
            <p:nvPr/>
          </p:nvSpPr>
          <p:spPr bwMode="auto">
            <a:xfrm rot="-4675576">
              <a:off x="4625" y="2064"/>
              <a:ext cx="960" cy="2208"/>
            </a:xfrm>
            <a:prstGeom prst="triangle">
              <a:avLst>
                <a:gd name="adj" fmla="val 50000"/>
              </a:avLst>
            </a:prstGeom>
            <a:solidFill>
              <a:srgbClr val="990033"/>
            </a:solidFill>
            <a:ln w="9525">
              <a:solidFill>
                <a:srgbClr val="990033"/>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itchFamily="34" charset="0"/>
              </a:endParaRPr>
            </a:p>
          </p:txBody>
        </p:sp>
        <p:sp>
          <p:nvSpPr>
            <p:cNvPr id="19471" name="Text Box 60"/>
            <p:cNvSpPr txBox="1">
              <a:spLocks noChangeArrowheads="1"/>
            </p:cNvSpPr>
            <p:nvPr/>
          </p:nvSpPr>
          <p:spPr bwMode="auto">
            <a:xfrm rot="-1817787">
              <a:off x="384" y="432"/>
              <a:ext cx="2788" cy="471"/>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4300" b="1" i="0" u="none" strike="noStrike" kern="0" cap="none" spc="0" normalizeH="0" baseline="0" noProof="0">
                  <a:ln>
                    <a:noFill/>
                  </a:ln>
                  <a:solidFill>
                    <a:srgbClr val="000000"/>
                  </a:solidFill>
                  <a:effectLst/>
                  <a:uLnTx/>
                  <a:uFillTx/>
                  <a:latin typeface="Calibri" pitchFamily="34" charset="0"/>
                </a:rPr>
                <a:t>Sunni Islam</a:t>
              </a:r>
            </a:p>
          </p:txBody>
        </p:sp>
        <p:sp>
          <p:nvSpPr>
            <p:cNvPr id="19472" name="Text Box 62"/>
            <p:cNvSpPr txBox="1">
              <a:spLocks noChangeArrowheads="1"/>
            </p:cNvSpPr>
            <p:nvPr/>
          </p:nvSpPr>
          <p:spPr bwMode="auto">
            <a:xfrm>
              <a:off x="3552" y="864"/>
              <a:ext cx="816" cy="231"/>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alibri" pitchFamily="34" charset="0"/>
                </a:rPr>
                <a:t>Hanafism</a:t>
              </a:r>
            </a:p>
          </p:txBody>
        </p:sp>
        <p:sp>
          <p:nvSpPr>
            <p:cNvPr id="19473" name="Text Box 63"/>
            <p:cNvSpPr txBox="1">
              <a:spLocks noChangeArrowheads="1"/>
            </p:cNvSpPr>
            <p:nvPr/>
          </p:nvSpPr>
          <p:spPr bwMode="auto">
            <a:xfrm>
              <a:off x="3792" y="1296"/>
              <a:ext cx="816" cy="231"/>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alibri" pitchFamily="34" charset="0"/>
                </a:rPr>
                <a:t>Malikism</a:t>
              </a:r>
            </a:p>
          </p:txBody>
        </p:sp>
        <p:sp>
          <p:nvSpPr>
            <p:cNvPr id="19474" name="Text Box 64"/>
            <p:cNvSpPr txBox="1">
              <a:spLocks noChangeArrowheads="1"/>
            </p:cNvSpPr>
            <p:nvPr/>
          </p:nvSpPr>
          <p:spPr bwMode="auto">
            <a:xfrm>
              <a:off x="3984" y="1728"/>
              <a:ext cx="720" cy="231"/>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alibri" pitchFamily="34" charset="0"/>
                </a:rPr>
                <a:t>Shafism</a:t>
              </a:r>
            </a:p>
          </p:txBody>
        </p:sp>
        <p:sp>
          <p:nvSpPr>
            <p:cNvPr id="19475" name="Text Box 65"/>
            <p:cNvSpPr txBox="1">
              <a:spLocks noChangeArrowheads="1"/>
            </p:cNvSpPr>
            <p:nvPr/>
          </p:nvSpPr>
          <p:spPr bwMode="auto">
            <a:xfrm>
              <a:off x="1488" y="2304"/>
              <a:ext cx="864" cy="231"/>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alibri" pitchFamily="34" charset="0"/>
                </a:rPr>
                <a:t>Hanbalism</a:t>
              </a:r>
            </a:p>
          </p:txBody>
        </p:sp>
        <p:sp>
          <p:nvSpPr>
            <p:cNvPr id="19476" name="Text Box 66"/>
            <p:cNvSpPr txBox="1">
              <a:spLocks noChangeArrowheads="1"/>
            </p:cNvSpPr>
            <p:nvPr/>
          </p:nvSpPr>
          <p:spPr bwMode="auto">
            <a:xfrm>
              <a:off x="3312" y="2688"/>
              <a:ext cx="768" cy="231"/>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alibri" pitchFamily="34" charset="0"/>
                </a:rPr>
                <a:t>Takfirism</a:t>
              </a:r>
            </a:p>
          </p:txBody>
        </p:sp>
        <p:sp>
          <p:nvSpPr>
            <p:cNvPr id="19477" name="Text Box 67"/>
            <p:cNvSpPr txBox="1">
              <a:spLocks noChangeArrowheads="1"/>
            </p:cNvSpPr>
            <p:nvPr/>
          </p:nvSpPr>
          <p:spPr bwMode="auto">
            <a:xfrm>
              <a:off x="4752" y="3024"/>
              <a:ext cx="912" cy="231"/>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alibri" pitchFamily="34" charset="0"/>
                </a:rPr>
                <a:t>Wahhabism</a:t>
              </a:r>
            </a:p>
          </p:txBody>
        </p:sp>
      </p:grpSp>
    </p:spTree>
    <p:extLst>
      <p:ext uri="{BB962C8B-B14F-4D97-AF65-F5344CB8AC3E}">
        <p14:creationId xmlns:p14="http://schemas.microsoft.com/office/powerpoint/2010/main" val="3228325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b="1"/>
              <a:t>Definitions – the legal structure</a:t>
            </a:r>
          </a:p>
        </p:txBody>
      </p:sp>
      <p:sp>
        <p:nvSpPr>
          <p:cNvPr id="16387" name="Content Placeholder 2"/>
          <p:cNvSpPr>
            <a:spLocks noGrp="1"/>
          </p:cNvSpPr>
          <p:nvPr>
            <p:ph idx="1"/>
          </p:nvPr>
        </p:nvSpPr>
        <p:spPr/>
        <p:txBody>
          <a:bodyPr/>
          <a:lstStyle/>
          <a:p>
            <a:pPr eaLnBrk="1" hangingPunct="1"/>
            <a:r>
              <a:rPr lang="en-US" b="1"/>
              <a:t>Sharia</a:t>
            </a:r>
            <a:r>
              <a:rPr lang="en-US"/>
              <a:t> – derived from the Quran and Sunnah</a:t>
            </a:r>
          </a:p>
          <a:p>
            <a:pPr eaLnBrk="1" hangingPunct="1"/>
            <a:r>
              <a:rPr lang="en-US" b="1"/>
              <a:t>Fiqh</a:t>
            </a:r>
            <a:r>
              <a:rPr lang="en-US"/>
              <a:t> – legal understandings which extend the Shariah</a:t>
            </a:r>
          </a:p>
          <a:p>
            <a:pPr eaLnBrk="1" hangingPunct="1"/>
            <a:r>
              <a:rPr lang="en-US" b="1"/>
              <a:t>Fatwa</a:t>
            </a:r>
            <a:r>
              <a:rPr lang="en-US"/>
              <a:t> – legal opinions or the means to implement the Sharia </a:t>
            </a:r>
          </a:p>
          <a:p>
            <a:pPr eaLnBrk="1" fontAlgn="t" hangingPunct="1"/>
            <a:r>
              <a:rPr lang="en-US" b="1"/>
              <a:t>Ijma</a:t>
            </a:r>
            <a:r>
              <a:rPr lang="en-US"/>
              <a:t> – consensus of the scholars</a:t>
            </a:r>
          </a:p>
          <a:p>
            <a:pPr eaLnBrk="1" fontAlgn="t" hangingPunct="1"/>
            <a:r>
              <a:rPr lang="en-US" b="1"/>
              <a:t>Ijtihad</a:t>
            </a:r>
            <a:r>
              <a:rPr lang="en-US"/>
              <a:t> – process of legal reasoning</a:t>
            </a:r>
          </a:p>
          <a:p>
            <a:pPr eaLnBrk="1" fontAlgn="t" hangingPunct="1"/>
            <a:r>
              <a:rPr lang="en-US" b="1"/>
              <a:t>Dawah</a:t>
            </a:r>
            <a:r>
              <a:rPr lang="en-US"/>
              <a:t> – inviting unbelievers to Islam</a:t>
            </a:r>
          </a:p>
          <a:p>
            <a:pPr eaLnBrk="1" hangingPunct="1"/>
            <a:endParaRPr lang="en-US"/>
          </a:p>
          <a:p>
            <a:pPr eaLnBrk="1" hangingPunct="1"/>
            <a:endParaRPr lang="en-US"/>
          </a:p>
        </p:txBody>
      </p:sp>
    </p:spTree>
    <p:extLst>
      <p:ext uri="{BB962C8B-B14F-4D97-AF65-F5344CB8AC3E}">
        <p14:creationId xmlns:p14="http://schemas.microsoft.com/office/powerpoint/2010/main" val="4282556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b="1" i="1" dirty="0" err="1"/>
              <a:t>Naskh</a:t>
            </a:r>
            <a:r>
              <a:rPr lang="en-US" b="1" dirty="0"/>
              <a:t> or Abrogation</a:t>
            </a:r>
          </a:p>
        </p:txBody>
      </p:sp>
      <p:sp>
        <p:nvSpPr>
          <p:cNvPr id="572419" name="Rectangle 3"/>
          <p:cNvSpPr>
            <a:spLocks noGrp="1" noChangeArrowheads="1"/>
          </p:cNvSpPr>
          <p:nvPr>
            <p:ph type="body" idx="1"/>
          </p:nvPr>
        </p:nvSpPr>
        <p:spPr>
          <a:xfrm>
            <a:off x="457200" y="1600200"/>
            <a:ext cx="8229600" cy="5257800"/>
          </a:xfrm>
        </p:spPr>
        <p:txBody>
          <a:bodyPr rtlCol="0">
            <a:normAutofit lnSpcReduction="10000"/>
          </a:bodyPr>
          <a:lstStyle/>
          <a:p>
            <a:pPr marL="0" indent="0" eaLnBrk="1" fontAlgn="auto" hangingPunct="1">
              <a:spcBef>
                <a:spcPts val="0"/>
              </a:spcBef>
              <a:spcAft>
                <a:spcPts val="0"/>
              </a:spcAft>
              <a:buFont typeface="Arial" pitchFamily="34" charset="0"/>
              <a:buNone/>
              <a:defRPr/>
            </a:pPr>
            <a:r>
              <a:rPr lang="en-US" sz="2400" dirty="0"/>
              <a:t>There is, no </a:t>
            </a:r>
            <a:r>
              <a:rPr lang="en-US" sz="2400" b="1" i="1" dirty="0" err="1">
                <a:solidFill>
                  <a:srgbClr val="C00000"/>
                </a:solidFill>
              </a:rPr>
              <a:t>naskh</a:t>
            </a:r>
            <a:r>
              <a:rPr lang="en-US" sz="2400" dirty="0"/>
              <a:t> after the demise of the Prophet.  But during his lifetime, there were instances when some of the rulings of the Qur’an and </a:t>
            </a:r>
            <a:r>
              <a:rPr lang="en-US" sz="2400" dirty="0" err="1"/>
              <a:t>Sunnah</a:t>
            </a:r>
            <a:r>
              <a:rPr lang="en-US" sz="2400" dirty="0"/>
              <a:t> were either totally or partially repealed by subsequent rulings.  This was due mainly to the change in circumstances in the life of the community and the fact that revelations of the Qur’an spanned a period of twenty three years.</a:t>
            </a:r>
            <a:endParaRPr lang="en-US" sz="2000" dirty="0"/>
          </a:p>
          <a:p>
            <a:pPr algn="r" eaLnBrk="1" fontAlgn="auto" hangingPunct="1">
              <a:lnSpc>
                <a:spcPct val="80000"/>
              </a:lnSpc>
              <a:spcAft>
                <a:spcPts val="0"/>
              </a:spcAft>
              <a:buFontTx/>
              <a:buNone/>
              <a:defRPr/>
            </a:pPr>
            <a:r>
              <a:rPr lang="en-US" sz="1600" b="1" dirty="0">
                <a:solidFill>
                  <a:srgbClr val="008000"/>
                </a:solidFill>
              </a:rPr>
              <a:t>Muhammad </a:t>
            </a:r>
            <a:r>
              <a:rPr lang="en-US" sz="1600" b="1" dirty="0" err="1">
                <a:solidFill>
                  <a:srgbClr val="008000"/>
                </a:solidFill>
              </a:rPr>
              <a:t>Hashim</a:t>
            </a:r>
            <a:r>
              <a:rPr lang="en-US" sz="1600" b="1" dirty="0">
                <a:solidFill>
                  <a:srgbClr val="008000"/>
                </a:solidFill>
              </a:rPr>
              <a:t> </a:t>
            </a:r>
            <a:r>
              <a:rPr lang="en-US" sz="1600" b="1" dirty="0" err="1">
                <a:solidFill>
                  <a:srgbClr val="008000"/>
                </a:solidFill>
              </a:rPr>
              <a:t>Kamali</a:t>
            </a:r>
            <a:r>
              <a:rPr lang="en-US" sz="1600" b="1" dirty="0">
                <a:solidFill>
                  <a:srgbClr val="008000"/>
                </a:solidFill>
              </a:rPr>
              <a:t>, </a:t>
            </a:r>
            <a:r>
              <a:rPr lang="en-US" sz="1600" b="1" i="1" dirty="0">
                <a:solidFill>
                  <a:srgbClr val="008000"/>
                </a:solidFill>
              </a:rPr>
              <a:t>Principles of Islamic Jurisprudence</a:t>
            </a:r>
          </a:p>
          <a:p>
            <a:pPr eaLnBrk="1" fontAlgn="auto" hangingPunct="1">
              <a:lnSpc>
                <a:spcPct val="80000"/>
              </a:lnSpc>
              <a:spcAft>
                <a:spcPts val="0"/>
              </a:spcAft>
              <a:buFont typeface="Arial" pitchFamily="34" charset="0"/>
              <a:buChar char="•"/>
              <a:defRPr/>
            </a:pPr>
            <a:endParaRPr lang="en-US" sz="2000" dirty="0"/>
          </a:p>
          <a:p>
            <a:pPr marL="0" indent="0" eaLnBrk="1" fontAlgn="auto" hangingPunct="1">
              <a:spcBef>
                <a:spcPts val="0"/>
              </a:spcBef>
              <a:spcAft>
                <a:spcPts val="0"/>
              </a:spcAft>
              <a:buFont typeface="Arial" pitchFamily="34" charset="0"/>
              <a:buNone/>
              <a:defRPr/>
            </a:pPr>
            <a:r>
              <a:rPr lang="en-US" sz="2400" dirty="0"/>
              <a:t>The law was laid down in the period of the Prophet (peace be unto him) gradually and in stages.  The aim was to bring a society steeped in immorality to observe the highest standards of morality.  This could not be done abruptly.  It was </a:t>
            </a:r>
            <a:r>
              <a:rPr lang="en-US" sz="2400" b="1" dirty="0">
                <a:solidFill>
                  <a:srgbClr val="C00000"/>
                </a:solidFill>
              </a:rPr>
              <a:t>done in stages</a:t>
            </a:r>
            <a:r>
              <a:rPr lang="en-US" sz="2400" dirty="0"/>
              <a:t>, and doing so necessitated </a:t>
            </a:r>
            <a:r>
              <a:rPr lang="en-US" sz="2400" b="1" dirty="0">
                <a:solidFill>
                  <a:srgbClr val="C00000"/>
                </a:solidFill>
              </a:rPr>
              <a:t>repeal</a:t>
            </a:r>
            <a:r>
              <a:rPr lang="en-US" sz="2400" dirty="0"/>
              <a:t> and </a:t>
            </a:r>
            <a:r>
              <a:rPr lang="en-US" sz="2400" b="1" dirty="0">
                <a:solidFill>
                  <a:srgbClr val="C00000"/>
                </a:solidFill>
              </a:rPr>
              <a:t>abrogation</a:t>
            </a:r>
            <a:r>
              <a:rPr lang="en-US" sz="2400" dirty="0"/>
              <a:t> of certain laws.</a:t>
            </a:r>
          </a:p>
          <a:p>
            <a:pPr eaLnBrk="1" fontAlgn="auto" hangingPunct="1">
              <a:lnSpc>
                <a:spcPct val="80000"/>
              </a:lnSpc>
              <a:spcAft>
                <a:spcPts val="0"/>
              </a:spcAft>
              <a:buFont typeface="Arial" pitchFamily="34" charset="0"/>
              <a:buChar char="•"/>
              <a:defRPr/>
            </a:pPr>
            <a:endParaRPr lang="en-US" sz="2000" dirty="0"/>
          </a:p>
          <a:p>
            <a:pPr algn="r" eaLnBrk="1" fontAlgn="auto" hangingPunct="1">
              <a:lnSpc>
                <a:spcPct val="80000"/>
              </a:lnSpc>
              <a:spcAft>
                <a:spcPts val="0"/>
              </a:spcAft>
              <a:buFontTx/>
              <a:buNone/>
              <a:defRPr/>
            </a:pPr>
            <a:r>
              <a:rPr lang="en-US" sz="1600" b="1" dirty="0" err="1">
                <a:solidFill>
                  <a:srgbClr val="008000"/>
                </a:solidFill>
              </a:rPr>
              <a:t>Imran</a:t>
            </a:r>
            <a:r>
              <a:rPr lang="en-US" sz="1600" b="1" dirty="0">
                <a:solidFill>
                  <a:srgbClr val="008000"/>
                </a:solidFill>
              </a:rPr>
              <a:t> </a:t>
            </a:r>
            <a:r>
              <a:rPr lang="en-US" sz="1600" b="1" dirty="0" err="1">
                <a:solidFill>
                  <a:srgbClr val="008000"/>
                </a:solidFill>
              </a:rPr>
              <a:t>Ahsan</a:t>
            </a:r>
            <a:r>
              <a:rPr lang="en-US" sz="1600" b="1" dirty="0">
                <a:solidFill>
                  <a:srgbClr val="008000"/>
                </a:solidFill>
              </a:rPr>
              <a:t> Khan </a:t>
            </a:r>
            <a:r>
              <a:rPr lang="en-US" sz="1600" b="1" dirty="0" err="1">
                <a:solidFill>
                  <a:srgbClr val="008000"/>
                </a:solidFill>
              </a:rPr>
              <a:t>Nyazee</a:t>
            </a:r>
            <a:r>
              <a:rPr lang="en-US" sz="1600" b="1" dirty="0">
                <a:solidFill>
                  <a:srgbClr val="008000"/>
                </a:solidFill>
              </a:rPr>
              <a:t>, </a:t>
            </a:r>
            <a:r>
              <a:rPr lang="en-US" sz="1600" b="1" i="1" dirty="0">
                <a:solidFill>
                  <a:srgbClr val="008000"/>
                </a:solidFill>
              </a:rPr>
              <a:t>Islamic Jurisprudence</a:t>
            </a:r>
          </a:p>
        </p:txBody>
      </p:sp>
    </p:spTree>
    <p:extLst>
      <p:ext uri="{BB962C8B-B14F-4D97-AF65-F5344CB8AC3E}">
        <p14:creationId xmlns:p14="http://schemas.microsoft.com/office/powerpoint/2010/main" val="5569182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4638"/>
            <a:ext cx="8229600" cy="944562"/>
          </a:xfrm>
        </p:spPr>
        <p:txBody>
          <a:bodyPr/>
          <a:lstStyle/>
          <a:p>
            <a:pPr eaLnBrk="1" hangingPunct="1"/>
            <a:r>
              <a:rPr lang="en-US" b="1"/>
              <a:t>Scholarly Consensus (</a:t>
            </a:r>
            <a:r>
              <a:rPr lang="en-US" b="1" i="1"/>
              <a:t>ijma’</a:t>
            </a:r>
            <a:r>
              <a:rPr lang="en-US" b="1"/>
              <a:t>)</a:t>
            </a:r>
          </a:p>
        </p:txBody>
      </p:sp>
      <p:sp>
        <p:nvSpPr>
          <p:cNvPr id="583683" name="Rectangle 3"/>
          <p:cNvSpPr>
            <a:spLocks noGrp="1" noChangeArrowheads="1"/>
          </p:cNvSpPr>
          <p:nvPr>
            <p:ph type="body" idx="1"/>
          </p:nvPr>
        </p:nvSpPr>
        <p:spPr>
          <a:xfrm>
            <a:off x="457200" y="1371600"/>
            <a:ext cx="8229600" cy="4754563"/>
          </a:xfrm>
        </p:spPr>
        <p:txBody>
          <a:bodyPr rtlCol="0">
            <a:normAutofit lnSpcReduction="10000"/>
          </a:bodyPr>
          <a:lstStyle/>
          <a:p>
            <a:pPr algn="ctr" eaLnBrk="1" fontAlgn="auto" hangingPunct="1">
              <a:lnSpc>
                <a:spcPct val="90000"/>
              </a:lnSpc>
              <a:spcAft>
                <a:spcPts val="0"/>
              </a:spcAft>
              <a:buFontTx/>
              <a:buNone/>
              <a:defRPr/>
            </a:pPr>
            <a:endParaRPr lang="en-US" sz="2400" b="1" dirty="0"/>
          </a:p>
          <a:p>
            <a:pPr eaLnBrk="1" fontAlgn="auto" hangingPunct="1">
              <a:lnSpc>
                <a:spcPct val="90000"/>
              </a:lnSpc>
              <a:spcAft>
                <a:spcPts val="0"/>
              </a:spcAft>
              <a:buFont typeface="Arial" pitchFamily="34" charset="0"/>
              <a:buChar char="•"/>
              <a:defRPr/>
            </a:pPr>
            <a:r>
              <a:rPr lang="en-US" sz="2400" b="1" dirty="0"/>
              <a:t>Scholarly consensus (</a:t>
            </a:r>
            <a:r>
              <a:rPr lang="en-US" sz="2400" b="1" i="1" dirty="0" err="1">
                <a:solidFill>
                  <a:srgbClr val="C00000"/>
                </a:solidFill>
              </a:rPr>
              <a:t>ijma</a:t>
            </a:r>
            <a:r>
              <a:rPr lang="en-US" sz="2400" b="1" i="1" dirty="0">
                <a:solidFill>
                  <a:srgbClr val="C00000"/>
                </a:solidFill>
              </a:rPr>
              <a:t>’</a:t>
            </a:r>
            <a:r>
              <a:rPr lang="en-US" sz="2400" b="1" dirty="0"/>
              <a:t>) is the agreement of all </a:t>
            </a:r>
            <a:r>
              <a:rPr lang="en-US" sz="2400" b="1" i="1" dirty="0">
                <a:solidFill>
                  <a:srgbClr val="C00000"/>
                </a:solidFill>
              </a:rPr>
              <a:t>mujtahids</a:t>
            </a:r>
            <a:r>
              <a:rPr lang="en-US" sz="2400" b="1" dirty="0">
                <a:solidFill>
                  <a:srgbClr val="C00000"/>
                </a:solidFill>
              </a:rPr>
              <a:t> </a:t>
            </a:r>
            <a:r>
              <a:rPr lang="en-US" sz="2400" b="1" dirty="0"/>
              <a:t>of the Muslims existing at one particular period after the Prophet’s death about a particular ruling regarding a matter or event.  </a:t>
            </a:r>
          </a:p>
          <a:p>
            <a:pPr eaLnBrk="1" fontAlgn="auto" hangingPunct="1">
              <a:lnSpc>
                <a:spcPct val="90000"/>
              </a:lnSpc>
              <a:spcAft>
                <a:spcPts val="0"/>
              </a:spcAft>
              <a:buFont typeface="Arial" pitchFamily="34" charset="0"/>
              <a:buChar char="•"/>
              <a:defRPr/>
            </a:pPr>
            <a:endParaRPr lang="en-US" sz="2400" b="1" dirty="0"/>
          </a:p>
          <a:p>
            <a:pPr eaLnBrk="1" fontAlgn="auto" hangingPunct="1">
              <a:lnSpc>
                <a:spcPct val="90000"/>
              </a:lnSpc>
              <a:spcAft>
                <a:spcPts val="0"/>
              </a:spcAft>
              <a:buFont typeface="Arial" pitchFamily="34" charset="0"/>
              <a:buChar char="•"/>
              <a:defRPr/>
            </a:pPr>
            <a:r>
              <a:rPr lang="en-US" sz="2400" b="1" dirty="0"/>
              <a:t>When the four necessary integrals of consensus exists</a:t>
            </a:r>
            <a:r>
              <a:rPr lang="en-US" sz="2400" b="1" dirty="0">
                <a:solidFill>
                  <a:srgbClr val="C00000"/>
                </a:solidFill>
              </a:rPr>
              <a:t>, the ruling agreed upon is an authoritative part of </a:t>
            </a:r>
            <a:r>
              <a:rPr lang="en-US" sz="2400" b="1" dirty="0">
                <a:solidFill>
                  <a:srgbClr val="C00000"/>
                </a:solidFill>
                <a:effectLst>
                  <a:outerShdw blurRad="38100" dist="38100" dir="2700000" algn="tl">
                    <a:srgbClr val="C0C0C0"/>
                  </a:outerShdw>
                </a:effectLst>
              </a:rPr>
              <a:t>Sacred Law</a:t>
            </a:r>
            <a:r>
              <a:rPr lang="en-US" sz="2400" b="1" dirty="0">
                <a:solidFill>
                  <a:srgbClr val="C00000"/>
                </a:solidFill>
              </a:rPr>
              <a:t> that is </a:t>
            </a:r>
            <a:r>
              <a:rPr lang="en-US" sz="2400" b="1" dirty="0">
                <a:solidFill>
                  <a:srgbClr val="C00000"/>
                </a:solidFill>
                <a:effectLst>
                  <a:outerShdw blurRad="38100" dist="38100" dir="2700000" algn="tl">
                    <a:srgbClr val="C0C0C0"/>
                  </a:outerShdw>
                </a:effectLst>
              </a:rPr>
              <a:t>obligatory to obey</a:t>
            </a:r>
            <a:r>
              <a:rPr lang="en-US" sz="2400" b="1" dirty="0">
                <a:solidFill>
                  <a:srgbClr val="C00000"/>
                </a:solidFill>
              </a:rPr>
              <a:t> and </a:t>
            </a:r>
            <a:r>
              <a:rPr lang="en-US" sz="2400" b="1" dirty="0">
                <a:solidFill>
                  <a:srgbClr val="C00000"/>
                </a:solidFill>
                <a:effectLst>
                  <a:outerShdw blurRad="38100" dist="38100" dir="2700000" algn="tl">
                    <a:srgbClr val="C0C0C0"/>
                  </a:outerShdw>
                </a:effectLst>
              </a:rPr>
              <a:t>not lawful to disobey</a:t>
            </a:r>
            <a:r>
              <a:rPr lang="en-US" sz="2400" b="1" dirty="0"/>
              <a:t>.  Nor can </a:t>
            </a:r>
            <a:r>
              <a:rPr lang="en-US" sz="2400" b="1" i="1" dirty="0">
                <a:solidFill>
                  <a:srgbClr val="C00000"/>
                </a:solidFill>
              </a:rPr>
              <a:t>mujtahids</a:t>
            </a:r>
            <a:r>
              <a:rPr lang="en-US" sz="2400" b="1" dirty="0"/>
              <a:t> of a succeeding era make the thing an object of new</a:t>
            </a:r>
            <a:r>
              <a:rPr lang="en-US" sz="2400" b="1" dirty="0">
                <a:solidFill>
                  <a:srgbClr val="C00000"/>
                </a:solidFill>
              </a:rPr>
              <a:t> </a:t>
            </a:r>
            <a:r>
              <a:rPr lang="en-US" sz="2400" b="1" i="1" dirty="0">
                <a:solidFill>
                  <a:srgbClr val="C00000"/>
                </a:solidFill>
              </a:rPr>
              <a:t>ijtihad</a:t>
            </a:r>
            <a:r>
              <a:rPr lang="en-US" sz="2400" b="1" dirty="0"/>
              <a:t>, because the ruling on it, verified by scholarly consensus, </a:t>
            </a:r>
            <a:r>
              <a:rPr lang="en-US" sz="2400" b="1" dirty="0">
                <a:solidFill>
                  <a:srgbClr val="C00000"/>
                </a:solidFill>
              </a:rPr>
              <a:t>is an </a:t>
            </a:r>
            <a:r>
              <a:rPr lang="en-US" sz="2400" b="1" dirty="0">
                <a:solidFill>
                  <a:srgbClr val="C00000"/>
                </a:solidFill>
                <a:effectLst>
                  <a:outerShdw blurRad="38100" dist="38100" dir="2700000" algn="tl">
                    <a:srgbClr val="C0C0C0"/>
                  </a:outerShdw>
                </a:effectLst>
              </a:rPr>
              <a:t>absolute legal ruling</a:t>
            </a:r>
            <a:r>
              <a:rPr lang="en-US" sz="2400" b="1" dirty="0">
                <a:solidFill>
                  <a:srgbClr val="C00000"/>
                </a:solidFill>
              </a:rPr>
              <a:t> which does not admit of being contravened or annulled</a:t>
            </a:r>
            <a:r>
              <a:rPr lang="en-US" sz="2400" b="1" dirty="0"/>
              <a:t>.</a:t>
            </a:r>
          </a:p>
          <a:p>
            <a:pPr lvl="1" eaLnBrk="1" fontAlgn="auto" hangingPunct="1">
              <a:lnSpc>
                <a:spcPct val="90000"/>
              </a:lnSpc>
              <a:spcAft>
                <a:spcPts val="0"/>
              </a:spcAft>
              <a:buFontTx/>
              <a:buNone/>
              <a:defRPr/>
            </a:pPr>
            <a:endParaRPr lang="en-US" sz="2000" b="1" dirty="0"/>
          </a:p>
          <a:p>
            <a:pPr algn="r" eaLnBrk="1" fontAlgn="auto" hangingPunct="1">
              <a:lnSpc>
                <a:spcPct val="90000"/>
              </a:lnSpc>
              <a:spcAft>
                <a:spcPts val="0"/>
              </a:spcAft>
              <a:buFontTx/>
              <a:buNone/>
              <a:defRPr/>
            </a:pPr>
            <a:r>
              <a:rPr lang="en-US" sz="1600" b="1" dirty="0">
                <a:solidFill>
                  <a:srgbClr val="008000"/>
                </a:solidFill>
              </a:rPr>
              <a:t>Al-</a:t>
            </a:r>
            <a:r>
              <a:rPr lang="en-US" sz="1600" b="1" dirty="0" err="1">
                <a:solidFill>
                  <a:srgbClr val="008000"/>
                </a:solidFill>
              </a:rPr>
              <a:t>Misri</a:t>
            </a:r>
            <a:r>
              <a:rPr lang="en-US" sz="1600" b="1" dirty="0">
                <a:solidFill>
                  <a:srgbClr val="008000"/>
                </a:solidFill>
              </a:rPr>
              <a:t>, Book B, “The Validity of Following Qualified Scholarship," at b7, 1-2.</a:t>
            </a:r>
          </a:p>
        </p:txBody>
      </p:sp>
    </p:spTree>
    <p:extLst>
      <p:ext uri="{BB962C8B-B14F-4D97-AF65-F5344CB8AC3E}">
        <p14:creationId xmlns:p14="http://schemas.microsoft.com/office/powerpoint/2010/main" val="92923188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4" name="Rectangle 4"/>
          <p:cNvSpPr>
            <a:spLocks noGrp="1" noChangeArrowheads="1"/>
          </p:cNvSpPr>
          <p:nvPr>
            <p:ph type="ctrTitle" idx="4294967295"/>
          </p:nvPr>
        </p:nvSpPr>
        <p:spPr>
          <a:xfrm>
            <a:off x="381000" y="1447800"/>
            <a:ext cx="8534400" cy="2362200"/>
          </a:xfrm>
        </p:spPr>
        <p:txBody>
          <a:bodyPr rtlCol="0">
            <a:normAutofit/>
          </a:bodyPr>
          <a:lstStyle/>
          <a:p>
            <a:pPr eaLnBrk="1" fontAlgn="auto" hangingPunct="1">
              <a:spcAft>
                <a:spcPts val="0"/>
              </a:spcAft>
              <a:defRPr/>
            </a:pPr>
            <a:r>
              <a:rPr lang="en-US" sz="3400" b="1" dirty="0">
                <a:effectLst>
                  <a:outerShdw blurRad="38100" dist="38100" dir="2700000" algn="tl">
                    <a:srgbClr val="000000">
                      <a:alpha val="43137"/>
                    </a:srgbClr>
                  </a:outerShdw>
                </a:effectLst>
              </a:rPr>
              <a:t>“It is the nature of Islam to dominate, not to be dominated, to impose its law on all nations and to extend its power to the entire planet.”</a:t>
            </a:r>
            <a:r>
              <a:rPr lang="en-US" sz="2600" b="1" dirty="0">
                <a:effectLst>
                  <a:outerShdw blurRad="38100" dist="38100" dir="2700000" algn="tl">
                    <a:srgbClr val="000000">
                      <a:alpha val="43137"/>
                    </a:srgbClr>
                  </a:outerShdw>
                </a:effectLst>
              </a:rPr>
              <a:t> </a:t>
            </a:r>
          </a:p>
        </p:txBody>
      </p:sp>
      <p:sp>
        <p:nvSpPr>
          <p:cNvPr id="419845" name="Rectangle 5"/>
          <p:cNvSpPr>
            <a:spLocks noGrp="1" noChangeArrowheads="1"/>
          </p:cNvSpPr>
          <p:nvPr>
            <p:ph type="subTitle" idx="4294967295"/>
          </p:nvPr>
        </p:nvSpPr>
        <p:spPr>
          <a:xfrm>
            <a:off x="1371600" y="3886200"/>
            <a:ext cx="6400800" cy="1752600"/>
          </a:xfrm>
        </p:spPr>
        <p:txBody>
          <a:bodyPr rtlCol="0">
            <a:normAutofit/>
          </a:bodyPr>
          <a:lstStyle/>
          <a:p>
            <a:pPr marL="0" indent="0" algn="ctr" eaLnBrk="1" fontAlgn="auto" hangingPunct="1">
              <a:spcAft>
                <a:spcPts val="0"/>
              </a:spcAft>
              <a:buFont typeface="Wingdings" pitchFamily="2" charset="2"/>
              <a:buNone/>
              <a:defRPr/>
            </a:pPr>
            <a:r>
              <a:rPr lang="en-US" sz="2400" b="1" dirty="0" err="1">
                <a:solidFill>
                  <a:srgbClr val="C00000"/>
                </a:solidFill>
                <a:effectLst>
                  <a:outerShdw blurRad="38100" dist="38100" dir="2700000" algn="tl">
                    <a:srgbClr val="000000">
                      <a:alpha val="43137"/>
                    </a:srgbClr>
                  </a:outerShdw>
                </a:effectLst>
              </a:rPr>
              <a:t>Hasan</a:t>
            </a:r>
            <a:r>
              <a:rPr lang="en-US" sz="2400" b="1" dirty="0">
                <a:solidFill>
                  <a:srgbClr val="C00000"/>
                </a:solidFill>
                <a:effectLst>
                  <a:outerShdw blurRad="38100" dist="38100" dir="2700000" algn="tl">
                    <a:srgbClr val="000000">
                      <a:alpha val="43137"/>
                    </a:srgbClr>
                  </a:outerShdw>
                </a:effectLst>
              </a:rPr>
              <a:t> al-</a:t>
            </a:r>
            <a:r>
              <a:rPr lang="en-US" sz="2400" b="1" dirty="0" err="1">
                <a:solidFill>
                  <a:srgbClr val="C00000"/>
                </a:solidFill>
                <a:effectLst>
                  <a:outerShdw blurRad="38100" dist="38100" dir="2700000" algn="tl">
                    <a:srgbClr val="000000">
                      <a:alpha val="43137"/>
                    </a:srgbClr>
                  </a:outerShdw>
                </a:effectLst>
              </a:rPr>
              <a:t>Banna</a:t>
            </a:r>
            <a:endParaRPr lang="en-US" sz="2400" b="1" dirty="0">
              <a:solidFill>
                <a:srgbClr val="C00000"/>
              </a:solidFill>
              <a:effectLst>
                <a:outerShdw blurRad="38100" dist="38100" dir="2700000" algn="tl">
                  <a:srgbClr val="000000">
                    <a:alpha val="43137"/>
                  </a:srgbClr>
                </a:outerShdw>
              </a:effectLst>
            </a:endParaRPr>
          </a:p>
          <a:p>
            <a:pPr marL="0" indent="0" algn="ctr" eaLnBrk="1" fontAlgn="auto" hangingPunct="1">
              <a:spcAft>
                <a:spcPts val="0"/>
              </a:spcAft>
              <a:buFont typeface="Wingdings" pitchFamily="2" charset="2"/>
              <a:buNone/>
              <a:defRPr/>
            </a:pPr>
            <a:r>
              <a:rPr lang="en-US" sz="2400" b="1" dirty="0">
                <a:solidFill>
                  <a:srgbClr val="C00000"/>
                </a:solidFill>
                <a:effectLst>
                  <a:outerShdw blurRad="38100" dist="38100" dir="2700000" algn="tl">
                    <a:srgbClr val="000000">
                      <a:alpha val="43137"/>
                    </a:srgbClr>
                  </a:outerShdw>
                </a:effectLst>
              </a:rPr>
              <a:t>Founder of the Muslim Brotherhood </a:t>
            </a:r>
          </a:p>
        </p:txBody>
      </p:sp>
      <p:pic>
        <p:nvPicPr>
          <p:cNvPr id="7172" name="Picture 8" descr="ikhwan"/>
          <p:cNvPicPr>
            <a:picLocks noChangeAspect="1" noChangeArrowheads="1"/>
          </p:cNvPicPr>
          <p:nvPr/>
        </p:nvPicPr>
        <p:blipFill>
          <a:blip r:embed="rId3" cstate="print"/>
          <a:srcRect/>
          <a:stretch>
            <a:fillRect/>
          </a:stretch>
        </p:blipFill>
        <p:spPr bwMode="auto">
          <a:xfrm>
            <a:off x="3733800" y="4876800"/>
            <a:ext cx="1666875" cy="1666875"/>
          </a:xfrm>
          <a:prstGeom prst="rect">
            <a:avLst/>
          </a:prstGeom>
          <a:noFill/>
          <a:ln w="9525">
            <a:noFill/>
            <a:miter lim="800000"/>
            <a:headEnd/>
            <a:tailEnd/>
          </a:ln>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b="1"/>
              <a:t>Muslim Brotherhood</a:t>
            </a:r>
          </a:p>
        </p:txBody>
      </p:sp>
      <p:sp>
        <p:nvSpPr>
          <p:cNvPr id="3" name="Content Placeholder 2"/>
          <p:cNvSpPr>
            <a:spLocks noGrp="1"/>
          </p:cNvSpPr>
          <p:nvPr>
            <p:ph idx="1"/>
          </p:nvPr>
        </p:nvSpPr>
        <p:spPr>
          <a:xfrm>
            <a:off x="457200" y="1498600"/>
            <a:ext cx="8229600" cy="4525963"/>
          </a:xfrm>
        </p:spPr>
        <p:txBody>
          <a:bodyPr rtlCol="0">
            <a:normAutofit fontScale="92500" lnSpcReduction="10000"/>
          </a:bodyPr>
          <a:lstStyle/>
          <a:p>
            <a:pPr algn="ctr" eaLnBrk="1" fontAlgn="auto" hangingPunct="1">
              <a:spcAft>
                <a:spcPts val="0"/>
              </a:spcAft>
              <a:buFont typeface="Arial" pitchFamily="34" charset="0"/>
              <a:buNone/>
              <a:defRPr/>
            </a:pPr>
            <a:r>
              <a:rPr lang="en-US" sz="3500" dirty="0"/>
              <a:t>Objective in the </a:t>
            </a:r>
            <a:r>
              <a:rPr lang="en-US" sz="3500" b="1" dirty="0"/>
              <a:t>U.S.</a:t>
            </a:r>
          </a:p>
          <a:p>
            <a:pPr algn="ctr" eaLnBrk="1" fontAlgn="auto" hangingPunct="1">
              <a:spcAft>
                <a:spcPts val="0"/>
              </a:spcAft>
              <a:buFont typeface="Arial" pitchFamily="34" charset="0"/>
              <a:buNone/>
              <a:defRPr/>
            </a:pPr>
            <a:r>
              <a:rPr lang="en-US" dirty="0"/>
              <a:t>“The </a:t>
            </a:r>
            <a:r>
              <a:rPr lang="en-US" dirty="0" err="1"/>
              <a:t>Ikhwan</a:t>
            </a:r>
            <a:r>
              <a:rPr lang="en-US" dirty="0"/>
              <a:t> must understand that their work in America is a kind of grand jihad in eliminating and destroying the Western Civilization from within and ‘sabotaging’ its miserable house by their hands and the hands of the believers so that it is eliminated and God’s religion is made victorious over all other religions”</a:t>
            </a:r>
          </a:p>
          <a:p>
            <a:pPr lvl="1" eaLnBrk="1" fontAlgn="auto" hangingPunct="1">
              <a:lnSpc>
                <a:spcPct val="80000"/>
              </a:lnSpc>
              <a:spcAft>
                <a:spcPts val="0"/>
              </a:spcAft>
              <a:buFont typeface="Arial" pitchFamily="34" charset="0"/>
              <a:buNone/>
              <a:defRPr/>
            </a:pPr>
            <a:endParaRPr lang="en-US" dirty="0"/>
          </a:p>
          <a:p>
            <a:pPr lvl="1" eaLnBrk="1" fontAlgn="auto" hangingPunct="1">
              <a:lnSpc>
                <a:spcPct val="80000"/>
              </a:lnSpc>
              <a:spcAft>
                <a:spcPts val="0"/>
              </a:spcAft>
              <a:buFont typeface="Arial" pitchFamily="34" charset="0"/>
              <a:buNone/>
              <a:defRPr/>
            </a:pPr>
            <a:r>
              <a:rPr lang="en-US" sz="2000" dirty="0"/>
              <a:t>				</a:t>
            </a:r>
            <a:endParaRPr lang="en-US" dirty="0"/>
          </a:p>
          <a:p>
            <a:pPr algn="ctr" eaLnBrk="1" fontAlgn="auto" hangingPunct="1">
              <a:spcAft>
                <a:spcPts val="0"/>
              </a:spcAft>
              <a:buFont typeface="Arial" pitchFamily="34" charset="0"/>
              <a:buNone/>
              <a:defRPr/>
            </a:pPr>
            <a:endParaRPr lang="en-US" dirty="0"/>
          </a:p>
          <a:p>
            <a:pPr algn="ctr" eaLnBrk="1" fontAlgn="auto" hangingPunct="1">
              <a:spcAft>
                <a:spcPts val="0"/>
              </a:spcAft>
              <a:buFont typeface="Arial" pitchFamily="34" charset="0"/>
              <a:buNone/>
              <a:defRPr/>
            </a:pPr>
            <a:endParaRPr lang="en-US" dirty="0"/>
          </a:p>
        </p:txBody>
      </p:sp>
      <p:pic>
        <p:nvPicPr>
          <p:cNvPr id="34820" name="Picture 8" descr="ikhwan"/>
          <p:cNvPicPr>
            <a:picLocks noChangeAspect="1" noChangeArrowheads="1"/>
          </p:cNvPicPr>
          <p:nvPr/>
        </p:nvPicPr>
        <p:blipFill>
          <a:blip r:embed="rId3" cstate="print"/>
          <a:srcRect/>
          <a:stretch>
            <a:fillRect/>
          </a:stretch>
        </p:blipFill>
        <p:spPr bwMode="auto">
          <a:xfrm>
            <a:off x="3733800" y="4876800"/>
            <a:ext cx="1666875" cy="166687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Rot="1" noChangeArrowheads="1"/>
          </p:cNvSpPr>
          <p:nvPr>
            <p:ph type="title"/>
          </p:nvPr>
        </p:nvSpPr>
        <p:spPr/>
        <p:txBody>
          <a:bodyPr/>
          <a:lstStyle/>
          <a:p>
            <a:pPr eaLnBrk="1" hangingPunct="1">
              <a:defRPr/>
            </a:pPr>
            <a:r>
              <a:rPr lang="en-US" b="1" dirty="0"/>
              <a:t>Hajj </a:t>
            </a:r>
            <a:r>
              <a:rPr lang="en-US" b="1" dirty="0" err="1"/>
              <a:t>Amin</a:t>
            </a:r>
            <a:r>
              <a:rPr lang="en-US" b="1" dirty="0"/>
              <a:t> al </a:t>
            </a:r>
            <a:r>
              <a:rPr lang="en-US" b="1" dirty="0" err="1"/>
              <a:t>Husseini</a:t>
            </a:r>
            <a:endParaRPr lang="en-US" b="1" dirty="0"/>
          </a:p>
        </p:txBody>
      </p:sp>
      <p:pic>
        <p:nvPicPr>
          <p:cNvPr id="41987" name="Picture 6" descr="husseini"/>
          <p:cNvPicPr>
            <a:picLocks noGrp="1" noChangeAspect="1" noChangeArrowheads="1"/>
          </p:cNvPicPr>
          <p:nvPr>
            <p:ph sz="half" idx="1"/>
          </p:nvPr>
        </p:nvPicPr>
        <p:blipFill>
          <a:blip r:embed="rId3" cstate="print"/>
          <a:srcRect/>
          <a:stretch>
            <a:fillRect/>
          </a:stretch>
        </p:blipFill>
        <p:spPr>
          <a:xfrm>
            <a:off x="0" y="1828800"/>
            <a:ext cx="3025775" cy="4591050"/>
          </a:xfrm>
        </p:spPr>
      </p:pic>
      <p:pic>
        <p:nvPicPr>
          <p:cNvPr id="41988" name="Picture 9" descr="Husseini-Hilter-Berlin"/>
          <p:cNvPicPr>
            <a:picLocks noGrp="1" noChangeAspect="1" noChangeArrowheads="1"/>
          </p:cNvPicPr>
          <p:nvPr>
            <p:ph sz="half" idx="2"/>
          </p:nvPr>
        </p:nvPicPr>
        <p:blipFill>
          <a:blip r:embed="rId4" cstate="print"/>
          <a:srcRect/>
          <a:stretch>
            <a:fillRect/>
          </a:stretch>
        </p:blipFill>
        <p:spPr>
          <a:xfrm>
            <a:off x="2971800" y="1828800"/>
            <a:ext cx="6172200" cy="4572000"/>
          </a:xfrm>
        </p:spPr>
      </p:pic>
    </p:spTree>
    <p:extLst>
      <p:ext uri="{BB962C8B-B14F-4D97-AF65-F5344CB8AC3E}">
        <p14:creationId xmlns:p14="http://schemas.microsoft.com/office/powerpoint/2010/main" val="39248867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84" name="Rectangle 8"/>
          <p:cNvSpPr>
            <a:spLocks noGrp="1" noRot="1" noChangeArrowheads="1"/>
          </p:cNvSpPr>
          <p:nvPr>
            <p:ph type="title" sz="quarter"/>
          </p:nvPr>
        </p:nvSpPr>
        <p:spPr>
          <a:xfrm>
            <a:off x="457200" y="152400"/>
            <a:ext cx="8229600" cy="1143000"/>
          </a:xfrm>
        </p:spPr>
        <p:txBody>
          <a:bodyPr/>
          <a:lstStyle/>
          <a:p>
            <a:pPr eaLnBrk="1" hangingPunct="1">
              <a:defRPr/>
            </a:pPr>
            <a:r>
              <a:rPr lang="en-US" b="1" dirty="0" err="1"/>
              <a:t>Husseini</a:t>
            </a:r>
            <a:r>
              <a:rPr lang="en-US" b="1" dirty="0"/>
              <a:t> and </a:t>
            </a:r>
            <a:r>
              <a:rPr lang="en-US" b="1" dirty="0" err="1"/>
              <a:t>Hanzar</a:t>
            </a:r>
            <a:r>
              <a:rPr lang="en-US" b="1" dirty="0"/>
              <a:t> Division</a:t>
            </a:r>
          </a:p>
        </p:txBody>
      </p:sp>
      <p:pic>
        <p:nvPicPr>
          <p:cNvPr id="43011" name="Picture 14" descr="Bosnian_Muslim_Nazis_Praying2"/>
          <p:cNvPicPr>
            <a:picLocks noGrp="1" noChangeAspect="1" noChangeArrowheads="1"/>
          </p:cNvPicPr>
          <p:nvPr>
            <p:ph sz="quarter" idx="3"/>
          </p:nvPr>
        </p:nvPicPr>
        <p:blipFill>
          <a:blip r:embed="rId3" cstate="print"/>
          <a:srcRect/>
          <a:stretch>
            <a:fillRect/>
          </a:stretch>
        </p:blipFill>
        <p:spPr>
          <a:xfrm>
            <a:off x="0" y="4400550"/>
            <a:ext cx="4800600" cy="2457450"/>
          </a:xfrm>
        </p:spPr>
      </p:pic>
      <p:pic>
        <p:nvPicPr>
          <p:cNvPr id="43012" name="Picture 16" descr="Husseini_Head of SS Muslim Hanzar Division"/>
          <p:cNvPicPr>
            <a:picLocks noGrp="1" noChangeAspect="1" noChangeArrowheads="1"/>
          </p:cNvPicPr>
          <p:nvPr>
            <p:ph sz="quarter" idx="1"/>
          </p:nvPr>
        </p:nvPicPr>
        <p:blipFill>
          <a:blip r:embed="rId4" cstate="print"/>
          <a:srcRect/>
          <a:stretch>
            <a:fillRect/>
          </a:stretch>
        </p:blipFill>
        <p:spPr>
          <a:xfrm>
            <a:off x="0" y="1371600"/>
            <a:ext cx="4800600" cy="3048000"/>
          </a:xfrm>
        </p:spPr>
      </p:pic>
      <p:pic>
        <p:nvPicPr>
          <p:cNvPr id="43013" name="Picture 17" descr="Husseini_Nazi_Troops"/>
          <p:cNvPicPr>
            <a:picLocks noGrp="1" noChangeAspect="1" noChangeArrowheads="1"/>
          </p:cNvPicPr>
          <p:nvPr>
            <p:ph sz="quarter" idx="2"/>
          </p:nvPr>
        </p:nvPicPr>
        <p:blipFill>
          <a:blip r:embed="rId5" cstate="print"/>
          <a:srcRect/>
          <a:stretch>
            <a:fillRect/>
          </a:stretch>
        </p:blipFill>
        <p:spPr>
          <a:xfrm>
            <a:off x="4800600" y="1371600"/>
            <a:ext cx="4343400" cy="2571750"/>
          </a:xfrm>
        </p:spPr>
      </p:pic>
      <p:pic>
        <p:nvPicPr>
          <p:cNvPr id="43014" name="Picture 18" descr="Husseini_Nazi"/>
          <p:cNvPicPr>
            <a:picLocks noGrp="1" noChangeAspect="1" noChangeArrowheads="1"/>
          </p:cNvPicPr>
          <p:nvPr>
            <p:ph sz="quarter" idx="4"/>
          </p:nvPr>
        </p:nvPicPr>
        <p:blipFill>
          <a:blip r:embed="rId6" cstate="print"/>
          <a:srcRect/>
          <a:stretch>
            <a:fillRect/>
          </a:stretch>
        </p:blipFill>
        <p:spPr>
          <a:xfrm>
            <a:off x="4800600" y="3886200"/>
            <a:ext cx="4343400" cy="2971800"/>
          </a:xfrm>
        </p:spPr>
      </p:pic>
    </p:spTree>
    <p:extLst>
      <p:ext uri="{BB962C8B-B14F-4D97-AF65-F5344CB8AC3E}">
        <p14:creationId xmlns:p14="http://schemas.microsoft.com/office/powerpoint/2010/main" val="17524286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7842" name="Picture 6" descr="6-e13598740988101"/>
          <p:cNvPicPr>
            <a:picLocks noChangeAspect="1" noChangeArrowheads="1"/>
          </p:cNvPicPr>
          <p:nvPr/>
        </p:nvPicPr>
        <p:blipFill>
          <a:blip r:embed="rId2" cstate="print"/>
          <a:srcRect/>
          <a:stretch>
            <a:fillRect/>
          </a:stretch>
        </p:blipFill>
        <p:spPr bwMode="auto">
          <a:xfrm>
            <a:off x="2045580" y="1600200"/>
            <a:ext cx="7020924" cy="4495800"/>
          </a:xfrm>
          <a:prstGeom prst="rect">
            <a:avLst/>
          </a:prstGeom>
          <a:noFill/>
          <a:ln w="9525">
            <a:noFill/>
            <a:miter lim="800000"/>
            <a:headEnd/>
            <a:tailEnd/>
          </a:ln>
        </p:spPr>
      </p:pic>
      <p:sp>
        <p:nvSpPr>
          <p:cNvPr id="3" name="Title 2"/>
          <p:cNvSpPr>
            <a:spLocks noGrp="1"/>
          </p:cNvSpPr>
          <p:nvPr>
            <p:ph type="title"/>
          </p:nvPr>
        </p:nvSpPr>
        <p:spPr>
          <a:xfrm>
            <a:off x="382290" y="264765"/>
            <a:ext cx="8382000" cy="1047750"/>
          </a:xfrm>
        </p:spPr>
        <p:txBody>
          <a:bodyPr>
            <a:normAutofit fontScale="90000"/>
          </a:bodyPr>
          <a:lstStyle/>
          <a:p>
            <a:r>
              <a:rPr lang="en-US" b="1" dirty="0"/>
              <a:t>International Institute of Islamic Thought (IIIT) and the US Government</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489081"/>
            <a:ext cx="2045579" cy="2333565"/>
          </a:xfrm>
          <a:prstGeom prst="rect">
            <a:avLst/>
          </a:prstGeom>
        </p:spPr>
      </p:pic>
      <p:sp>
        <p:nvSpPr>
          <p:cNvPr id="4" name="TextBox 3"/>
          <p:cNvSpPr txBox="1"/>
          <p:nvPr/>
        </p:nvSpPr>
        <p:spPr>
          <a:xfrm>
            <a:off x="-24217" y="5829946"/>
            <a:ext cx="2069797" cy="646331"/>
          </a:xfrm>
          <a:prstGeom prst="rect">
            <a:avLst/>
          </a:prstGeom>
          <a:solidFill>
            <a:schemeClr val="accent1"/>
          </a:solidFill>
        </p:spPr>
        <p:txBody>
          <a:bodyPr wrap="none" rtlCol="0">
            <a:spAutoFit/>
          </a:bodyPr>
          <a:lstStyle/>
          <a:p>
            <a:pPr algn="ctr"/>
            <a:r>
              <a:rPr lang="en-US" b="1" dirty="0"/>
              <a:t>Secretary of DHS</a:t>
            </a:r>
          </a:p>
          <a:p>
            <a:pPr algn="ctr"/>
            <a:r>
              <a:rPr lang="en-US" b="1" dirty="0" err="1"/>
              <a:t>Jeh</a:t>
            </a:r>
            <a:r>
              <a:rPr lang="en-US" b="1" dirty="0"/>
              <a:t> Johnson</a:t>
            </a:r>
          </a:p>
        </p:txBody>
      </p:sp>
    </p:spTree>
    <p:extLst>
      <p:ext uri="{BB962C8B-B14F-4D97-AF65-F5344CB8AC3E}">
        <p14:creationId xmlns:p14="http://schemas.microsoft.com/office/powerpoint/2010/main" val="34733285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Who is </a:t>
            </a:r>
            <a:r>
              <a:rPr lang="en-US" b="1" dirty="0" err="1"/>
              <a:t>Huma</a:t>
            </a:r>
            <a:r>
              <a:rPr lang="en-US" b="1" dirty="0"/>
              <a:t> </a:t>
            </a:r>
            <a:r>
              <a:rPr lang="en-US" b="1" dirty="0" err="1"/>
              <a:t>Abedin</a:t>
            </a:r>
            <a:r>
              <a:rPr lang="en-US" b="1" dirty="0"/>
              <a:t>?</a:t>
            </a:r>
          </a:p>
        </p:txBody>
      </p:sp>
      <p:pic>
        <p:nvPicPr>
          <p:cNvPr id="649226" name="Picture 10" descr="http://i.ytimg.com/vi/S72OuT1oE2o/0.jpg"/>
          <p:cNvPicPr>
            <a:picLocks noChangeAspect="1" noChangeArrowheads="1"/>
          </p:cNvPicPr>
          <p:nvPr/>
        </p:nvPicPr>
        <p:blipFill>
          <a:blip r:embed="rId2" cstate="print"/>
          <a:srcRect/>
          <a:stretch>
            <a:fillRect/>
          </a:stretch>
        </p:blipFill>
        <p:spPr bwMode="auto">
          <a:xfrm>
            <a:off x="2686050" y="1828801"/>
            <a:ext cx="3657600" cy="2743201"/>
          </a:xfrm>
          <a:prstGeom prst="rect">
            <a:avLst/>
          </a:prstGeom>
          <a:noFill/>
        </p:spPr>
      </p:pic>
      <p:pic>
        <p:nvPicPr>
          <p:cNvPr id="649224" name="Picture 8" descr="https://encrypted-tbn0.gstatic.com/images?q=tbn:ANd9GcRN3o3UiVJMnz_8P0ArEcDBnJNSOozWYXwGK_AStKQVw9DbNmHl"/>
          <p:cNvPicPr>
            <a:picLocks noChangeAspect="1" noChangeArrowheads="1"/>
          </p:cNvPicPr>
          <p:nvPr/>
        </p:nvPicPr>
        <p:blipFill>
          <a:blip r:embed="rId3" cstate="print"/>
          <a:srcRect/>
          <a:stretch>
            <a:fillRect/>
          </a:stretch>
        </p:blipFill>
        <p:spPr bwMode="auto">
          <a:xfrm>
            <a:off x="1221074" y="4636802"/>
            <a:ext cx="2000250" cy="1285876"/>
          </a:xfrm>
          <a:prstGeom prst="rect">
            <a:avLst/>
          </a:prstGeom>
          <a:noFill/>
        </p:spPr>
      </p:pic>
      <p:pic>
        <p:nvPicPr>
          <p:cNvPr id="649222" name="Picture 6" descr="https://encrypted-tbn0.gstatic.com/images?q=tbn:ANd9GcTgxpDt42UEpChasP92TqXVSM0X9QJfHxY1Rav3AZMZPy0als8c"/>
          <p:cNvPicPr>
            <a:picLocks noChangeAspect="1" noChangeArrowheads="1"/>
          </p:cNvPicPr>
          <p:nvPr/>
        </p:nvPicPr>
        <p:blipFill>
          <a:blip r:embed="rId4" cstate="print"/>
          <a:srcRect/>
          <a:stretch>
            <a:fillRect/>
          </a:stretch>
        </p:blipFill>
        <p:spPr bwMode="auto">
          <a:xfrm>
            <a:off x="3525445" y="4689868"/>
            <a:ext cx="2078831" cy="1235870"/>
          </a:xfrm>
          <a:prstGeom prst="rect">
            <a:avLst/>
          </a:prstGeom>
          <a:noFill/>
        </p:spPr>
      </p:pic>
      <p:pic>
        <p:nvPicPr>
          <p:cNvPr id="649220" name="Picture 4" descr="C:\Users\Wayne\Desktop\HilLLARY.jpg"/>
          <p:cNvPicPr>
            <a:picLocks noChangeAspect="1" noChangeArrowheads="1"/>
          </p:cNvPicPr>
          <p:nvPr/>
        </p:nvPicPr>
        <p:blipFill>
          <a:blip r:embed="rId5" cstate="print"/>
          <a:srcRect/>
          <a:stretch>
            <a:fillRect/>
          </a:stretch>
        </p:blipFill>
        <p:spPr bwMode="auto">
          <a:xfrm>
            <a:off x="5747148" y="4714878"/>
            <a:ext cx="2143125" cy="1200150"/>
          </a:xfrm>
          <a:prstGeom prst="rect">
            <a:avLst/>
          </a:prstGeom>
          <a:noFill/>
        </p:spPr>
      </p:pic>
      <p:pic>
        <p:nvPicPr>
          <p:cNvPr id="649219" name="Picture 3" descr="C:\Users\Wayne\Desktop\Huma MB.jpg"/>
          <p:cNvPicPr>
            <a:picLocks noChangeAspect="1" noChangeArrowheads="1"/>
          </p:cNvPicPr>
          <p:nvPr/>
        </p:nvPicPr>
        <p:blipFill>
          <a:blip r:embed="rId6" cstate="print"/>
          <a:srcRect/>
          <a:stretch>
            <a:fillRect/>
          </a:stretch>
        </p:blipFill>
        <p:spPr bwMode="auto">
          <a:xfrm>
            <a:off x="6000750" y="2000250"/>
            <a:ext cx="2000250" cy="1114425"/>
          </a:xfrm>
          <a:prstGeom prst="rect">
            <a:avLst/>
          </a:prstGeom>
          <a:noFill/>
        </p:spPr>
      </p:pic>
      <p:pic>
        <p:nvPicPr>
          <p:cNvPr id="649218" name="Picture 2" descr="C:\Users\Wayne\Desktop\Hillary 2.jpg"/>
          <p:cNvPicPr>
            <a:picLocks noChangeAspect="1" noChangeArrowheads="1"/>
          </p:cNvPicPr>
          <p:nvPr/>
        </p:nvPicPr>
        <p:blipFill>
          <a:blip r:embed="rId7" cstate="print"/>
          <a:srcRect/>
          <a:stretch>
            <a:fillRect/>
          </a:stretch>
        </p:blipFill>
        <p:spPr bwMode="auto">
          <a:xfrm>
            <a:off x="1143001" y="2800350"/>
            <a:ext cx="1850231" cy="1385888"/>
          </a:xfrm>
          <a:prstGeom prst="rect">
            <a:avLst/>
          </a:prstGeom>
          <a:noFill/>
        </p:spPr>
      </p:pic>
    </p:spTree>
    <p:extLst>
      <p:ext uri="{BB962C8B-B14F-4D97-AF65-F5344CB8AC3E}">
        <p14:creationId xmlns:p14="http://schemas.microsoft.com/office/powerpoint/2010/main" val="38255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p:txBody>
          <a:bodyPr/>
          <a:lstStyle/>
          <a:p>
            <a:pPr eaLnBrk="1" hangingPunct="1"/>
            <a:r>
              <a:rPr lang="en-US" b="1" dirty="0"/>
              <a:t>Research Sources</a:t>
            </a:r>
          </a:p>
        </p:txBody>
      </p:sp>
      <p:sp>
        <p:nvSpPr>
          <p:cNvPr id="5" name="Content Placeholder 4"/>
          <p:cNvSpPr>
            <a:spLocks noGrp="1"/>
          </p:cNvSpPr>
          <p:nvPr>
            <p:ph idx="1"/>
          </p:nvPr>
        </p:nvSpPr>
        <p:spPr>
          <a:xfrm>
            <a:off x="457200" y="1600200"/>
            <a:ext cx="8458200" cy="4525963"/>
          </a:xfrm>
        </p:spPr>
        <p:txBody>
          <a:bodyPr rtlCol="0">
            <a:normAutofit lnSpcReduction="10000"/>
          </a:bodyPr>
          <a:lstStyle/>
          <a:p>
            <a:pPr eaLnBrk="1" fontAlgn="auto" hangingPunct="1">
              <a:spcAft>
                <a:spcPts val="0"/>
              </a:spcAft>
              <a:buFont typeface="Arial" pitchFamily="34" charset="0"/>
              <a:buChar char="•"/>
              <a:defRPr/>
            </a:pPr>
            <a:r>
              <a:rPr lang="en-US" dirty="0"/>
              <a:t>Works written by Muslims for Muslims</a:t>
            </a:r>
          </a:p>
          <a:p>
            <a:pPr eaLnBrk="1" fontAlgn="auto" hangingPunct="1">
              <a:spcAft>
                <a:spcPts val="0"/>
              </a:spcAft>
              <a:buFont typeface="Arial" pitchFamily="34" charset="0"/>
              <a:buNone/>
              <a:defRPr/>
            </a:pPr>
            <a:endParaRPr lang="en-US" dirty="0"/>
          </a:p>
          <a:p>
            <a:pPr eaLnBrk="1" fontAlgn="auto" hangingPunct="1">
              <a:spcAft>
                <a:spcPts val="0"/>
              </a:spcAft>
              <a:buFont typeface="Arial" pitchFamily="34" charset="0"/>
              <a:buChar char="•"/>
              <a:defRPr/>
            </a:pPr>
            <a:r>
              <a:rPr lang="en-US" dirty="0"/>
              <a:t>Works written by Muslims for non-Muslims</a:t>
            </a:r>
          </a:p>
          <a:p>
            <a:pPr eaLnBrk="1" fontAlgn="auto" hangingPunct="1">
              <a:spcAft>
                <a:spcPts val="0"/>
              </a:spcAft>
              <a:buFont typeface="Arial" pitchFamily="34" charset="0"/>
              <a:buNone/>
              <a:defRPr/>
            </a:pPr>
            <a:endParaRPr lang="en-US" dirty="0"/>
          </a:p>
          <a:p>
            <a:pPr eaLnBrk="1" fontAlgn="auto" hangingPunct="1">
              <a:spcAft>
                <a:spcPts val="0"/>
              </a:spcAft>
              <a:buFont typeface="Arial" pitchFamily="34" charset="0"/>
              <a:buChar char="•"/>
              <a:defRPr/>
            </a:pPr>
            <a:r>
              <a:rPr lang="en-US" dirty="0"/>
              <a:t>Works written by non-Muslims for non-Muslims</a:t>
            </a:r>
          </a:p>
          <a:p>
            <a:pPr eaLnBrk="1" fontAlgn="auto" hangingPunct="1">
              <a:spcAft>
                <a:spcPts val="0"/>
              </a:spcAft>
              <a:buFont typeface="Arial" pitchFamily="34" charset="0"/>
              <a:buNone/>
              <a:defRPr/>
            </a:pPr>
            <a:endParaRPr lang="en-US" dirty="0"/>
          </a:p>
          <a:p>
            <a:pPr eaLnBrk="1" fontAlgn="auto" hangingPunct="1">
              <a:spcAft>
                <a:spcPts val="0"/>
              </a:spcAft>
              <a:buFont typeface="Arial" pitchFamily="34" charset="0"/>
              <a:buChar char="•"/>
              <a:defRPr/>
            </a:pPr>
            <a:r>
              <a:rPr lang="en-US" dirty="0"/>
              <a:t>Works written by former Muslims for non-Muslims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49890" name="Picture 2" descr="mbhoodsm8592480"/>
          <p:cNvPicPr>
            <a:picLocks noChangeAspect="1" noChangeArrowheads="1"/>
          </p:cNvPicPr>
          <p:nvPr/>
        </p:nvPicPr>
        <p:blipFill>
          <a:blip r:embed="rId2" cstate="print"/>
          <a:srcRect/>
          <a:stretch>
            <a:fillRect/>
          </a:stretch>
        </p:blipFill>
        <p:spPr bwMode="auto">
          <a:xfrm>
            <a:off x="457200" y="0"/>
            <a:ext cx="8229600" cy="6858000"/>
          </a:xfrm>
          <a:prstGeom prst="rect">
            <a:avLst/>
          </a:prstGeom>
          <a:noFill/>
          <a:ln w="9525">
            <a:noFill/>
            <a:miter lim="800000"/>
            <a:headEnd/>
            <a:tailEnd/>
          </a:ln>
        </p:spPr>
      </p:pic>
    </p:spTree>
    <p:extLst>
      <p:ext uri="{BB962C8B-B14F-4D97-AF65-F5344CB8AC3E}">
        <p14:creationId xmlns:p14="http://schemas.microsoft.com/office/powerpoint/2010/main" val="25485757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b="1" dirty="0"/>
              <a:t>What then is Islam?</a:t>
            </a:r>
          </a:p>
        </p:txBody>
      </p:sp>
      <p:sp>
        <p:nvSpPr>
          <p:cNvPr id="11267" name="Rectangle 3"/>
          <p:cNvSpPr>
            <a:spLocks noGrp="1" noChangeArrowheads="1"/>
          </p:cNvSpPr>
          <p:nvPr>
            <p:ph type="body" idx="1"/>
          </p:nvPr>
        </p:nvSpPr>
        <p:spPr/>
        <p:txBody>
          <a:bodyPr/>
          <a:lstStyle/>
          <a:p>
            <a:pPr eaLnBrk="1" hangingPunct="1"/>
            <a:r>
              <a:rPr lang="en-US" dirty="0"/>
              <a:t>Islam is a geo-political ideology and a replacement religion and civilization</a:t>
            </a:r>
          </a:p>
          <a:p>
            <a:pPr lvl="1" eaLnBrk="1" hangingPunct="1"/>
            <a:r>
              <a:rPr lang="en-US" sz="2400" dirty="0"/>
              <a:t>Islam the religion is what a Muslim does to go to Paradise</a:t>
            </a:r>
          </a:p>
          <a:p>
            <a:pPr lvl="1" eaLnBrk="1" hangingPunct="1"/>
            <a:r>
              <a:rPr lang="en-US" sz="2400" dirty="0"/>
              <a:t>Islam the political, economic, military and social system determines the treatment of unbelievers, hypocrites and apostates – the </a:t>
            </a:r>
            <a:r>
              <a:rPr lang="en-US" sz="2400" b="1" i="1" dirty="0" err="1"/>
              <a:t>kafirs</a:t>
            </a:r>
            <a:endParaRPr lang="en-US" sz="2400" b="1" i="1" dirty="0"/>
          </a:p>
          <a:p>
            <a:pPr lvl="1" eaLnBrk="1" hangingPunct="1">
              <a:buFontTx/>
              <a:buNone/>
            </a:pPr>
            <a:endParaRPr lang="en-US" dirty="0"/>
          </a:p>
          <a:p>
            <a:pPr eaLnBrk="1" hangingPunct="1"/>
            <a:r>
              <a:rPr lang="en-US" dirty="0"/>
              <a:t>Islam is governed by Islamic Jurisprudence or </a:t>
            </a:r>
            <a:r>
              <a:rPr lang="en-US" dirty="0" err="1"/>
              <a:t>Sharia</a:t>
            </a:r>
            <a:r>
              <a:rPr lang="en-US" dirty="0"/>
              <a:t> Law, not Theology</a:t>
            </a:r>
          </a:p>
          <a:p>
            <a:pPr eaLnBrk="1" hangingPunct="1">
              <a:buFontTx/>
              <a:buNone/>
            </a:pP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Oval 13"/>
          <p:cNvSpPr>
            <a:spLocks noChangeArrowheads="1"/>
          </p:cNvSpPr>
          <p:nvPr/>
        </p:nvSpPr>
        <p:spPr bwMode="auto">
          <a:xfrm>
            <a:off x="304800" y="3733800"/>
            <a:ext cx="8534400" cy="1600200"/>
          </a:xfrm>
          <a:prstGeom prst="ellipse">
            <a:avLst/>
          </a:prstGeom>
          <a:solidFill>
            <a:schemeClr val="accent1"/>
          </a:solidFill>
          <a:ln w="9525">
            <a:solidFill>
              <a:schemeClr val="tx1"/>
            </a:solidFill>
            <a:round/>
            <a:headEnd/>
            <a:tailEnd/>
          </a:ln>
        </p:spPr>
        <p:txBody>
          <a:bodyPr wrap="none" anchor="ctr"/>
          <a:lstStyle/>
          <a:p>
            <a:endParaRPr lang="en-US">
              <a:latin typeface="Calibri" pitchFamily="34" charset="0"/>
            </a:endParaRPr>
          </a:p>
        </p:txBody>
      </p:sp>
      <p:sp>
        <p:nvSpPr>
          <p:cNvPr id="35843" name="Rectangle 4"/>
          <p:cNvSpPr>
            <a:spLocks noGrp="1" noChangeArrowheads="1"/>
          </p:cNvSpPr>
          <p:nvPr>
            <p:ph type="title"/>
          </p:nvPr>
        </p:nvSpPr>
        <p:spPr/>
        <p:txBody>
          <a:bodyPr/>
          <a:lstStyle/>
          <a:p>
            <a:pPr eaLnBrk="1" hangingPunct="1"/>
            <a:r>
              <a:rPr lang="en-US" b="1"/>
              <a:t>The United States</a:t>
            </a:r>
          </a:p>
        </p:txBody>
      </p:sp>
      <p:sp>
        <p:nvSpPr>
          <p:cNvPr id="2053" name="Oval 5"/>
          <p:cNvSpPr>
            <a:spLocks noChangeArrowheads="1"/>
          </p:cNvSpPr>
          <p:nvPr/>
        </p:nvSpPr>
        <p:spPr bwMode="auto">
          <a:xfrm>
            <a:off x="3314700" y="1219200"/>
            <a:ext cx="2514600" cy="914400"/>
          </a:xfrm>
          <a:prstGeom prst="ellipse">
            <a:avLst/>
          </a:prstGeom>
          <a:solidFill>
            <a:schemeClr val="accent1">
              <a:lumMod val="20000"/>
              <a:lumOff val="80000"/>
            </a:schemeClr>
          </a:solidFill>
          <a:ln w="9525">
            <a:solidFill>
              <a:schemeClr val="tx1"/>
            </a:solidFill>
            <a:round/>
            <a:headEnd/>
            <a:tailEnd/>
          </a:ln>
          <a:effectLst/>
        </p:spPr>
        <p:txBody>
          <a:bodyPr wrap="none" anchor="ctr"/>
          <a:lstStyle/>
          <a:p>
            <a:pPr fontAlgn="auto">
              <a:spcBef>
                <a:spcPts val="0"/>
              </a:spcBef>
              <a:spcAft>
                <a:spcPts val="0"/>
              </a:spcAft>
              <a:defRPr/>
            </a:pPr>
            <a:endParaRPr lang="en-US">
              <a:latin typeface="+mn-lt"/>
              <a:cs typeface="+mn-cs"/>
            </a:endParaRPr>
          </a:p>
        </p:txBody>
      </p:sp>
      <p:sp>
        <p:nvSpPr>
          <p:cNvPr id="2054" name="Oval 6"/>
          <p:cNvSpPr>
            <a:spLocks noChangeArrowheads="1"/>
          </p:cNvSpPr>
          <p:nvPr/>
        </p:nvSpPr>
        <p:spPr bwMode="auto">
          <a:xfrm>
            <a:off x="3314700" y="2438400"/>
            <a:ext cx="2514600" cy="914400"/>
          </a:xfrm>
          <a:prstGeom prst="ellipse">
            <a:avLst/>
          </a:prstGeom>
          <a:solidFill>
            <a:schemeClr val="accent1">
              <a:lumMod val="20000"/>
              <a:lumOff val="80000"/>
            </a:schemeClr>
          </a:solidFill>
          <a:ln w="9525">
            <a:solidFill>
              <a:schemeClr val="tx1"/>
            </a:solidFill>
            <a:round/>
            <a:headEnd/>
            <a:tailEnd/>
          </a:ln>
          <a:effectLst/>
        </p:spPr>
        <p:txBody>
          <a:bodyPr wrap="none" anchor="ctr"/>
          <a:lstStyle/>
          <a:p>
            <a:pPr fontAlgn="auto">
              <a:spcBef>
                <a:spcPts val="0"/>
              </a:spcBef>
              <a:spcAft>
                <a:spcPts val="0"/>
              </a:spcAft>
              <a:defRPr/>
            </a:pPr>
            <a:endParaRPr lang="en-US">
              <a:latin typeface="+mn-lt"/>
              <a:cs typeface="+mn-cs"/>
            </a:endParaRPr>
          </a:p>
        </p:txBody>
      </p:sp>
      <p:sp>
        <p:nvSpPr>
          <p:cNvPr id="2055" name="Oval 7"/>
          <p:cNvSpPr>
            <a:spLocks noChangeArrowheads="1"/>
          </p:cNvSpPr>
          <p:nvPr/>
        </p:nvSpPr>
        <p:spPr bwMode="auto">
          <a:xfrm>
            <a:off x="3314700" y="4038600"/>
            <a:ext cx="2514600" cy="914400"/>
          </a:xfrm>
          <a:prstGeom prst="ellipse">
            <a:avLst/>
          </a:prstGeom>
          <a:solidFill>
            <a:schemeClr val="tx2">
              <a:lumMod val="40000"/>
              <a:lumOff val="60000"/>
            </a:schemeClr>
          </a:solidFill>
          <a:ln w="9525">
            <a:solidFill>
              <a:schemeClr val="tx1"/>
            </a:solidFill>
            <a:round/>
            <a:headEnd/>
            <a:tailEnd/>
          </a:ln>
          <a:effectLst/>
        </p:spPr>
        <p:txBody>
          <a:bodyPr wrap="none" anchor="ctr"/>
          <a:lstStyle/>
          <a:p>
            <a:pPr fontAlgn="auto">
              <a:spcBef>
                <a:spcPts val="0"/>
              </a:spcBef>
              <a:spcAft>
                <a:spcPts val="0"/>
              </a:spcAft>
              <a:defRPr/>
            </a:pPr>
            <a:endParaRPr lang="en-US">
              <a:latin typeface="+mn-lt"/>
              <a:cs typeface="+mn-cs"/>
            </a:endParaRPr>
          </a:p>
        </p:txBody>
      </p:sp>
      <p:sp>
        <p:nvSpPr>
          <p:cNvPr id="2056" name="Oval 8"/>
          <p:cNvSpPr>
            <a:spLocks noChangeArrowheads="1"/>
          </p:cNvSpPr>
          <p:nvPr/>
        </p:nvSpPr>
        <p:spPr bwMode="auto">
          <a:xfrm>
            <a:off x="457200" y="4038600"/>
            <a:ext cx="2514600" cy="914400"/>
          </a:xfrm>
          <a:prstGeom prst="ellipse">
            <a:avLst/>
          </a:prstGeom>
          <a:solidFill>
            <a:schemeClr val="tx2">
              <a:lumMod val="40000"/>
              <a:lumOff val="60000"/>
            </a:schemeClr>
          </a:solidFill>
          <a:ln w="9525">
            <a:solidFill>
              <a:schemeClr val="tx1"/>
            </a:solidFill>
            <a:round/>
            <a:headEnd/>
            <a:tailEnd/>
          </a:ln>
          <a:effectLst/>
        </p:spPr>
        <p:txBody>
          <a:bodyPr wrap="none" anchor="ctr"/>
          <a:lstStyle/>
          <a:p>
            <a:pPr fontAlgn="auto">
              <a:spcBef>
                <a:spcPts val="0"/>
              </a:spcBef>
              <a:spcAft>
                <a:spcPts val="0"/>
              </a:spcAft>
              <a:defRPr/>
            </a:pPr>
            <a:endParaRPr lang="en-US">
              <a:latin typeface="+mn-lt"/>
              <a:cs typeface="+mn-cs"/>
            </a:endParaRPr>
          </a:p>
        </p:txBody>
      </p:sp>
      <p:sp>
        <p:nvSpPr>
          <p:cNvPr id="2057" name="Oval 9"/>
          <p:cNvSpPr>
            <a:spLocks noChangeArrowheads="1"/>
          </p:cNvSpPr>
          <p:nvPr/>
        </p:nvSpPr>
        <p:spPr bwMode="auto">
          <a:xfrm>
            <a:off x="6019800" y="4038600"/>
            <a:ext cx="2514600" cy="914400"/>
          </a:xfrm>
          <a:prstGeom prst="ellipse">
            <a:avLst/>
          </a:prstGeom>
          <a:solidFill>
            <a:schemeClr val="tx2">
              <a:lumMod val="40000"/>
              <a:lumOff val="60000"/>
            </a:schemeClr>
          </a:solidFill>
          <a:ln w="9525">
            <a:solidFill>
              <a:schemeClr val="tx1"/>
            </a:solidFill>
            <a:round/>
            <a:headEnd/>
            <a:tailEnd/>
          </a:ln>
          <a:effectLst/>
        </p:spPr>
        <p:txBody>
          <a:bodyPr wrap="none" anchor="ctr"/>
          <a:lstStyle/>
          <a:p>
            <a:pPr fontAlgn="auto">
              <a:spcBef>
                <a:spcPts val="0"/>
              </a:spcBef>
              <a:spcAft>
                <a:spcPts val="0"/>
              </a:spcAft>
              <a:defRPr/>
            </a:pPr>
            <a:endParaRPr lang="en-US">
              <a:latin typeface="+mn-lt"/>
              <a:cs typeface="+mn-cs"/>
            </a:endParaRPr>
          </a:p>
        </p:txBody>
      </p:sp>
      <p:sp>
        <p:nvSpPr>
          <p:cNvPr id="35849" name="Oval 10"/>
          <p:cNvSpPr>
            <a:spLocks noChangeArrowheads="1"/>
          </p:cNvSpPr>
          <p:nvPr/>
        </p:nvSpPr>
        <p:spPr bwMode="auto">
          <a:xfrm>
            <a:off x="952500" y="5562600"/>
            <a:ext cx="7239000" cy="914400"/>
          </a:xfrm>
          <a:prstGeom prst="ellipse">
            <a:avLst/>
          </a:prstGeom>
          <a:solidFill>
            <a:schemeClr val="accent1"/>
          </a:solidFill>
          <a:ln w="9525">
            <a:solidFill>
              <a:schemeClr val="tx1"/>
            </a:solidFill>
            <a:round/>
            <a:headEnd/>
            <a:tailEnd/>
          </a:ln>
        </p:spPr>
        <p:txBody>
          <a:bodyPr wrap="none" anchor="ctr"/>
          <a:lstStyle/>
          <a:p>
            <a:endParaRPr lang="en-US">
              <a:latin typeface="Calibri" pitchFamily="34" charset="0"/>
            </a:endParaRPr>
          </a:p>
        </p:txBody>
      </p:sp>
      <p:sp>
        <p:nvSpPr>
          <p:cNvPr id="35850" name="Text Box 11"/>
          <p:cNvSpPr txBox="1">
            <a:spLocks noChangeArrowheads="1"/>
          </p:cNvSpPr>
          <p:nvPr/>
        </p:nvSpPr>
        <p:spPr bwMode="auto">
          <a:xfrm>
            <a:off x="3657600" y="1219200"/>
            <a:ext cx="1905000" cy="822325"/>
          </a:xfrm>
          <a:prstGeom prst="rect">
            <a:avLst/>
          </a:prstGeom>
          <a:noFill/>
          <a:ln w="9525">
            <a:noFill/>
            <a:miter lim="800000"/>
            <a:headEnd/>
            <a:tailEnd/>
          </a:ln>
        </p:spPr>
        <p:txBody>
          <a:bodyPr>
            <a:spAutoFit/>
          </a:bodyPr>
          <a:lstStyle/>
          <a:p>
            <a:pPr algn="ctr">
              <a:spcBef>
                <a:spcPct val="50000"/>
              </a:spcBef>
            </a:pPr>
            <a:r>
              <a:rPr lang="en-US" sz="2400">
                <a:latin typeface="Calibri" pitchFamily="34" charset="0"/>
              </a:rPr>
              <a:t>The People (All, equally)</a:t>
            </a:r>
          </a:p>
        </p:txBody>
      </p:sp>
      <p:sp>
        <p:nvSpPr>
          <p:cNvPr id="35851" name="Text Box 12"/>
          <p:cNvSpPr txBox="1">
            <a:spLocks noChangeArrowheads="1"/>
          </p:cNvSpPr>
          <p:nvPr/>
        </p:nvSpPr>
        <p:spPr bwMode="auto">
          <a:xfrm>
            <a:off x="3352800" y="2667000"/>
            <a:ext cx="2438400" cy="457200"/>
          </a:xfrm>
          <a:prstGeom prst="rect">
            <a:avLst/>
          </a:prstGeom>
          <a:noFill/>
          <a:ln w="9525">
            <a:noFill/>
            <a:miter lim="800000"/>
            <a:headEnd/>
            <a:tailEnd/>
          </a:ln>
        </p:spPr>
        <p:txBody>
          <a:bodyPr>
            <a:spAutoFit/>
          </a:bodyPr>
          <a:lstStyle/>
          <a:p>
            <a:pPr>
              <a:spcBef>
                <a:spcPct val="50000"/>
              </a:spcBef>
            </a:pPr>
            <a:r>
              <a:rPr lang="en-US" sz="2400">
                <a:latin typeface="Calibri" pitchFamily="34" charset="0"/>
              </a:rPr>
              <a:t>The Constitution</a:t>
            </a:r>
          </a:p>
        </p:txBody>
      </p:sp>
      <p:sp>
        <p:nvSpPr>
          <p:cNvPr id="35852" name="Text Box 14"/>
          <p:cNvSpPr txBox="1">
            <a:spLocks noChangeArrowheads="1"/>
          </p:cNvSpPr>
          <p:nvPr/>
        </p:nvSpPr>
        <p:spPr bwMode="auto">
          <a:xfrm>
            <a:off x="990600" y="4267200"/>
            <a:ext cx="1447800" cy="457200"/>
          </a:xfrm>
          <a:prstGeom prst="rect">
            <a:avLst/>
          </a:prstGeom>
          <a:noFill/>
          <a:ln w="9525">
            <a:noFill/>
            <a:miter lim="800000"/>
            <a:headEnd/>
            <a:tailEnd/>
          </a:ln>
        </p:spPr>
        <p:txBody>
          <a:bodyPr>
            <a:spAutoFit/>
          </a:bodyPr>
          <a:lstStyle/>
          <a:p>
            <a:pPr>
              <a:spcBef>
                <a:spcPct val="50000"/>
              </a:spcBef>
            </a:pPr>
            <a:r>
              <a:rPr lang="en-US" sz="2400">
                <a:latin typeface="Calibri" pitchFamily="34" charset="0"/>
              </a:rPr>
              <a:t>Executive</a:t>
            </a:r>
          </a:p>
        </p:txBody>
      </p:sp>
      <p:sp>
        <p:nvSpPr>
          <p:cNvPr id="35853" name="Text Box 15"/>
          <p:cNvSpPr txBox="1">
            <a:spLocks noChangeArrowheads="1"/>
          </p:cNvSpPr>
          <p:nvPr/>
        </p:nvSpPr>
        <p:spPr bwMode="auto">
          <a:xfrm>
            <a:off x="4017963" y="4267200"/>
            <a:ext cx="1143000" cy="461963"/>
          </a:xfrm>
          <a:prstGeom prst="rect">
            <a:avLst/>
          </a:prstGeom>
          <a:noFill/>
          <a:ln w="9525">
            <a:noFill/>
            <a:miter lim="800000"/>
            <a:headEnd/>
            <a:tailEnd/>
          </a:ln>
        </p:spPr>
        <p:txBody>
          <a:bodyPr>
            <a:spAutoFit/>
          </a:bodyPr>
          <a:lstStyle/>
          <a:p>
            <a:pPr>
              <a:spcBef>
                <a:spcPct val="50000"/>
              </a:spcBef>
            </a:pPr>
            <a:r>
              <a:rPr lang="en-US" sz="2400">
                <a:latin typeface="Calibri" pitchFamily="34" charset="0"/>
              </a:rPr>
              <a:t>Judicial</a:t>
            </a:r>
          </a:p>
        </p:txBody>
      </p:sp>
      <p:sp>
        <p:nvSpPr>
          <p:cNvPr id="35854" name="Text Box 16"/>
          <p:cNvSpPr txBox="1">
            <a:spLocks noChangeArrowheads="1"/>
          </p:cNvSpPr>
          <p:nvPr/>
        </p:nvSpPr>
        <p:spPr bwMode="auto">
          <a:xfrm>
            <a:off x="6629400" y="4267200"/>
            <a:ext cx="1524000" cy="461963"/>
          </a:xfrm>
          <a:prstGeom prst="rect">
            <a:avLst/>
          </a:prstGeom>
          <a:noFill/>
          <a:ln w="9525">
            <a:noFill/>
            <a:miter lim="800000"/>
            <a:headEnd/>
            <a:tailEnd/>
          </a:ln>
        </p:spPr>
        <p:txBody>
          <a:bodyPr>
            <a:spAutoFit/>
          </a:bodyPr>
          <a:lstStyle/>
          <a:p>
            <a:pPr>
              <a:spcBef>
                <a:spcPct val="50000"/>
              </a:spcBef>
            </a:pPr>
            <a:r>
              <a:rPr lang="en-US" sz="2400">
                <a:latin typeface="Calibri" pitchFamily="34" charset="0"/>
              </a:rPr>
              <a:t>Legislative </a:t>
            </a:r>
          </a:p>
        </p:txBody>
      </p:sp>
      <p:sp>
        <p:nvSpPr>
          <p:cNvPr id="35855" name="Text Box 17"/>
          <p:cNvSpPr txBox="1">
            <a:spLocks noChangeArrowheads="1"/>
          </p:cNvSpPr>
          <p:nvPr/>
        </p:nvSpPr>
        <p:spPr bwMode="auto">
          <a:xfrm>
            <a:off x="1638300" y="5791200"/>
            <a:ext cx="5867400" cy="457200"/>
          </a:xfrm>
          <a:prstGeom prst="rect">
            <a:avLst/>
          </a:prstGeom>
          <a:noFill/>
          <a:ln w="9525">
            <a:noFill/>
            <a:miter lim="800000"/>
            <a:headEnd/>
            <a:tailEnd/>
          </a:ln>
        </p:spPr>
        <p:txBody>
          <a:bodyPr>
            <a:spAutoFit/>
          </a:bodyPr>
          <a:lstStyle/>
          <a:p>
            <a:pPr algn="ctr">
              <a:spcBef>
                <a:spcPct val="50000"/>
              </a:spcBef>
            </a:pPr>
            <a:r>
              <a:rPr lang="en-US" sz="2400" b="1">
                <a:solidFill>
                  <a:srgbClr val="C00000"/>
                </a:solidFill>
                <a:latin typeface="Calibri" pitchFamily="34" charset="0"/>
              </a:rPr>
              <a:t>Religious entities</a:t>
            </a:r>
            <a:r>
              <a:rPr lang="en-US" sz="2400">
                <a:latin typeface="Calibri" pitchFamily="34" charset="0"/>
              </a:rPr>
              <a:t>, business, clubs, groups, etc</a:t>
            </a:r>
          </a:p>
        </p:txBody>
      </p:sp>
      <p:sp>
        <p:nvSpPr>
          <p:cNvPr id="35856" name="Text Box 18"/>
          <p:cNvSpPr txBox="1">
            <a:spLocks noChangeArrowheads="1"/>
          </p:cNvSpPr>
          <p:nvPr/>
        </p:nvSpPr>
        <p:spPr bwMode="auto">
          <a:xfrm>
            <a:off x="2971800" y="4887913"/>
            <a:ext cx="3505200" cy="457200"/>
          </a:xfrm>
          <a:prstGeom prst="rect">
            <a:avLst/>
          </a:prstGeom>
          <a:noFill/>
          <a:ln w="9525">
            <a:noFill/>
            <a:miter lim="800000"/>
            <a:headEnd/>
            <a:tailEnd/>
          </a:ln>
        </p:spPr>
        <p:txBody>
          <a:bodyPr>
            <a:spAutoFit/>
          </a:bodyPr>
          <a:lstStyle/>
          <a:p>
            <a:pPr algn="ctr">
              <a:spcBef>
                <a:spcPct val="50000"/>
              </a:spcBef>
            </a:pPr>
            <a:r>
              <a:rPr lang="en-US" sz="2400">
                <a:latin typeface="Calibri" pitchFamily="34" charset="0"/>
              </a:rPr>
              <a:t>Government</a:t>
            </a:r>
          </a:p>
        </p:txBody>
      </p:sp>
      <p:sp>
        <p:nvSpPr>
          <p:cNvPr id="35857" name="Line 19"/>
          <p:cNvSpPr>
            <a:spLocks noChangeShapeType="1"/>
          </p:cNvSpPr>
          <p:nvPr/>
        </p:nvSpPr>
        <p:spPr bwMode="auto">
          <a:xfrm>
            <a:off x="533400" y="1447800"/>
            <a:ext cx="0" cy="2286000"/>
          </a:xfrm>
          <a:prstGeom prst="line">
            <a:avLst/>
          </a:prstGeom>
          <a:noFill/>
          <a:ln w="63500">
            <a:solidFill>
              <a:schemeClr val="tx1"/>
            </a:solidFill>
            <a:round/>
            <a:headEnd/>
            <a:tailEnd type="triangle" w="lg" len="lg"/>
          </a:ln>
        </p:spPr>
        <p:txBody>
          <a:bodyPr/>
          <a:lstStyle/>
          <a:p>
            <a:endParaRPr lang="en-US"/>
          </a:p>
        </p:txBody>
      </p:sp>
      <p:sp>
        <p:nvSpPr>
          <p:cNvPr id="35858" name="Text Box 20"/>
          <p:cNvSpPr txBox="1">
            <a:spLocks noChangeArrowheads="1"/>
          </p:cNvSpPr>
          <p:nvPr/>
        </p:nvSpPr>
        <p:spPr bwMode="auto">
          <a:xfrm>
            <a:off x="685800" y="1752600"/>
            <a:ext cx="2286000" cy="366713"/>
          </a:xfrm>
          <a:prstGeom prst="rect">
            <a:avLst/>
          </a:prstGeom>
          <a:noFill/>
          <a:ln w="9525">
            <a:noFill/>
            <a:miter lim="800000"/>
            <a:headEnd/>
            <a:tailEnd/>
          </a:ln>
        </p:spPr>
        <p:txBody>
          <a:bodyPr>
            <a:spAutoFit/>
          </a:bodyPr>
          <a:lstStyle/>
          <a:p>
            <a:pPr>
              <a:spcBef>
                <a:spcPct val="50000"/>
              </a:spcBef>
            </a:pPr>
            <a:r>
              <a:rPr lang="en-US">
                <a:latin typeface="Calibri" pitchFamily="34" charset="0"/>
              </a:rPr>
              <a:t>Power flow</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p:txBody>
          <a:bodyPr/>
          <a:lstStyle/>
          <a:p>
            <a:r>
              <a:rPr lang="en-US" b="1" dirty="0"/>
              <a:t>Global Islamic State</a:t>
            </a:r>
          </a:p>
        </p:txBody>
      </p:sp>
      <p:sp>
        <p:nvSpPr>
          <p:cNvPr id="6148" name="Oval 4"/>
          <p:cNvSpPr>
            <a:spLocks noChangeArrowheads="1"/>
          </p:cNvSpPr>
          <p:nvPr/>
        </p:nvSpPr>
        <p:spPr bwMode="auto">
          <a:xfrm>
            <a:off x="3314700" y="1143000"/>
            <a:ext cx="2514600" cy="685800"/>
          </a:xfrm>
          <a:prstGeom prst="ellipse">
            <a:avLst/>
          </a:prstGeom>
          <a:solidFill>
            <a:schemeClr val="accent1">
              <a:lumMod val="20000"/>
              <a:lumOff val="80000"/>
            </a:schemeClr>
          </a:solidFill>
          <a:ln w="9525">
            <a:solidFill>
              <a:schemeClr val="tx1"/>
            </a:solidFill>
            <a:round/>
            <a:headEnd/>
            <a:tailEnd/>
          </a:ln>
          <a:effectLst/>
        </p:spPr>
        <p:txBody>
          <a:bodyPr wrap="none" anchor="ctr"/>
          <a:lstStyle/>
          <a:p>
            <a:endParaRPr lang="en-US"/>
          </a:p>
        </p:txBody>
      </p:sp>
      <p:sp>
        <p:nvSpPr>
          <p:cNvPr id="6149" name="Oval 5"/>
          <p:cNvSpPr>
            <a:spLocks noChangeArrowheads="1"/>
          </p:cNvSpPr>
          <p:nvPr/>
        </p:nvSpPr>
        <p:spPr bwMode="auto">
          <a:xfrm>
            <a:off x="3314700" y="4038600"/>
            <a:ext cx="2514600" cy="8382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6154" name="Text Box 10"/>
          <p:cNvSpPr txBox="1">
            <a:spLocks noChangeArrowheads="1"/>
          </p:cNvSpPr>
          <p:nvPr/>
        </p:nvSpPr>
        <p:spPr bwMode="auto">
          <a:xfrm>
            <a:off x="3657600" y="1219200"/>
            <a:ext cx="1752600" cy="457200"/>
          </a:xfrm>
          <a:prstGeom prst="rect">
            <a:avLst/>
          </a:prstGeom>
          <a:noFill/>
          <a:ln w="9525">
            <a:noFill/>
            <a:miter lim="800000"/>
            <a:headEnd/>
            <a:tailEnd/>
          </a:ln>
          <a:effectLst/>
        </p:spPr>
        <p:txBody>
          <a:bodyPr>
            <a:spAutoFit/>
          </a:bodyPr>
          <a:lstStyle/>
          <a:p>
            <a:pPr algn="ctr">
              <a:spcBef>
                <a:spcPct val="50000"/>
              </a:spcBef>
            </a:pPr>
            <a:r>
              <a:rPr lang="en-US" sz="2400" dirty="0"/>
              <a:t>Shari’ah</a:t>
            </a:r>
          </a:p>
        </p:txBody>
      </p:sp>
      <p:sp>
        <p:nvSpPr>
          <p:cNvPr id="6155" name="Text Box 11"/>
          <p:cNvSpPr txBox="1">
            <a:spLocks noChangeArrowheads="1"/>
          </p:cNvSpPr>
          <p:nvPr/>
        </p:nvSpPr>
        <p:spPr bwMode="auto">
          <a:xfrm>
            <a:off x="3352800" y="4031609"/>
            <a:ext cx="2438400" cy="822325"/>
          </a:xfrm>
          <a:prstGeom prst="rect">
            <a:avLst/>
          </a:prstGeom>
          <a:noFill/>
          <a:ln w="9525">
            <a:noFill/>
            <a:miter lim="800000"/>
            <a:headEnd/>
            <a:tailEnd/>
          </a:ln>
          <a:effectLst/>
        </p:spPr>
        <p:txBody>
          <a:bodyPr>
            <a:spAutoFit/>
          </a:bodyPr>
          <a:lstStyle/>
          <a:p>
            <a:pPr algn="ctr">
              <a:spcBef>
                <a:spcPct val="50000"/>
              </a:spcBef>
            </a:pPr>
            <a:r>
              <a:rPr lang="en-US" sz="2400" dirty="0"/>
              <a:t>The People (Men)</a:t>
            </a:r>
          </a:p>
        </p:txBody>
      </p:sp>
      <p:sp>
        <p:nvSpPr>
          <p:cNvPr id="6146" name="Oval 2"/>
          <p:cNvSpPr>
            <a:spLocks noChangeArrowheads="1"/>
          </p:cNvSpPr>
          <p:nvPr/>
        </p:nvSpPr>
        <p:spPr bwMode="auto">
          <a:xfrm>
            <a:off x="304800" y="1981200"/>
            <a:ext cx="8534400" cy="19050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6150" name="Oval 6"/>
          <p:cNvSpPr>
            <a:spLocks noChangeArrowheads="1"/>
          </p:cNvSpPr>
          <p:nvPr/>
        </p:nvSpPr>
        <p:spPr bwMode="auto">
          <a:xfrm>
            <a:off x="5105400" y="2266950"/>
            <a:ext cx="2514600" cy="781050"/>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en-US"/>
          </a:p>
        </p:txBody>
      </p:sp>
      <p:sp>
        <p:nvSpPr>
          <p:cNvPr id="6151" name="Oval 7"/>
          <p:cNvSpPr>
            <a:spLocks noChangeArrowheads="1"/>
          </p:cNvSpPr>
          <p:nvPr/>
        </p:nvSpPr>
        <p:spPr bwMode="auto">
          <a:xfrm>
            <a:off x="1524000" y="2190750"/>
            <a:ext cx="2514600" cy="685800"/>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en-US"/>
          </a:p>
        </p:txBody>
      </p:sp>
      <p:sp>
        <p:nvSpPr>
          <p:cNvPr id="6152" name="Oval 8"/>
          <p:cNvSpPr>
            <a:spLocks noChangeArrowheads="1"/>
          </p:cNvSpPr>
          <p:nvPr/>
        </p:nvSpPr>
        <p:spPr bwMode="auto">
          <a:xfrm>
            <a:off x="3352800" y="3200400"/>
            <a:ext cx="2514600" cy="685800"/>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en-US"/>
          </a:p>
        </p:txBody>
      </p:sp>
      <p:sp>
        <p:nvSpPr>
          <p:cNvPr id="6156" name="Text Box 12"/>
          <p:cNvSpPr txBox="1">
            <a:spLocks noChangeArrowheads="1"/>
          </p:cNvSpPr>
          <p:nvPr/>
        </p:nvSpPr>
        <p:spPr bwMode="auto">
          <a:xfrm>
            <a:off x="1972527" y="2311607"/>
            <a:ext cx="1609572" cy="461665"/>
          </a:xfrm>
          <a:prstGeom prst="rect">
            <a:avLst/>
          </a:prstGeom>
          <a:noFill/>
          <a:ln w="9525">
            <a:noFill/>
            <a:miter lim="800000"/>
            <a:headEnd/>
            <a:tailEnd/>
          </a:ln>
          <a:effectLst/>
        </p:spPr>
        <p:txBody>
          <a:bodyPr wrap="square">
            <a:spAutoFit/>
          </a:bodyPr>
          <a:lstStyle/>
          <a:p>
            <a:pPr algn="ctr">
              <a:spcBef>
                <a:spcPct val="50000"/>
              </a:spcBef>
            </a:pPr>
            <a:r>
              <a:rPr lang="en-US" sz="2400" dirty="0"/>
              <a:t>Executive</a:t>
            </a:r>
          </a:p>
        </p:txBody>
      </p:sp>
      <p:sp>
        <p:nvSpPr>
          <p:cNvPr id="6157" name="Text Box 13"/>
          <p:cNvSpPr txBox="1">
            <a:spLocks noChangeArrowheads="1"/>
          </p:cNvSpPr>
          <p:nvPr/>
        </p:nvSpPr>
        <p:spPr bwMode="auto">
          <a:xfrm>
            <a:off x="5786479" y="2370408"/>
            <a:ext cx="1223921" cy="461665"/>
          </a:xfrm>
          <a:prstGeom prst="rect">
            <a:avLst/>
          </a:prstGeom>
          <a:noFill/>
          <a:ln w="9525">
            <a:noFill/>
            <a:miter lim="800000"/>
            <a:headEnd/>
            <a:tailEnd/>
          </a:ln>
          <a:effectLst/>
        </p:spPr>
        <p:txBody>
          <a:bodyPr wrap="square">
            <a:spAutoFit/>
          </a:bodyPr>
          <a:lstStyle/>
          <a:p>
            <a:pPr algn="ctr">
              <a:spcBef>
                <a:spcPct val="50000"/>
              </a:spcBef>
            </a:pPr>
            <a:r>
              <a:rPr lang="en-US" sz="2400" dirty="0"/>
              <a:t>Judicial </a:t>
            </a:r>
          </a:p>
        </p:txBody>
      </p:sp>
      <p:sp>
        <p:nvSpPr>
          <p:cNvPr id="6158" name="Text Box 14"/>
          <p:cNvSpPr txBox="1">
            <a:spLocks noChangeArrowheads="1"/>
          </p:cNvSpPr>
          <p:nvPr/>
        </p:nvSpPr>
        <p:spPr bwMode="auto">
          <a:xfrm>
            <a:off x="3619500" y="3352800"/>
            <a:ext cx="1905000" cy="457200"/>
          </a:xfrm>
          <a:prstGeom prst="rect">
            <a:avLst/>
          </a:prstGeom>
          <a:noFill/>
          <a:ln w="9525">
            <a:noFill/>
            <a:miter lim="800000"/>
            <a:headEnd/>
            <a:tailEnd/>
          </a:ln>
          <a:effectLst/>
        </p:spPr>
        <p:txBody>
          <a:bodyPr>
            <a:spAutoFit/>
          </a:bodyPr>
          <a:lstStyle/>
          <a:p>
            <a:pPr algn="ctr">
              <a:spcBef>
                <a:spcPct val="50000"/>
              </a:spcBef>
            </a:pPr>
            <a:r>
              <a:rPr lang="en-US" sz="2400" dirty="0"/>
              <a:t>Legislative</a:t>
            </a:r>
          </a:p>
        </p:txBody>
      </p:sp>
      <p:sp>
        <p:nvSpPr>
          <p:cNvPr id="6160" name="Text Box 16"/>
          <p:cNvSpPr txBox="1">
            <a:spLocks noChangeArrowheads="1"/>
          </p:cNvSpPr>
          <p:nvPr/>
        </p:nvSpPr>
        <p:spPr bwMode="auto">
          <a:xfrm>
            <a:off x="2743200" y="2743200"/>
            <a:ext cx="3505200" cy="457200"/>
          </a:xfrm>
          <a:prstGeom prst="rect">
            <a:avLst/>
          </a:prstGeom>
          <a:noFill/>
          <a:ln w="9525">
            <a:noFill/>
            <a:miter lim="800000"/>
            <a:headEnd/>
            <a:tailEnd/>
          </a:ln>
          <a:effectLst/>
        </p:spPr>
        <p:txBody>
          <a:bodyPr>
            <a:spAutoFit/>
          </a:bodyPr>
          <a:lstStyle/>
          <a:p>
            <a:pPr algn="ctr">
              <a:spcBef>
                <a:spcPct val="50000"/>
              </a:spcBef>
            </a:pPr>
            <a:r>
              <a:rPr lang="en-US" sz="2400" dirty="0"/>
              <a:t>Government</a:t>
            </a:r>
          </a:p>
        </p:txBody>
      </p:sp>
      <p:sp>
        <p:nvSpPr>
          <p:cNvPr id="6162" name="Oval 18"/>
          <p:cNvSpPr>
            <a:spLocks noChangeArrowheads="1"/>
          </p:cNvSpPr>
          <p:nvPr/>
        </p:nvSpPr>
        <p:spPr bwMode="auto">
          <a:xfrm>
            <a:off x="3238500" y="4960938"/>
            <a:ext cx="2514600" cy="914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6163" name="Text Box 19"/>
          <p:cNvSpPr txBox="1">
            <a:spLocks noChangeArrowheads="1"/>
          </p:cNvSpPr>
          <p:nvPr/>
        </p:nvSpPr>
        <p:spPr bwMode="auto">
          <a:xfrm>
            <a:off x="3276600" y="5029200"/>
            <a:ext cx="2438400" cy="822325"/>
          </a:xfrm>
          <a:prstGeom prst="rect">
            <a:avLst/>
          </a:prstGeom>
          <a:noFill/>
          <a:ln w="9525">
            <a:noFill/>
            <a:miter lim="800000"/>
            <a:headEnd/>
            <a:tailEnd/>
          </a:ln>
          <a:effectLst/>
        </p:spPr>
        <p:txBody>
          <a:bodyPr>
            <a:spAutoFit/>
          </a:bodyPr>
          <a:lstStyle/>
          <a:p>
            <a:pPr algn="ctr">
              <a:spcBef>
                <a:spcPct val="50000"/>
              </a:spcBef>
            </a:pPr>
            <a:r>
              <a:rPr lang="en-US" sz="2400"/>
              <a:t>The People (Women)</a:t>
            </a:r>
          </a:p>
        </p:txBody>
      </p:sp>
      <p:sp>
        <p:nvSpPr>
          <p:cNvPr id="6164" name="Line 20"/>
          <p:cNvSpPr>
            <a:spLocks noChangeShapeType="1"/>
          </p:cNvSpPr>
          <p:nvPr/>
        </p:nvSpPr>
        <p:spPr bwMode="auto">
          <a:xfrm>
            <a:off x="533400" y="3962400"/>
            <a:ext cx="0" cy="2286000"/>
          </a:xfrm>
          <a:prstGeom prst="line">
            <a:avLst/>
          </a:prstGeom>
          <a:noFill/>
          <a:ln w="63500">
            <a:solidFill>
              <a:schemeClr val="tx1"/>
            </a:solidFill>
            <a:round/>
            <a:headEnd/>
            <a:tailEnd type="triangle" w="lg" len="lg"/>
          </a:ln>
          <a:effectLst/>
        </p:spPr>
        <p:txBody>
          <a:bodyPr/>
          <a:lstStyle/>
          <a:p>
            <a:endParaRPr lang="en-US"/>
          </a:p>
        </p:txBody>
      </p:sp>
      <p:sp>
        <p:nvSpPr>
          <p:cNvPr id="6165" name="Text Box 21"/>
          <p:cNvSpPr txBox="1">
            <a:spLocks noChangeArrowheads="1"/>
          </p:cNvSpPr>
          <p:nvPr/>
        </p:nvSpPr>
        <p:spPr bwMode="auto">
          <a:xfrm>
            <a:off x="685800" y="5029200"/>
            <a:ext cx="2209800" cy="366713"/>
          </a:xfrm>
          <a:prstGeom prst="rect">
            <a:avLst/>
          </a:prstGeom>
          <a:noFill/>
          <a:ln w="9525">
            <a:noFill/>
            <a:miter lim="800000"/>
            <a:headEnd/>
            <a:tailEnd/>
          </a:ln>
          <a:effectLst/>
        </p:spPr>
        <p:txBody>
          <a:bodyPr>
            <a:spAutoFit/>
          </a:bodyPr>
          <a:lstStyle/>
          <a:p>
            <a:pPr>
              <a:spcBef>
                <a:spcPct val="50000"/>
              </a:spcBef>
            </a:pPr>
            <a:r>
              <a:rPr lang="en-US"/>
              <a:t>Power flow</a:t>
            </a:r>
          </a:p>
        </p:txBody>
      </p:sp>
      <p:sp>
        <p:nvSpPr>
          <p:cNvPr id="6167" name="Oval 23"/>
          <p:cNvSpPr>
            <a:spLocks noChangeArrowheads="1"/>
          </p:cNvSpPr>
          <p:nvPr/>
        </p:nvSpPr>
        <p:spPr bwMode="auto">
          <a:xfrm>
            <a:off x="1671506" y="6096000"/>
            <a:ext cx="5791200" cy="6858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6168" name="Text Box 24"/>
          <p:cNvSpPr txBox="1">
            <a:spLocks noChangeArrowheads="1"/>
          </p:cNvSpPr>
          <p:nvPr/>
        </p:nvSpPr>
        <p:spPr bwMode="auto">
          <a:xfrm>
            <a:off x="1676400" y="6208488"/>
            <a:ext cx="5791200" cy="461665"/>
          </a:xfrm>
          <a:prstGeom prst="rect">
            <a:avLst/>
          </a:prstGeom>
          <a:noFill/>
          <a:ln w="9525">
            <a:noFill/>
            <a:miter lim="800000"/>
            <a:headEnd/>
            <a:tailEnd/>
          </a:ln>
          <a:effectLst/>
        </p:spPr>
        <p:txBody>
          <a:bodyPr wrap="square">
            <a:spAutoFit/>
          </a:bodyPr>
          <a:lstStyle/>
          <a:p>
            <a:pPr algn="ctr">
              <a:spcBef>
                <a:spcPct val="50000"/>
              </a:spcBef>
            </a:pPr>
            <a:r>
              <a:rPr lang="en-US" sz="2400" dirty="0" err="1">
                <a:solidFill>
                  <a:srgbClr val="C00000"/>
                </a:solidFill>
              </a:rPr>
              <a:t>kafirs</a:t>
            </a:r>
            <a:r>
              <a:rPr lang="en-US" sz="2400" dirty="0"/>
              <a:t>, </a:t>
            </a:r>
            <a:r>
              <a:rPr lang="en-US" sz="2400" dirty="0" err="1"/>
              <a:t>dhimmis</a:t>
            </a:r>
            <a:r>
              <a:rPr lang="en-US" sz="2400" dirty="0"/>
              <a:t> &amp; other non-Muslims</a:t>
            </a:r>
          </a:p>
        </p:txBody>
      </p:sp>
      <p:sp>
        <p:nvSpPr>
          <p:cNvPr id="6169" name="Line 25"/>
          <p:cNvSpPr>
            <a:spLocks noChangeShapeType="1"/>
          </p:cNvSpPr>
          <p:nvPr/>
        </p:nvSpPr>
        <p:spPr bwMode="auto">
          <a:xfrm>
            <a:off x="1371600" y="6019800"/>
            <a:ext cx="6400800" cy="0"/>
          </a:xfrm>
          <a:prstGeom prst="line">
            <a:avLst/>
          </a:prstGeom>
          <a:noFill/>
          <a:ln w="50800">
            <a:solidFill>
              <a:schemeClr val="tx1"/>
            </a:solidFill>
            <a:prstDash val="lgDash"/>
            <a:round/>
            <a:headEnd/>
            <a:tailEnd/>
          </a:ln>
          <a:effectLst/>
        </p:spPr>
        <p:txBody>
          <a:bodyPr/>
          <a:lstStyle/>
          <a:p>
            <a:endParaRPr lang="en-US"/>
          </a:p>
        </p:txBody>
      </p:sp>
      <p:sp>
        <p:nvSpPr>
          <p:cNvPr id="6170" name="Text Box 26"/>
          <p:cNvSpPr txBox="1">
            <a:spLocks noChangeArrowheads="1"/>
          </p:cNvSpPr>
          <p:nvPr/>
        </p:nvSpPr>
        <p:spPr bwMode="auto">
          <a:xfrm>
            <a:off x="7848600" y="5867400"/>
            <a:ext cx="2057400" cy="366713"/>
          </a:xfrm>
          <a:prstGeom prst="rect">
            <a:avLst/>
          </a:prstGeom>
          <a:noFill/>
          <a:ln w="9525">
            <a:noFill/>
            <a:miter lim="800000"/>
            <a:headEnd/>
            <a:tailEnd/>
          </a:ln>
          <a:effectLst/>
        </p:spPr>
        <p:txBody>
          <a:bodyPr>
            <a:spAutoFit/>
          </a:bodyPr>
          <a:lstStyle/>
          <a:p>
            <a:pPr>
              <a:spcBef>
                <a:spcPct val="50000"/>
              </a:spcBef>
            </a:pPr>
            <a:r>
              <a:rPr lang="en-US"/>
              <a:t>Large gap</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715962"/>
          </a:xfrm>
        </p:spPr>
        <p:txBody>
          <a:bodyPr/>
          <a:lstStyle/>
          <a:p>
            <a:pPr eaLnBrk="1" hangingPunct="1"/>
            <a:r>
              <a:rPr lang="en-US" b="1"/>
              <a:t>Scholarly Consensus - Today</a:t>
            </a:r>
          </a:p>
        </p:txBody>
      </p:sp>
      <p:sp>
        <p:nvSpPr>
          <p:cNvPr id="645123" name="Rectangle 3"/>
          <p:cNvSpPr>
            <a:spLocks noGrp="1" noChangeArrowheads="1"/>
          </p:cNvSpPr>
          <p:nvPr>
            <p:ph type="body" idx="1"/>
          </p:nvPr>
        </p:nvSpPr>
        <p:spPr>
          <a:xfrm>
            <a:off x="457200" y="1066800"/>
            <a:ext cx="8229600" cy="5791200"/>
          </a:xfrm>
        </p:spPr>
        <p:txBody>
          <a:bodyPr rtlCol="0">
            <a:normAutofit fontScale="92500" lnSpcReduction="20000"/>
          </a:bodyPr>
          <a:lstStyle/>
          <a:p>
            <a:pPr marL="0" indent="0" eaLnBrk="1" fontAlgn="auto" hangingPunct="1">
              <a:lnSpc>
                <a:spcPct val="110000"/>
              </a:lnSpc>
              <a:spcBef>
                <a:spcPts val="0"/>
              </a:spcBef>
              <a:spcAft>
                <a:spcPts val="0"/>
              </a:spcAft>
              <a:buFont typeface="Arial" pitchFamily="34" charset="0"/>
              <a:buNone/>
              <a:defRPr/>
            </a:pPr>
            <a:r>
              <a:rPr lang="en-US" altLang="ko-KR" sz="2600" b="1" dirty="0">
                <a:solidFill>
                  <a:srgbClr val="C00000"/>
                </a:solidFill>
                <a:ea typeface="Gulim" pitchFamily="34" charset="-127"/>
              </a:rPr>
              <a:t>o9.3</a:t>
            </a:r>
            <a:r>
              <a:rPr lang="en-US" altLang="ko-KR" sz="2600" dirty="0">
                <a:solidFill>
                  <a:srgbClr val="C00000"/>
                </a:solidFill>
                <a:ea typeface="Gulim" pitchFamily="34" charset="-127"/>
              </a:rPr>
              <a:t>	</a:t>
            </a:r>
            <a:r>
              <a:rPr lang="en-US" altLang="ko-KR" sz="2600" b="1" dirty="0">
                <a:solidFill>
                  <a:srgbClr val="C00000"/>
                </a:solidFill>
                <a:ea typeface="Gulim" pitchFamily="34" charset="-127"/>
              </a:rPr>
              <a:t>Jihad is also </a:t>
            </a:r>
            <a:r>
              <a:rPr lang="en-US" altLang="ko-KR" sz="2600" b="1" u="sng" dirty="0">
                <a:solidFill>
                  <a:srgbClr val="C00000"/>
                </a:solidFill>
                <a:ea typeface="Gulim" pitchFamily="34" charset="-127"/>
              </a:rPr>
              <a:t>personally</a:t>
            </a:r>
            <a:r>
              <a:rPr lang="en-US" altLang="ko-KR" sz="2600" b="1" dirty="0">
                <a:solidFill>
                  <a:srgbClr val="C00000"/>
                </a:solidFill>
                <a:ea typeface="Gulim" pitchFamily="34" charset="-127"/>
              </a:rPr>
              <a:t> obligatory</a:t>
            </a:r>
            <a:r>
              <a:rPr lang="en-US" altLang="ko-KR" sz="2600" dirty="0">
                <a:solidFill>
                  <a:srgbClr val="C00000"/>
                </a:solidFill>
                <a:ea typeface="Gulim" pitchFamily="34" charset="-127"/>
              </a:rPr>
              <a:t> </a:t>
            </a:r>
            <a:r>
              <a:rPr lang="en-US" altLang="ko-KR" sz="2600" dirty="0">
                <a:ea typeface="Gulim" pitchFamily="34" charset="-127"/>
              </a:rPr>
              <a:t>for everyone able to perform it, male or female, old or young when the enemy has surrounded the Muslims on every side, having entered our territory, even if the land consists of ruins, wilderness, or mountains, for non-Muslim forces entering Muslim lands is a weighty matter that cannot be ignored, </a:t>
            </a:r>
            <a:r>
              <a:rPr lang="en-US" altLang="ko-KR" sz="2600" b="1" dirty="0">
                <a:solidFill>
                  <a:srgbClr val="C00000"/>
                </a:solidFill>
                <a:ea typeface="Gulim" pitchFamily="34" charset="-127"/>
              </a:rPr>
              <a:t>but must be met with effort and struggle to repel them by every possible means</a:t>
            </a:r>
            <a:r>
              <a:rPr lang="en-US" altLang="ko-KR" sz="2600" dirty="0">
                <a:ea typeface="Gulim" pitchFamily="34" charset="-127"/>
              </a:rPr>
              <a:t>. </a:t>
            </a:r>
          </a:p>
          <a:p>
            <a:pPr marL="0" indent="0" algn="r" eaLnBrk="1" fontAlgn="auto" hangingPunct="1">
              <a:lnSpc>
                <a:spcPct val="110000"/>
              </a:lnSpc>
              <a:spcBef>
                <a:spcPts val="0"/>
              </a:spcBef>
              <a:spcAft>
                <a:spcPts val="0"/>
              </a:spcAft>
              <a:buFont typeface="Arial" pitchFamily="34" charset="0"/>
              <a:buNone/>
              <a:defRPr/>
            </a:pPr>
            <a:r>
              <a:rPr lang="en-US" altLang="ko-KR" sz="1600" b="1" i="1" dirty="0" err="1">
                <a:solidFill>
                  <a:srgbClr val="008000"/>
                </a:solidFill>
                <a:ea typeface="Gulim" pitchFamily="34" charset="-127"/>
              </a:rPr>
              <a:t>Umdat</a:t>
            </a:r>
            <a:r>
              <a:rPr lang="en-US" altLang="ko-KR" sz="1600" b="1" i="1" dirty="0">
                <a:solidFill>
                  <a:srgbClr val="008000"/>
                </a:solidFill>
                <a:ea typeface="Gulim" pitchFamily="34" charset="-127"/>
              </a:rPr>
              <a:t> al </a:t>
            </a:r>
            <a:r>
              <a:rPr lang="en-US" altLang="ko-KR" sz="1600" b="1" i="1" dirty="0" err="1">
                <a:solidFill>
                  <a:srgbClr val="008000"/>
                </a:solidFill>
                <a:ea typeface="Gulim" pitchFamily="34" charset="-127"/>
              </a:rPr>
              <a:t>Salik</a:t>
            </a:r>
            <a:r>
              <a:rPr lang="en-US" altLang="ko-KR" sz="1600" b="1" dirty="0">
                <a:solidFill>
                  <a:srgbClr val="008000"/>
                </a:solidFill>
                <a:ea typeface="Gulim" pitchFamily="34" charset="-127"/>
              </a:rPr>
              <a:t>, Book O “Justice,” § 9 “Jihad”</a:t>
            </a:r>
            <a:endParaRPr lang="en-US" altLang="ko-KR" sz="1600" b="1" dirty="0">
              <a:ea typeface="Gulim" pitchFamily="34" charset="-127"/>
            </a:endParaRPr>
          </a:p>
          <a:p>
            <a:pPr marL="0" indent="0" eaLnBrk="1" fontAlgn="auto" hangingPunct="1">
              <a:lnSpc>
                <a:spcPct val="110000"/>
              </a:lnSpc>
              <a:spcBef>
                <a:spcPts val="0"/>
              </a:spcBef>
              <a:spcAft>
                <a:spcPts val="0"/>
              </a:spcAft>
              <a:buFont typeface="Arial" pitchFamily="34" charset="0"/>
              <a:buNone/>
              <a:defRPr/>
            </a:pPr>
            <a:endParaRPr lang="en-US" sz="2000" dirty="0"/>
          </a:p>
          <a:p>
            <a:pPr marL="0" indent="0" eaLnBrk="1" fontAlgn="auto" hangingPunct="1">
              <a:lnSpc>
                <a:spcPct val="110000"/>
              </a:lnSpc>
              <a:spcBef>
                <a:spcPts val="0"/>
              </a:spcBef>
              <a:spcAft>
                <a:spcPts val="0"/>
              </a:spcAft>
              <a:buFont typeface="Arial" pitchFamily="34" charset="0"/>
              <a:buNone/>
              <a:defRPr/>
            </a:pPr>
            <a:r>
              <a:rPr lang="en-US" sz="2600" b="1" u="sng" dirty="0">
                <a:solidFill>
                  <a:srgbClr val="C00000"/>
                </a:solidFill>
                <a:effectLst>
                  <a:outerShdw blurRad="38100" dist="38100" dir="2700000" algn="tl">
                    <a:srgbClr val="C0C0C0"/>
                  </a:outerShdw>
                </a:effectLst>
              </a:rPr>
              <a:t>All the schools of Islamic jurisprudence</a:t>
            </a:r>
            <a:r>
              <a:rPr lang="en-US" sz="2600" b="1" dirty="0">
                <a:solidFill>
                  <a:srgbClr val="C00000"/>
                </a:solidFill>
              </a:rPr>
              <a:t> - the Sunni, the Shiite… and all the ancient and modern schools of jurisprudence - </a:t>
            </a:r>
            <a:r>
              <a:rPr lang="en-US" sz="2600" b="1" u="sng" dirty="0">
                <a:solidFill>
                  <a:srgbClr val="C00000"/>
                </a:solidFill>
                <a:effectLst>
                  <a:outerShdw blurRad="38100" dist="38100" dir="2700000" algn="tl">
                    <a:srgbClr val="C0C0C0"/>
                  </a:outerShdw>
                </a:effectLst>
              </a:rPr>
              <a:t>agree</a:t>
            </a:r>
            <a:r>
              <a:rPr lang="en-US" sz="2600" dirty="0">
                <a:solidFill>
                  <a:srgbClr val="C00000"/>
                </a:solidFill>
              </a:rPr>
              <a:t> </a:t>
            </a:r>
            <a:r>
              <a:rPr lang="en-US" sz="2600" dirty="0"/>
              <a:t>that any invader, who occupies even an inch of land of the Muslims, must face resistance. The Muslims of that country must carry out the resistance, and the rest of the Muslims must help them. If the people of that country are incapable or reluctant, we must fight to defend the land of Islam, even if the local Muslims give it up.</a:t>
            </a:r>
          </a:p>
          <a:p>
            <a:pPr algn="r" eaLnBrk="1" fontAlgn="auto" hangingPunct="1">
              <a:lnSpc>
                <a:spcPct val="90000"/>
              </a:lnSpc>
              <a:spcAft>
                <a:spcPts val="0"/>
              </a:spcAft>
              <a:buFontTx/>
              <a:buNone/>
              <a:defRPr/>
            </a:pPr>
            <a:r>
              <a:rPr lang="en-US" sz="1600" b="1" dirty="0">
                <a:solidFill>
                  <a:srgbClr val="008000"/>
                </a:solidFill>
              </a:rPr>
              <a:t>Yusuf </a:t>
            </a:r>
            <a:r>
              <a:rPr lang="en-US" sz="1600" b="1" dirty="0" err="1">
                <a:solidFill>
                  <a:srgbClr val="008000"/>
                </a:solidFill>
              </a:rPr>
              <a:t>Qaradawi</a:t>
            </a:r>
            <a:r>
              <a:rPr lang="en-US" sz="1600" b="1" dirty="0">
                <a:solidFill>
                  <a:srgbClr val="008000"/>
                </a:solidFill>
              </a:rPr>
              <a:t>, Qatar TV Sermon, February 25, 2006</a:t>
            </a:r>
            <a:endParaRPr lang="en-US" sz="1600" b="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p:txBody>
          <a:bodyPr/>
          <a:lstStyle/>
          <a:p>
            <a:pPr eaLnBrk="1" hangingPunct="1"/>
            <a:r>
              <a:rPr lang="en-US" b="1" i="1"/>
              <a:t>What Islam is All About?</a:t>
            </a:r>
          </a:p>
        </p:txBody>
      </p:sp>
      <p:pic>
        <p:nvPicPr>
          <p:cNvPr id="27651" name="Picture 6" descr="4149-020H"/>
          <p:cNvPicPr>
            <a:picLocks noChangeAspect="1" noChangeArrowheads="1"/>
          </p:cNvPicPr>
          <p:nvPr/>
        </p:nvPicPr>
        <p:blipFill>
          <a:blip r:embed="rId3" cstate="print"/>
          <a:srcRect/>
          <a:stretch>
            <a:fillRect/>
          </a:stretch>
        </p:blipFill>
        <p:spPr bwMode="auto">
          <a:xfrm>
            <a:off x="2819400" y="1219200"/>
            <a:ext cx="3767138" cy="4876800"/>
          </a:xfrm>
          <a:prstGeom prst="rect">
            <a:avLst/>
          </a:prstGeom>
          <a:noFill/>
          <a:ln w="9525">
            <a:noFill/>
            <a:miter lim="800000"/>
            <a:headEnd/>
            <a:tailEnd/>
          </a:ln>
        </p:spPr>
      </p:pic>
      <p:sp>
        <p:nvSpPr>
          <p:cNvPr id="27652" name="TextBox 3"/>
          <p:cNvSpPr txBox="1">
            <a:spLocks noChangeArrowheads="1"/>
          </p:cNvSpPr>
          <p:nvPr/>
        </p:nvSpPr>
        <p:spPr bwMode="auto">
          <a:xfrm>
            <a:off x="995363" y="6257925"/>
            <a:ext cx="7138987" cy="369888"/>
          </a:xfrm>
          <a:prstGeom prst="rect">
            <a:avLst/>
          </a:prstGeom>
          <a:noFill/>
          <a:ln w="9525">
            <a:noFill/>
            <a:miter lim="800000"/>
            <a:headEnd/>
            <a:tailEnd/>
          </a:ln>
        </p:spPr>
        <p:txBody>
          <a:bodyPr wrap="none">
            <a:spAutoFit/>
          </a:bodyPr>
          <a:lstStyle/>
          <a:p>
            <a:r>
              <a:rPr lang="en-US" b="1"/>
              <a:t>It really is not complicated – even </a:t>
            </a:r>
            <a:r>
              <a:rPr lang="en-US" b="1" i="1">
                <a:solidFill>
                  <a:srgbClr val="C00000"/>
                </a:solidFill>
              </a:rPr>
              <a:t>7</a:t>
            </a:r>
            <a:r>
              <a:rPr lang="en-US" b="1" i="1" baseline="30000">
                <a:solidFill>
                  <a:srgbClr val="C00000"/>
                </a:solidFill>
              </a:rPr>
              <a:t>th</a:t>
            </a:r>
            <a:r>
              <a:rPr lang="en-US" b="1" i="1">
                <a:solidFill>
                  <a:srgbClr val="C00000"/>
                </a:solidFill>
              </a:rPr>
              <a:t> Graders</a:t>
            </a:r>
            <a:r>
              <a:rPr lang="en-US" b="1"/>
              <a:t> can understand it.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4638"/>
            <a:ext cx="8153400" cy="1143000"/>
          </a:xfrm>
        </p:spPr>
        <p:txBody>
          <a:bodyPr/>
          <a:lstStyle/>
          <a:p>
            <a:pPr eaLnBrk="1" hangingPunct="1"/>
            <a:r>
              <a:rPr lang="en-US" b="1"/>
              <a:t>What is Taught to Muslim Americans in Junior High</a:t>
            </a:r>
          </a:p>
        </p:txBody>
      </p:sp>
      <p:sp>
        <p:nvSpPr>
          <p:cNvPr id="29699" name="Rectangle 3"/>
          <p:cNvSpPr>
            <a:spLocks noGrp="1" noChangeArrowheads="1"/>
          </p:cNvSpPr>
          <p:nvPr>
            <p:ph type="body" idx="1"/>
          </p:nvPr>
        </p:nvSpPr>
        <p:spPr>
          <a:xfrm>
            <a:off x="609600" y="1828800"/>
            <a:ext cx="8229600" cy="4800600"/>
          </a:xfrm>
        </p:spPr>
        <p:txBody>
          <a:bodyPr rtlCol="0">
            <a:normAutofit/>
          </a:bodyPr>
          <a:lstStyle/>
          <a:p>
            <a:pPr eaLnBrk="1" fontAlgn="auto" hangingPunct="1">
              <a:lnSpc>
                <a:spcPct val="80000"/>
              </a:lnSpc>
              <a:spcAft>
                <a:spcPts val="0"/>
              </a:spcAft>
              <a:buFont typeface="Arial" pitchFamily="34" charset="0"/>
              <a:buChar char="•"/>
              <a:defRPr/>
            </a:pPr>
            <a:r>
              <a:rPr lang="en-US" sz="2000" b="1" i="1" dirty="0">
                <a:solidFill>
                  <a:srgbClr val="C00000"/>
                </a:solidFill>
              </a:rPr>
              <a:t>What Islam is All About</a:t>
            </a:r>
            <a:r>
              <a:rPr lang="en-US" sz="2000" dirty="0">
                <a:solidFill>
                  <a:srgbClr val="C00000"/>
                </a:solidFill>
              </a:rPr>
              <a:t> </a:t>
            </a:r>
          </a:p>
          <a:p>
            <a:pPr lvl="1" eaLnBrk="1" fontAlgn="auto" hangingPunct="1">
              <a:lnSpc>
                <a:spcPct val="80000"/>
              </a:lnSpc>
              <a:spcAft>
                <a:spcPts val="0"/>
              </a:spcAft>
              <a:buFont typeface="Arial" pitchFamily="34" charset="0"/>
              <a:buChar char="–"/>
              <a:defRPr/>
            </a:pPr>
            <a:r>
              <a:rPr lang="en-US" sz="2000" dirty="0"/>
              <a:t>By Yahiya </a:t>
            </a:r>
            <a:r>
              <a:rPr lang="en-US" sz="2000" dirty="0" err="1"/>
              <a:t>Emerick</a:t>
            </a:r>
            <a:r>
              <a:rPr lang="en-US" sz="2000" dirty="0"/>
              <a:t> </a:t>
            </a:r>
          </a:p>
          <a:p>
            <a:pPr lvl="1" eaLnBrk="1" fontAlgn="auto" hangingPunct="1">
              <a:lnSpc>
                <a:spcPct val="80000"/>
              </a:lnSpc>
              <a:spcAft>
                <a:spcPts val="0"/>
              </a:spcAft>
              <a:buFont typeface="Arial" pitchFamily="34" charset="0"/>
              <a:buChar char="–"/>
              <a:defRPr/>
            </a:pPr>
            <a:r>
              <a:rPr lang="en-US" sz="2000" dirty="0"/>
              <a:t>American-born convert to Islam</a:t>
            </a:r>
          </a:p>
          <a:p>
            <a:pPr lvl="1" eaLnBrk="1" fontAlgn="auto" hangingPunct="1">
              <a:lnSpc>
                <a:spcPct val="80000"/>
              </a:lnSpc>
              <a:spcAft>
                <a:spcPts val="0"/>
              </a:spcAft>
              <a:buFont typeface="Arial" pitchFamily="34" charset="0"/>
              <a:buChar char="–"/>
              <a:defRPr/>
            </a:pPr>
            <a:r>
              <a:rPr lang="en-US" sz="2000" dirty="0"/>
              <a:t>Widely regarded as a “leading Islamic children’s educationalist in the US</a:t>
            </a:r>
          </a:p>
          <a:p>
            <a:pPr lvl="1" eaLnBrk="1" fontAlgn="auto" hangingPunct="1">
              <a:lnSpc>
                <a:spcPct val="80000"/>
              </a:lnSpc>
              <a:spcAft>
                <a:spcPts val="0"/>
              </a:spcAft>
              <a:buFontTx/>
              <a:buNone/>
              <a:defRPr/>
            </a:pPr>
            <a:endParaRPr lang="en-US" sz="2000" dirty="0"/>
          </a:p>
          <a:p>
            <a:pPr eaLnBrk="1" fontAlgn="auto" hangingPunct="1">
              <a:lnSpc>
                <a:spcPct val="80000"/>
              </a:lnSpc>
              <a:spcAft>
                <a:spcPts val="0"/>
              </a:spcAft>
              <a:buFont typeface="Arial" pitchFamily="34" charset="0"/>
              <a:buChar char="•"/>
              <a:defRPr/>
            </a:pPr>
            <a:r>
              <a:rPr lang="en-US" sz="2000" dirty="0"/>
              <a:t>Is the best selling English language Islamic school text for junior high level students in the United States since its initial publication back in 1997 </a:t>
            </a:r>
          </a:p>
          <a:p>
            <a:pPr eaLnBrk="1" fontAlgn="auto" hangingPunct="1">
              <a:lnSpc>
                <a:spcPct val="80000"/>
              </a:lnSpc>
              <a:spcAft>
                <a:spcPts val="0"/>
              </a:spcAft>
              <a:buFont typeface="Arial" pitchFamily="34" charset="0"/>
              <a:buChar char="•"/>
              <a:defRPr/>
            </a:pPr>
            <a:r>
              <a:rPr lang="en-US" sz="2000" dirty="0"/>
              <a:t>Also wrote </a:t>
            </a:r>
            <a:r>
              <a:rPr lang="en-US" sz="2000" b="1" i="1" dirty="0">
                <a:solidFill>
                  <a:srgbClr val="C00000"/>
                </a:solidFill>
              </a:rPr>
              <a:t>The Complete Idiot’s Guide to Understanding Islam</a:t>
            </a:r>
            <a:r>
              <a:rPr lang="en-US" sz="2000" i="1" dirty="0">
                <a:solidFill>
                  <a:srgbClr val="C00000"/>
                </a:solidFill>
              </a:rPr>
              <a:t> </a:t>
            </a:r>
          </a:p>
          <a:p>
            <a:pPr lvl="1" eaLnBrk="1" fontAlgn="auto" hangingPunct="1">
              <a:lnSpc>
                <a:spcPct val="80000"/>
              </a:lnSpc>
              <a:spcAft>
                <a:spcPts val="0"/>
              </a:spcAft>
              <a:buFont typeface="Arial" pitchFamily="34" charset="0"/>
              <a:buChar char="–"/>
              <a:defRPr/>
            </a:pPr>
            <a:r>
              <a:rPr lang="en-US" sz="1800" dirty="0"/>
              <a:t>An interesting comparison</a:t>
            </a:r>
          </a:p>
          <a:p>
            <a:pPr eaLnBrk="1" fontAlgn="auto" hangingPunct="1">
              <a:lnSpc>
                <a:spcPct val="80000"/>
              </a:lnSpc>
              <a:spcAft>
                <a:spcPts val="0"/>
              </a:spcAft>
              <a:buFont typeface="Arial" pitchFamily="34" charset="0"/>
              <a:buChar char="•"/>
              <a:defRPr/>
            </a:pPr>
            <a:r>
              <a:rPr lang="en-US" sz="2000" dirty="0"/>
              <a:t>Current version the Fifth Revised Printing - June 2004</a:t>
            </a:r>
            <a:r>
              <a:rPr lang="en-US" sz="2400" dirty="0"/>
              <a:t> </a:t>
            </a:r>
          </a:p>
          <a:p>
            <a:pPr eaLnBrk="1" fontAlgn="auto" hangingPunct="1">
              <a:lnSpc>
                <a:spcPct val="80000"/>
              </a:lnSpc>
              <a:spcAft>
                <a:spcPts val="0"/>
              </a:spcAft>
              <a:buFont typeface="Arial" pitchFamily="34" charset="0"/>
              <a:buChar char="•"/>
              <a:defRPr/>
            </a:pPr>
            <a:endParaRPr lang="en-US" sz="2400" dirty="0"/>
          </a:p>
          <a:p>
            <a:pPr algn="r" eaLnBrk="1" fontAlgn="auto" hangingPunct="1">
              <a:lnSpc>
                <a:spcPct val="80000"/>
              </a:lnSpc>
              <a:spcAft>
                <a:spcPts val="0"/>
              </a:spcAft>
              <a:buFontTx/>
              <a:buNone/>
              <a:defRPr/>
            </a:pPr>
            <a:r>
              <a:rPr lang="en-US" sz="2000" b="1" dirty="0">
                <a:solidFill>
                  <a:srgbClr val="009900"/>
                </a:solidFill>
                <a:effectLst>
                  <a:outerShdw blurRad="38100" dist="38100" dir="2700000" algn="tl">
                    <a:srgbClr val="C0C0C0"/>
                  </a:outerShdw>
                </a:effectLst>
              </a:rPr>
              <a:t>This is what Muslim 7</a:t>
            </a:r>
            <a:r>
              <a:rPr lang="en-US" sz="2000" b="1" baseline="30000" dirty="0">
                <a:solidFill>
                  <a:srgbClr val="009900"/>
                </a:solidFill>
                <a:effectLst>
                  <a:outerShdw blurRad="38100" dist="38100" dir="2700000" algn="tl">
                    <a:srgbClr val="C0C0C0"/>
                  </a:outerShdw>
                </a:effectLst>
              </a:rPr>
              <a:t>th</a:t>
            </a:r>
            <a:r>
              <a:rPr lang="en-US" sz="2000" b="1" dirty="0">
                <a:solidFill>
                  <a:srgbClr val="009900"/>
                </a:solidFill>
                <a:effectLst>
                  <a:outerShdw blurRad="38100" dist="38100" dir="2700000" algn="tl">
                    <a:srgbClr val="C0C0C0"/>
                  </a:outerShdw>
                </a:effectLst>
              </a:rPr>
              <a:t> graders are taught at the </a:t>
            </a:r>
          </a:p>
          <a:p>
            <a:pPr algn="r" eaLnBrk="1" fontAlgn="auto" hangingPunct="1">
              <a:lnSpc>
                <a:spcPct val="80000"/>
              </a:lnSpc>
              <a:spcAft>
                <a:spcPts val="0"/>
              </a:spcAft>
              <a:buFontTx/>
              <a:buNone/>
              <a:defRPr/>
            </a:pPr>
            <a:r>
              <a:rPr lang="en-US" sz="2000" b="1" dirty="0">
                <a:solidFill>
                  <a:srgbClr val="009900"/>
                </a:solidFill>
                <a:effectLst>
                  <a:outerShdw blurRad="38100" dist="38100" dir="2700000" algn="tl">
                    <a:srgbClr val="C0C0C0"/>
                  </a:outerShdw>
                </a:effectLst>
              </a:rPr>
              <a:t>Mosque and Islamic School in America today!</a:t>
            </a:r>
            <a:endParaRPr lang="en-US" sz="2000" dirty="0">
              <a:solidFill>
                <a:srgbClr val="009900"/>
              </a:solidFill>
              <a:effectLst>
                <a:outerShdw blurRad="38100" dist="38100" dir="2700000" algn="tl">
                  <a:srgbClr val="C0C0C0"/>
                </a:outerShdw>
              </a:effectLst>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4638"/>
            <a:ext cx="8229600" cy="868362"/>
          </a:xfrm>
        </p:spPr>
        <p:txBody>
          <a:bodyPr/>
          <a:lstStyle/>
          <a:p>
            <a:pPr eaLnBrk="1" hangingPunct="1"/>
            <a:r>
              <a:rPr lang="en-US" b="1"/>
              <a:t>Elements of Islam</a:t>
            </a:r>
            <a:r>
              <a:rPr lang="en-US"/>
              <a:t>  </a:t>
            </a:r>
          </a:p>
        </p:txBody>
      </p:sp>
      <p:sp>
        <p:nvSpPr>
          <p:cNvPr id="29699" name="Rectangle 3"/>
          <p:cNvSpPr>
            <a:spLocks noGrp="1" noChangeArrowheads="1"/>
          </p:cNvSpPr>
          <p:nvPr>
            <p:ph type="body" idx="1"/>
          </p:nvPr>
        </p:nvSpPr>
        <p:spPr/>
        <p:txBody>
          <a:bodyPr/>
          <a:lstStyle/>
          <a:p>
            <a:pPr algn="ctr" eaLnBrk="1" hangingPunct="1">
              <a:lnSpc>
                <a:spcPct val="90000"/>
              </a:lnSpc>
              <a:buFontTx/>
              <a:buNone/>
            </a:pPr>
            <a:r>
              <a:rPr lang="en-US" sz="2000" b="1">
                <a:solidFill>
                  <a:srgbClr val="C00000"/>
                </a:solidFill>
              </a:rPr>
              <a:t>Islam is not just a religion but rather a complete way of life governed by Islamic law which comes from Allah who alone is Sovereign</a:t>
            </a:r>
            <a:r>
              <a:rPr lang="en-US" sz="2400">
                <a:solidFill>
                  <a:srgbClr val="C00000"/>
                </a:solidFill>
              </a:rPr>
              <a:t>.</a:t>
            </a:r>
          </a:p>
          <a:p>
            <a:pPr eaLnBrk="1" hangingPunct="1">
              <a:lnSpc>
                <a:spcPct val="90000"/>
              </a:lnSpc>
              <a:buFontTx/>
              <a:buNone/>
            </a:pPr>
            <a:endParaRPr lang="en-US" sz="2400">
              <a:solidFill>
                <a:srgbClr val="C00000"/>
              </a:solidFill>
            </a:endParaRPr>
          </a:p>
          <a:p>
            <a:pPr eaLnBrk="1" hangingPunct="1">
              <a:lnSpc>
                <a:spcPct val="90000"/>
              </a:lnSpc>
            </a:pPr>
            <a:r>
              <a:rPr lang="en-US" sz="2000" b="1" u="sng">
                <a:solidFill>
                  <a:srgbClr val="C00000"/>
                </a:solidFill>
              </a:rPr>
              <a:t>Not just a religion but a complete way of life</a:t>
            </a:r>
            <a:r>
              <a:rPr lang="en-US" sz="2000">
                <a:solidFill>
                  <a:srgbClr val="C00000"/>
                </a:solidFill>
              </a:rPr>
              <a:t> </a:t>
            </a:r>
          </a:p>
          <a:p>
            <a:pPr algn="r" eaLnBrk="1" hangingPunct="1">
              <a:lnSpc>
                <a:spcPct val="90000"/>
              </a:lnSpc>
              <a:buFontTx/>
              <a:buNone/>
            </a:pPr>
            <a:r>
              <a:rPr lang="en-US" sz="2000" i="1"/>
              <a:t>According to the Qur’an, Islam is the way of life Allah instituted for humanity, even as the rest of the universe submits to His will.</a:t>
            </a:r>
            <a:r>
              <a:rPr lang="en-US" sz="2000"/>
              <a:t>  </a:t>
            </a:r>
            <a:r>
              <a:rPr lang="en-US" sz="1600" b="1">
                <a:solidFill>
                  <a:srgbClr val="008000"/>
                </a:solidFill>
              </a:rPr>
              <a:t>(41:11).   (Emerick, 50)</a:t>
            </a:r>
            <a:endParaRPr lang="en-US" sz="2000"/>
          </a:p>
          <a:p>
            <a:pPr eaLnBrk="1" hangingPunct="1">
              <a:lnSpc>
                <a:spcPct val="90000"/>
              </a:lnSpc>
            </a:pPr>
            <a:r>
              <a:rPr lang="en-US" sz="2000" b="1" u="sng">
                <a:solidFill>
                  <a:srgbClr val="C00000"/>
                </a:solidFill>
              </a:rPr>
              <a:t>Governed by Islamic law</a:t>
            </a:r>
            <a:r>
              <a:rPr lang="en-US" sz="2000">
                <a:solidFill>
                  <a:srgbClr val="C00000"/>
                </a:solidFill>
              </a:rPr>
              <a:t> </a:t>
            </a:r>
          </a:p>
          <a:p>
            <a:pPr algn="r" eaLnBrk="1" hangingPunct="1">
              <a:lnSpc>
                <a:spcPct val="90000"/>
              </a:lnSpc>
              <a:buFontTx/>
              <a:buNone/>
            </a:pPr>
            <a:r>
              <a:rPr lang="en-US" sz="2000" i="1"/>
              <a:t>There is no </a:t>
            </a:r>
            <a:r>
              <a:rPr lang="en-US" sz="2000" i="1">
                <a:solidFill>
                  <a:srgbClr val="C00000"/>
                </a:solidFill>
              </a:rPr>
              <a:t>disagreement among the scholars </a:t>
            </a:r>
            <a:r>
              <a:rPr lang="en-US" sz="2000" i="1"/>
              <a:t>of the Muslims that the source of legal rulings for all acts of those who are morally responsible is Allah Most Glorious.</a:t>
            </a:r>
            <a:r>
              <a:rPr lang="en-US" sz="2000"/>
              <a:t>  </a:t>
            </a:r>
            <a:r>
              <a:rPr lang="en-US" sz="1600" b="1">
                <a:solidFill>
                  <a:srgbClr val="008000"/>
                </a:solidFill>
              </a:rPr>
              <a:t>(al-Misri a1.1)</a:t>
            </a:r>
            <a:endParaRPr lang="en-US" sz="2000"/>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e Still Logo.jpg"/>
          <p:cNvPicPr>
            <a:picLocks noChangeAspect="1"/>
          </p:cNvPicPr>
          <p:nvPr/>
        </p:nvPicPr>
        <p:blipFill>
          <a:blip r:embed="rId3" cstate="print"/>
          <a:stretch>
            <a:fillRect/>
          </a:stretch>
        </p:blipFill>
        <p:spPr>
          <a:xfrm>
            <a:off x="914400" y="1581912"/>
            <a:ext cx="7315200" cy="369417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4050" b="1"/>
              <a:t>Current Events</a:t>
            </a:r>
            <a:endParaRPr lang="en-US" sz="4050" b="1"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36793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the relationship between the following attacks?</a:t>
            </a:r>
          </a:p>
        </p:txBody>
      </p:sp>
      <p:sp>
        <p:nvSpPr>
          <p:cNvPr id="3" name="Content Placeholder 2"/>
          <p:cNvSpPr>
            <a:spLocks noGrp="1"/>
          </p:cNvSpPr>
          <p:nvPr>
            <p:ph idx="1"/>
          </p:nvPr>
        </p:nvSpPr>
        <p:spPr/>
        <p:txBody>
          <a:bodyPr/>
          <a:lstStyle/>
          <a:p>
            <a:r>
              <a:rPr lang="en-US" sz="4000" dirty="0"/>
              <a:t>9/11</a:t>
            </a:r>
          </a:p>
          <a:p>
            <a:r>
              <a:rPr lang="en-US" sz="4000" dirty="0"/>
              <a:t>Paris</a:t>
            </a:r>
          </a:p>
          <a:p>
            <a:r>
              <a:rPr lang="en-US" sz="4000" dirty="0"/>
              <a:t>Istanbul</a:t>
            </a:r>
          </a:p>
          <a:p>
            <a:r>
              <a:rPr lang="en-US" sz="4000" dirty="0"/>
              <a:t>Bangladesh</a:t>
            </a:r>
          </a:p>
        </p:txBody>
      </p:sp>
    </p:spTree>
    <p:extLst>
      <p:ext uri="{BB962C8B-B14F-4D97-AF65-F5344CB8AC3E}">
        <p14:creationId xmlns:p14="http://schemas.microsoft.com/office/powerpoint/2010/main" val="230410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Islamic Conquest</a:t>
            </a:r>
          </a:p>
        </p:txBody>
      </p:sp>
      <p:pic>
        <p:nvPicPr>
          <p:cNvPr id="6" name="Content Placeholder 5" descr="Age-of-caliphs.png"/>
          <p:cNvPicPr>
            <a:picLocks noGrp="1" noChangeAspect="1"/>
          </p:cNvPicPr>
          <p:nvPr>
            <p:ph idx="1"/>
          </p:nvPr>
        </p:nvPicPr>
        <p:blipFill>
          <a:blip r:embed="rId3" cstate="print"/>
          <a:stretch>
            <a:fillRect/>
          </a:stretch>
        </p:blipFill>
        <p:spPr>
          <a:xfrm>
            <a:off x="381000" y="1295400"/>
            <a:ext cx="8229600" cy="4008413"/>
          </a:xfrm>
        </p:spPr>
      </p:pic>
      <p:pic>
        <p:nvPicPr>
          <p:cNvPr id="5" name="Picture 4" descr="key.png"/>
          <p:cNvPicPr>
            <a:picLocks noChangeAspect="1"/>
          </p:cNvPicPr>
          <p:nvPr/>
        </p:nvPicPr>
        <p:blipFill>
          <a:blip r:embed="rId4" cstate="print"/>
          <a:stretch>
            <a:fillRect/>
          </a:stretch>
        </p:blipFill>
        <p:spPr>
          <a:xfrm>
            <a:off x="1476761" y="5426954"/>
            <a:ext cx="6190477" cy="1314286"/>
          </a:xfrm>
          <a:prstGeom prst="rect">
            <a:avLst/>
          </a:prstGeom>
        </p:spPr>
      </p:pic>
    </p:spTree>
    <p:extLst>
      <p:ext uri="{BB962C8B-B14F-4D97-AF65-F5344CB8AC3E}">
        <p14:creationId xmlns:p14="http://schemas.microsoft.com/office/powerpoint/2010/main" val="3827646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
          <p:cNvSpPr>
            <a:spLocks noGrp="1"/>
          </p:cNvSpPr>
          <p:nvPr>
            <p:ph type="title"/>
          </p:nvPr>
        </p:nvSpPr>
        <p:spPr/>
        <p:txBody>
          <a:bodyPr/>
          <a:lstStyle/>
          <a:p>
            <a:r>
              <a:rPr lang="en-US" b="1"/>
              <a:t>Battles with Islam</a:t>
            </a:r>
          </a:p>
        </p:txBody>
      </p:sp>
      <p:sp>
        <p:nvSpPr>
          <p:cNvPr id="4" name="Content Placeholder 3"/>
          <p:cNvSpPr>
            <a:spLocks noGrp="1"/>
          </p:cNvSpPr>
          <p:nvPr>
            <p:ph idx="1"/>
          </p:nvPr>
        </p:nvSpPr>
        <p:spPr/>
        <p:txBody>
          <a:bodyPr>
            <a:normAutofit fontScale="92500" lnSpcReduction="20000"/>
          </a:bodyPr>
          <a:lstStyle/>
          <a:p>
            <a:pPr>
              <a:buFont typeface="Arial" pitchFamily="34" charset="0"/>
              <a:buChar char="•"/>
              <a:defRPr/>
            </a:pPr>
            <a:r>
              <a:rPr lang="en-US" dirty="0"/>
              <a:t>Battle of Tours – 732AD	Charles Martel</a:t>
            </a:r>
          </a:p>
          <a:p>
            <a:pPr>
              <a:buFont typeface="Arial" pitchFamily="34" charset="0"/>
              <a:buChar char="•"/>
              <a:defRPr/>
            </a:pPr>
            <a:endParaRPr lang="en-US" dirty="0"/>
          </a:p>
          <a:p>
            <a:pPr>
              <a:buFont typeface="Arial" pitchFamily="34" charset="0"/>
              <a:buChar char="•"/>
              <a:defRPr/>
            </a:pPr>
            <a:r>
              <a:rPr lang="en-US" dirty="0"/>
              <a:t>Battle of Granada – 1492AD</a:t>
            </a:r>
          </a:p>
          <a:p>
            <a:pPr>
              <a:buFont typeface="Arial" pitchFamily="34" charset="0"/>
              <a:buNone/>
              <a:defRPr/>
            </a:pPr>
            <a:endParaRPr lang="en-US" dirty="0"/>
          </a:p>
          <a:p>
            <a:pPr>
              <a:buFont typeface="Arial" pitchFamily="34" charset="0"/>
              <a:buChar char="•"/>
              <a:defRPr/>
            </a:pPr>
            <a:r>
              <a:rPr lang="en-US" dirty="0"/>
              <a:t>Siege of Vienna – 1529AD</a:t>
            </a:r>
          </a:p>
          <a:p>
            <a:pPr>
              <a:buFont typeface="Arial" pitchFamily="34" charset="0"/>
              <a:buChar char="•"/>
              <a:defRPr/>
            </a:pPr>
            <a:endParaRPr lang="en-US" dirty="0"/>
          </a:p>
          <a:p>
            <a:pPr>
              <a:buFont typeface="Arial" pitchFamily="34" charset="0"/>
              <a:buChar char="•"/>
              <a:defRPr/>
            </a:pPr>
            <a:r>
              <a:rPr lang="en-US" dirty="0"/>
              <a:t>Battle of Lepanto – 1571AD</a:t>
            </a:r>
          </a:p>
          <a:p>
            <a:pPr>
              <a:buFont typeface="Arial" pitchFamily="34" charset="0"/>
              <a:buNone/>
              <a:defRPr/>
            </a:pPr>
            <a:endParaRPr lang="en-US" dirty="0"/>
          </a:p>
          <a:p>
            <a:pPr>
              <a:buFont typeface="Arial" pitchFamily="34" charset="0"/>
              <a:buChar char="•"/>
              <a:defRPr/>
            </a:pPr>
            <a:r>
              <a:rPr lang="en-US" dirty="0"/>
              <a:t>Battle of Vienna – 1683AD</a:t>
            </a:r>
          </a:p>
          <a:p>
            <a:pPr>
              <a:buFont typeface="Arial" pitchFamily="34" charset="0"/>
              <a:buChar char="•"/>
              <a:defRPr/>
            </a:pPr>
            <a:endParaRPr lang="en-US" dirty="0"/>
          </a:p>
        </p:txBody>
      </p:sp>
    </p:spTree>
    <p:extLst>
      <p:ext uri="{BB962C8B-B14F-4D97-AF65-F5344CB8AC3E}">
        <p14:creationId xmlns:p14="http://schemas.microsoft.com/office/powerpoint/2010/main" val="1801170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Ottoman Empire – 1580 AD</a:t>
            </a:r>
          </a:p>
        </p:txBody>
      </p:sp>
      <p:pic>
        <p:nvPicPr>
          <p:cNvPr id="4" name="Content Placeholder 3" descr="ottoman-empire-1580.gif"/>
          <p:cNvPicPr>
            <a:picLocks noGrp="1" noChangeAspect="1"/>
          </p:cNvPicPr>
          <p:nvPr>
            <p:ph idx="1"/>
          </p:nvPr>
        </p:nvPicPr>
        <p:blipFill>
          <a:blip r:embed="rId3" cstate="print"/>
          <a:stretch>
            <a:fillRect/>
          </a:stretch>
        </p:blipFill>
        <p:spPr>
          <a:xfrm>
            <a:off x="369596" y="1295400"/>
            <a:ext cx="8393404" cy="5029200"/>
          </a:xfrm>
        </p:spPr>
      </p:pic>
    </p:spTree>
    <p:extLst>
      <p:ext uri="{BB962C8B-B14F-4D97-AF65-F5344CB8AC3E}">
        <p14:creationId xmlns:p14="http://schemas.microsoft.com/office/powerpoint/2010/main" val="4255131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7650" name="Picture 2" descr="http://upload.wikimedia.org/wikipedia/commons/thumb/6/67/King_John_III_Sobieski_blessing_Polish_attack_on_Turks_in_Vienna_1683.PNG/220px-King_John_III_Sobieski_blessing_Polish_attack_on_Turks_in_Vienna_1683.PNG">
            <a:hlinkClick r:id="rId3"/>
          </p:cNvPr>
          <p:cNvPicPr>
            <a:picLocks noChangeAspect="1" noChangeArrowheads="1"/>
          </p:cNvPicPr>
          <p:nvPr/>
        </p:nvPicPr>
        <p:blipFill>
          <a:blip r:embed="rId4" cstate="print"/>
          <a:srcRect/>
          <a:stretch>
            <a:fillRect/>
          </a:stretch>
        </p:blipFill>
        <p:spPr bwMode="auto">
          <a:xfrm>
            <a:off x="6019800" y="1257303"/>
            <a:ext cx="2476500" cy="3016827"/>
          </a:xfrm>
          <a:prstGeom prst="rect">
            <a:avLst/>
          </a:prstGeom>
          <a:noFill/>
        </p:spPr>
      </p:pic>
      <p:pic>
        <p:nvPicPr>
          <p:cNvPr id="5" name="Picture 2" descr="Battle of Vienna 1683 11.PNG">
            <a:hlinkClick r:id="rId5"/>
          </p:cNvPr>
          <p:cNvPicPr>
            <a:picLocks noChangeAspect="1" noChangeArrowheads="1"/>
          </p:cNvPicPr>
          <p:nvPr/>
        </p:nvPicPr>
        <p:blipFill>
          <a:blip r:embed="rId6" cstate="print"/>
          <a:srcRect/>
          <a:stretch>
            <a:fillRect/>
          </a:stretch>
        </p:blipFill>
        <p:spPr bwMode="auto">
          <a:xfrm>
            <a:off x="128592" y="1496107"/>
            <a:ext cx="4953000" cy="2988310"/>
          </a:xfrm>
          <a:prstGeom prst="rect">
            <a:avLst/>
          </a:prstGeom>
          <a:noFill/>
        </p:spPr>
      </p:pic>
      <p:sp>
        <p:nvSpPr>
          <p:cNvPr id="4" name="Title 3"/>
          <p:cNvSpPr>
            <a:spLocks noGrp="1"/>
          </p:cNvSpPr>
          <p:nvPr>
            <p:ph type="title"/>
          </p:nvPr>
        </p:nvSpPr>
        <p:spPr>
          <a:xfrm>
            <a:off x="457200" y="503244"/>
            <a:ext cx="8229600" cy="1143000"/>
          </a:xfrm>
        </p:spPr>
        <p:txBody>
          <a:bodyPr>
            <a:normAutofit fontScale="90000"/>
          </a:bodyPr>
          <a:lstStyle/>
          <a:p>
            <a:r>
              <a:rPr lang="en-US" b="1" dirty="0"/>
              <a:t>Battle of Vienna  </a:t>
            </a:r>
            <a:br>
              <a:rPr lang="en-US" dirty="0"/>
            </a:br>
            <a:r>
              <a:rPr lang="en-US" b="1" dirty="0">
                <a:solidFill>
                  <a:srgbClr val="FF0000"/>
                </a:solidFill>
              </a:rPr>
              <a:t>September 11-12, 1683AD</a:t>
            </a:r>
            <a:br>
              <a:rPr lang="en-US" b="1" dirty="0">
                <a:solidFill>
                  <a:srgbClr val="FF0000"/>
                </a:solidFill>
              </a:rPr>
            </a:br>
            <a:endParaRPr lang="en-US" dirty="0"/>
          </a:p>
        </p:txBody>
      </p:sp>
      <p:pic>
        <p:nvPicPr>
          <p:cNvPr id="6" name="Picture 4" descr="File:Powrot z Wiednia.jpg">
            <a:hlinkClick r:id="rId7"/>
          </p:cNvPr>
          <p:cNvPicPr>
            <a:picLocks noChangeAspect="1" noChangeArrowheads="1"/>
          </p:cNvPicPr>
          <p:nvPr/>
        </p:nvPicPr>
        <p:blipFill>
          <a:blip r:embed="rId8" cstate="print"/>
          <a:srcRect/>
          <a:stretch>
            <a:fillRect/>
          </a:stretch>
        </p:blipFill>
        <p:spPr bwMode="auto">
          <a:xfrm>
            <a:off x="4953000" y="4233386"/>
            <a:ext cx="4191000" cy="2624614"/>
          </a:xfrm>
          <a:prstGeom prst="rect">
            <a:avLst/>
          </a:prstGeom>
          <a:noFill/>
        </p:spPr>
      </p:pic>
      <p:pic>
        <p:nvPicPr>
          <p:cNvPr id="667654" name="Picture 6" descr="http://upload.wikimedia.org/wikipedia/commons/thumb/4/44/Grottger-Jan_III_Sobieski_i_Leopold_I_pod_Schwechat.jpg/200px-Grottger-Jan_III_Sobieski_i_Leopold_I_pod_Schwechat.jpg">
            <a:hlinkClick r:id="rId9"/>
          </p:cNvPr>
          <p:cNvPicPr>
            <a:picLocks noChangeAspect="1" noChangeArrowheads="1"/>
          </p:cNvPicPr>
          <p:nvPr/>
        </p:nvPicPr>
        <p:blipFill>
          <a:blip r:embed="rId10" cstate="print"/>
          <a:srcRect/>
          <a:stretch>
            <a:fillRect/>
          </a:stretch>
        </p:blipFill>
        <p:spPr bwMode="auto">
          <a:xfrm>
            <a:off x="847742" y="4507991"/>
            <a:ext cx="3433762" cy="2197609"/>
          </a:xfrm>
          <a:prstGeom prst="rect">
            <a:avLst/>
          </a:prstGeom>
          <a:noFill/>
        </p:spPr>
      </p:pic>
    </p:spTree>
    <p:extLst>
      <p:ext uri="{BB962C8B-B14F-4D97-AF65-F5344CB8AC3E}">
        <p14:creationId xmlns:p14="http://schemas.microsoft.com/office/powerpoint/2010/main" val="280948503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627</TotalTime>
  <Words>3120</Words>
  <Application>Microsoft Office PowerPoint</Application>
  <PresentationFormat>On-screen Show (4:3)</PresentationFormat>
  <Paragraphs>314</Paragraphs>
  <Slides>38</Slides>
  <Notes>34</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38</vt:i4>
      </vt:variant>
    </vt:vector>
  </HeadingPairs>
  <TitlesOfParts>
    <vt:vector size="45" baseType="lpstr">
      <vt:lpstr>Gulim</vt:lpstr>
      <vt:lpstr>Arial</vt:lpstr>
      <vt:lpstr>Calibri</vt:lpstr>
      <vt:lpstr>Wingdings</vt:lpstr>
      <vt:lpstr>1_Office Theme</vt:lpstr>
      <vt:lpstr>Office Theme</vt:lpstr>
      <vt:lpstr>2_Office Theme</vt:lpstr>
      <vt:lpstr>PowerPoint Presentation</vt:lpstr>
      <vt:lpstr>What is Islam?  A Comprehensive System of Thought and Life, a Replacement Civilization, and  a distinct Legal System within which is a religion. </vt:lpstr>
      <vt:lpstr>Research Sources</vt:lpstr>
      <vt:lpstr>Current Events</vt:lpstr>
      <vt:lpstr>What is the relationship between the following attacks?</vt:lpstr>
      <vt:lpstr>Islamic Conquest</vt:lpstr>
      <vt:lpstr>Battles with Islam</vt:lpstr>
      <vt:lpstr>Ottoman Empire – 1580 AD</vt:lpstr>
      <vt:lpstr>Battle of Vienna   September 11-12, 1683AD </vt:lpstr>
      <vt:lpstr>Ottoman Empire – 1699 AD</vt:lpstr>
      <vt:lpstr>Ottoman Empire – 1914 AD</vt:lpstr>
      <vt:lpstr>Definitions – the system</vt:lpstr>
      <vt:lpstr>Definitions - sources of authority</vt:lpstr>
      <vt:lpstr>Islamic Fundamentals Corpus Juris of Islamic Law</vt:lpstr>
      <vt:lpstr>The Periods of Quranic Revelation</vt:lpstr>
      <vt:lpstr>The Islamic “Bible”</vt:lpstr>
      <vt:lpstr>Amount of Text Devoted to Kafir Kafir = non-muslim </vt:lpstr>
      <vt:lpstr>Definitions - sects</vt:lpstr>
      <vt:lpstr>Definitions – schools of law</vt:lpstr>
      <vt:lpstr>PowerPoint Presentation</vt:lpstr>
      <vt:lpstr>Definitions – the legal structure</vt:lpstr>
      <vt:lpstr>Naskh or Abrogation</vt:lpstr>
      <vt:lpstr>Scholarly Consensus (ijma’)</vt:lpstr>
      <vt:lpstr>“It is the nature of Islam to dominate, not to be dominated, to impose its law on all nations and to extend its power to the entire planet.” </vt:lpstr>
      <vt:lpstr>Muslim Brotherhood</vt:lpstr>
      <vt:lpstr>Hajj Amin al Husseini</vt:lpstr>
      <vt:lpstr>Husseini and Hanzar Division</vt:lpstr>
      <vt:lpstr>International Institute of Islamic Thought (IIIT) and the US Government</vt:lpstr>
      <vt:lpstr>Who is Huma Abedin?</vt:lpstr>
      <vt:lpstr>PowerPoint Presentation</vt:lpstr>
      <vt:lpstr>What then is Islam?</vt:lpstr>
      <vt:lpstr>The United States</vt:lpstr>
      <vt:lpstr>Global Islamic State</vt:lpstr>
      <vt:lpstr>Scholarly Consensus - Today</vt:lpstr>
      <vt:lpstr>What Islam is All About?</vt:lpstr>
      <vt:lpstr>What is Taught to Muslim Americans in Junior High</vt:lpstr>
      <vt:lpstr>Elements of Islam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Islam  A Comprehensive System of Thought and Life</dc:title>
  <dc:creator>Wayne</dc:creator>
  <cp:lastModifiedBy>Wayne</cp:lastModifiedBy>
  <cp:revision>44</cp:revision>
  <dcterms:created xsi:type="dcterms:W3CDTF">2012-05-15T06:53:44Z</dcterms:created>
  <dcterms:modified xsi:type="dcterms:W3CDTF">2016-07-02T18:43:07Z</dcterms:modified>
</cp:coreProperties>
</file>