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TGWI welcome.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TGWI blank 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3" name="Shape 153"/>
          <p:cNvSpPr/>
          <p:nvPr/>
        </p:nvSpPr>
        <p:spPr>
          <a:xfrm>
            <a:off x="-846248" y="372584"/>
            <a:ext cx="26076496" cy="2801258"/>
          </a:xfrm>
          <a:prstGeom prst="rect">
            <a:avLst/>
          </a:prstGeom>
          <a:solidFill>
            <a:srgbClr val="FFFFFF">
              <a:alpha val="67430"/>
            </a:srgbClr>
          </a:solidFill>
          <a:ln w="12700">
            <a:miter lim="400000"/>
          </a:ln>
        </p:spPr>
        <p:txBody>
          <a:bodyPr lIns="50800" tIns="50800" rIns="50800" bIns="50800" anchor="ctr"/>
          <a:lstStyle/>
          <a:p>
            <a:pPr>
              <a:defRPr sz="3600"/>
            </a:pPr>
          </a:p>
        </p:txBody>
      </p:sp>
      <p:sp>
        <p:nvSpPr>
          <p:cNvPr id="154" name="Shape 154"/>
          <p:cNvSpPr/>
          <p:nvPr>
            <p:ph type="title" idx="4294967295"/>
          </p:nvPr>
        </p:nvSpPr>
        <p:spPr>
          <a:xfrm>
            <a:off x="965711" y="452541"/>
            <a:ext cx="22452577" cy="2641344"/>
          </a:xfrm>
          <a:prstGeom prst="rect">
            <a:avLst/>
          </a:prstGeom>
        </p:spPr>
        <p:txBody>
          <a:bodyPr/>
          <a:lstStyle/>
          <a:p>
            <a:pPr defTabSz="610870">
              <a:defRPr b="1" sz="8288">
                <a:solidFill>
                  <a:schemeClr val="accent5">
                    <a:satOff val="19767"/>
                    <a:lumOff val="-23491"/>
                  </a:schemeClr>
                </a:solidFill>
                <a:effectLst>
                  <a:outerShdw sx="100000" sy="100000" kx="0" ky="0" algn="b" rotWithShape="0" blurRad="103378" dist="28194" dir="9120000">
                    <a:srgbClr val="FFFFFF"/>
                  </a:outerShdw>
                </a:effectLst>
                <a:latin typeface="Helvetica"/>
                <a:ea typeface="Helvetica"/>
                <a:cs typeface="Helvetica"/>
                <a:sym typeface="Helvetica"/>
              </a:defRPr>
            </a:pPr>
            <a:r>
              <a:t>Jesus is the Priest who </a:t>
            </a:r>
            <a:r>
              <a:rPr u="sng"/>
              <a:t>reconciles</a:t>
            </a:r>
            <a:r>
              <a:t> us to God (Hebrews 2:14-18).</a:t>
            </a:r>
          </a:p>
        </p:txBody>
      </p:sp>
      <p:sp>
        <p:nvSpPr>
          <p:cNvPr id="155" name="Shape 155"/>
          <p:cNvSpPr/>
          <p:nvPr>
            <p:ph type="body" idx="4294967295"/>
          </p:nvPr>
        </p:nvSpPr>
        <p:spPr>
          <a:xfrm>
            <a:off x="941813" y="3559793"/>
            <a:ext cx="22500375" cy="9774008"/>
          </a:xfrm>
          <a:prstGeom prst="rect">
            <a:avLst/>
          </a:prstGeom>
        </p:spPr>
        <p:txBody>
          <a:bodyPr/>
          <a:lstStyle/>
          <a:p>
            <a:pPr marL="0" indent="0">
              <a:spcBef>
                <a:spcPts val="4000"/>
              </a:spcBef>
              <a:buSzTx/>
              <a:buNone/>
              <a:defRPr b="1" sz="6000">
                <a:latin typeface="Helvetica"/>
                <a:ea typeface="Helvetica"/>
                <a:cs typeface="Helvetica"/>
                <a:sym typeface="Helvetica"/>
              </a:defRPr>
            </a:pPr>
            <a:r>
              <a:t>Application</a:t>
            </a:r>
            <a:r>
              <a:rPr b="0">
                <a:latin typeface="+mn-lt"/>
                <a:ea typeface="+mn-ea"/>
                <a:cs typeface="+mn-cs"/>
                <a:sym typeface="Helvetica Light"/>
              </a:rPr>
              <a:t>:</a:t>
            </a:r>
            <a:r>
              <a:t> </a:t>
            </a:r>
            <a:r>
              <a:rPr b="0">
                <a:latin typeface="+mn-lt"/>
                <a:ea typeface="+mn-ea"/>
                <a:cs typeface="+mn-cs"/>
                <a:sym typeface="Helvetica Light"/>
              </a:rPr>
              <a:t>As Christians, we are called to mirror Christ’s priestly role. The Bible calls us a royal and holy priesthood (1 Peter 2:5, 9). As priests, our duty is twofold. The first is reconciliation. We must give the gospel and proclaim the sufficiency of Christ for a lost and dying world. And second is intercession. We pray for others, weep for their salvation, and run with arms outstretched to the places where humans need God’s merciful response.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5">
                                            <p:bg/>
                                          </p:spTgt>
                                        </p:tgtEl>
                                        <p:attrNameLst>
                                          <p:attrName>style.visibility</p:attrName>
                                        </p:attrNameLst>
                                      </p:cBhvr>
                                      <p:to>
                                        <p:strVal val="visible"/>
                                      </p:to>
                                    </p:set>
                                    <p:animEffect filter="dissolve" transition="in">
                                      <p:cBhvr>
                                        <p:cTn id="7" dur="1000"/>
                                        <p:tgtEl>
                                          <p:spTgt spid="15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5">
                                            <p:txEl>
                                              <p:pRg st="0" end="0"/>
                                            </p:txEl>
                                          </p:spTgt>
                                        </p:tgtEl>
                                        <p:attrNameLst>
                                          <p:attrName>style.visibility</p:attrName>
                                        </p:attrNameLst>
                                      </p:cBhvr>
                                      <p:to>
                                        <p:strVal val="visible"/>
                                      </p:to>
                                    </p:set>
                                    <p:animEffect filter="dissolve" transition="in">
                                      <p:cBhvr>
                                        <p:cTn id="10" dur="1000"/>
                                        <p:tgtEl>
                                          <p:spTgt spid="15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TGWI blank 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8" name="Shape 158"/>
          <p:cNvSpPr/>
          <p:nvPr/>
        </p:nvSpPr>
        <p:spPr>
          <a:xfrm>
            <a:off x="-846248" y="372584"/>
            <a:ext cx="26076496" cy="2801258"/>
          </a:xfrm>
          <a:prstGeom prst="rect">
            <a:avLst/>
          </a:prstGeom>
          <a:solidFill>
            <a:srgbClr val="C2E4D4">
              <a:alpha val="67430"/>
            </a:srgbClr>
          </a:solidFill>
          <a:ln w="12700">
            <a:miter lim="400000"/>
          </a:ln>
        </p:spPr>
        <p:txBody>
          <a:bodyPr lIns="50800" tIns="50800" rIns="50800" bIns="50800" anchor="ctr"/>
          <a:lstStyle/>
          <a:p>
            <a:pPr>
              <a:defRPr sz="3600"/>
            </a:pPr>
          </a:p>
        </p:txBody>
      </p:sp>
      <p:sp>
        <p:nvSpPr>
          <p:cNvPr id="159" name="Shape 159"/>
          <p:cNvSpPr/>
          <p:nvPr>
            <p:ph type="title" idx="4294967295"/>
          </p:nvPr>
        </p:nvSpPr>
        <p:spPr>
          <a:xfrm>
            <a:off x="965711" y="452541"/>
            <a:ext cx="22452577" cy="2641344"/>
          </a:xfrm>
          <a:prstGeom prst="rect">
            <a:avLst/>
          </a:prstGeom>
        </p:spPr>
        <p:txBody>
          <a:bodyPr/>
          <a:lstStyle/>
          <a:p>
            <a:pPr defTabSz="610870">
              <a:defRPr b="1" sz="8288">
                <a:solidFill>
                  <a:schemeClr val="accent1">
                    <a:hueOff val="300932"/>
                    <a:lumOff val="-21745"/>
                  </a:schemeClr>
                </a:solidFill>
                <a:effectLst>
                  <a:outerShdw sx="100000" sy="100000" kx="0" ky="0" algn="b" rotWithShape="0" blurRad="103378" dist="28194" dir="9107054">
                    <a:srgbClr val="FFFFFF"/>
                  </a:outerShdw>
                </a:effectLst>
                <a:latin typeface="Helvetica"/>
                <a:ea typeface="Helvetica"/>
                <a:cs typeface="Helvetica"/>
                <a:sym typeface="Helvetica"/>
              </a:defRPr>
            </a:pPr>
            <a:r>
              <a:t>Jesus is the King who </a:t>
            </a:r>
            <a:r>
              <a:rPr u="sng"/>
              <a:t>reigns</a:t>
            </a:r>
            <a:r>
              <a:t> over all (Revelation 19:11-16).</a:t>
            </a:r>
          </a:p>
        </p:txBody>
      </p:sp>
      <p:sp>
        <p:nvSpPr>
          <p:cNvPr id="160" name="Shape 160"/>
          <p:cNvSpPr/>
          <p:nvPr>
            <p:ph type="body" idx="4294967295"/>
          </p:nvPr>
        </p:nvSpPr>
        <p:spPr>
          <a:xfrm>
            <a:off x="941811" y="3559793"/>
            <a:ext cx="22500377" cy="9774008"/>
          </a:xfrm>
          <a:prstGeom prst="rect">
            <a:avLst/>
          </a:prstGeom>
        </p:spPr>
        <p:txBody>
          <a:bodyPr/>
          <a:lstStyle/>
          <a:p>
            <a:pPr marL="0" indent="0">
              <a:spcBef>
                <a:spcPts val="6000"/>
              </a:spcBef>
              <a:buSzTx/>
              <a:buNone/>
              <a:defRPr spc="0" sz="6000"/>
            </a:pPr>
            <a:r>
              <a:t>Even the greatest of the OT kings would fail (David, Solomon, Hezekiah, &amp; Josiah). Jesus is the better King who will reign in perfect peace and righteousness (Isaiah 9:6-7; Jeremiah 23:5). </a:t>
            </a:r>
          </a:p>
          <a:p>
            <a:pPr marL="1055076" indent="-1055076">
              <a:spcBef>
                <a:spcPts val="6000"/>
              </a:spcBef>
              <a:buSzPct val="100000"/>
              <a:buAutoNum type="arabicPeriod" startAt="1"/>
              <a:defRPr b="1" spc="0" sz="6000">
                <a:latin typeface="Helvetica"/>
                <a:ea typeface="Helvetica"/>
                <a:cs typeface="Helvetica"/>
                <a:sym typeface="Helvetica"/>
              </a:defRPr>
            </a:pPr>
            <a:r>
              <a:t>Christ rules in the </a:t>
            </a:r>
            <a:r>
              <a:rPr u="sng"/>
              <a:t>hearts</a:t>
            </a:r>
            <a:r>
              <a:t> of believers (Matthew 4:17; 12:28).</a:t>
            </a:r>
          </a:p>
          <a:p>
            <a:pPr marL="1055076" indent="-1055076">
              <a:spcBef>
                <a:spcPts val="6000"/>
              </a:spcBef>
              <a:buSzPct val="100000"/>
              <a:buAutoNum type="arabicPeriod" startAt="1"/>
              <a:defRPr b="1" spc="0" sz="6000">
                <a:latin typeface="Helvetica"/>
                <a:ea typeface="Helvetica"/>
                <a:cs typeface="Helvetica"/>
                <a:sym typeface="Helvetica"/>
              </a:defRPr>
            </a:pPr>
            <a:r>
              <a:t>Christ will fully establish his earthly rule at His </a:t>
            </a:r>
            <a:r>
              <a:rPr u="sng"/>
              <a:t>Coming</a:t>
            </a:r>
            <a:r>
              <a:t> (1 Corinthians 15:24-28).</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animEffect filter="dissolve" transition="in">
                                      <p:cBhvr>
                                        <p:cTn id="7" dur="1000"/>
                                        <p:tgtEl>
                                          <p:spTgt spid="16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0">
                                            <p:txEl>
                                              <p:pRg st="0" end="0"/>
                                            </p:txEl>
                                          </p:spTgt>
                                        </p:tgtEl>
                                        <p:attrNameLst>
                                          <p:attrName>style.visibility</p:attrName>
                                        </p:attrNameLst>
                                      </p:cBhvr>
                                      <p:to>
                                        <p:strVal val="visible"/>
                                      </p:to>
                                    </p:set>
                                    <p:animEffect filter="dissolve" transition="in">
                                      <p:cBhvr>
                                        <p:cTn id="10" dur="1000"/>
                                        <p:tgtEl>
                                          <p:spTgt spid="1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0">
                                            <p:txEl>
                                              <p:pRg st="1" end="1"/>
                                            </p:txEl>
                                          </p:spTgt>
                                        </p:tgtEl>
                                        <p:attrNameLst>
                                          <p:attrName>style.visibility</p:attrName>
                                        </p:attrNameLst>
                                      </p:cBhvr>
                                      <p:to>
                                        <p:strVal val="visible"/>
                                      </p:to>
                                    </p:set>
                                    <p:animEffect filter="dissolve" transition="in">
                                      <p:cBhvr>
                                        <p:cTn id="15" dur="1000"/>
                                        <p:tgtEl>
                                          <p:spTgt spid="16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60">
                                            <p:txEl>
                                              <p:pRg st="2" end="2"/>
                                            </p:txEl>
                                          </p:spTgt>
                                        </p:tgtEl>
                                        <p:attrNameLst>
                                          <p:attrName>style.visibility</p:attrName>
                                        </p:attrNameLst>
                                      </p:cBhvr>
                                      <p:to>
                                        <p:strVal val="visible"/>
                                      </p:to>
                                    </p:set>
                                    <p:animEffect filter="dissolve" transition="in">
                                      <p:cBhvr>
                                        <p:cTn id="20" dur="1000"/>
                                        <p:tgtEl>
                                          <p:spTgt spid="16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TGWI blank 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3" name="Shape 163"/>
          <p:cNvSpPr/>
          <p:nvPr/>
        </p:nvSpPr>
        <p:spPr>
          <a:xfrm>
            <a:off x="-846248" y="372584"/>
            <a:ext cx="26076496" cy="2801258"/>
          </a:xfrm>
          <a:prstGeom prst="rect">
            <a:avLst/>
          </a:prstGeom>
          <a:solidFill>
            <a:srgbClr val="C2E4D4">
              <a:alpha val="67430"/>
            </a:srgbClr>
          </a:solidFill>
          <a:ln w="12700">
            <a:miter lim="400000"/>
          </a:ln>
        </p:spPr>
        <p:txBody>
          <a:bodyPr lIns="50800" tIns="50800" rIns="50800" bIns="50800" anchor="ctr"/>
          <a:lstStyle/>
          <a:p>
            <a:pPr>
              <a:defRPr sz="3600"/>
            </a:pPr>
          </a:p>
        </p:txBody>
      </p:sp>
      <p:sp>
        <p:nvSpPr>
          <p:cNvPr id="164" name="Shape 164"/>
          <p:cNvSpPr/>
          <p:nvPr>
            <p:ph type="title" idx="4294967295"/>
          </p:nvPr>
        </p:nvSpPr>
        <p:spPr>
          <a:xfrm>
            <a:off x="965711" y="452541"/>
            <a:ext cx="22452577" cy="2641344"/>
          </a:xfrm>
          <a:prstGeom prst="rect">
            <a:avLst/>
          </a:prstGeom>
        </p:spPr>
        <p:txBody>
          <a:bodyPr/>
          <a:lstStyle/>
          <a:p>
            <a:pPr defTabSz="610870">
              <a:defRPr b="1" sz="8288">
                <a:solidFill>
                  <a:schemeClr val="accent1">
                    <a:hueOff val="300932"/>
                    <a:lumOff val="-21745"/>
                  </a:schemeClr>
                </a:solidFill>
                <a:effectLst>
                  <a:outerShdw sx="100000" sy="100000" kx="0" ky="0" algn="b" rotWithShape="0" blurRad="103378" dist="28194" dir="9107054">
                    <a:srgbClr val="FFFFFF"/>
                  </a:outerShdw>
                </a:effectLst>
                <a:latin typeface="Helvetica"/>
                <a:ea typeface="Helvetica"/>
                <a:cs typeface="Helvetica"/>
                <a:sym typeface="Helvetica"/>
              </a:defRPr>
            </a:pPr>
            <a:r>
              <a:t>Jesus is the King who </a:t>
            </a:r>
            <a:r>
              <a:rPr u="sng"/>
              <a:t>reigns</a:t>
            </a:r>
            <a:r>
              <a:t> over all (Revelation 19:11-16).</a:t>
            </a:r>
          </a:p>
        </p:txBody>
      </p:sp>
      <p:sp>
        <p:nvSpPr>
          <p:cNvPr id="165" name="Shape 165"/>
          <p:cNvSpPr/>
          <p:nvPr>
            <p:ph type="body" idx="4294967295"/>
          </p:nvPr>
        </p:nvSpPr>
        <p:spPr>
          <a:xfrm>
            <a:off x="941811" y="3559793"/>
            <a:ext cx="22500377" cy="9774008"/>
          </a:xfrm>
          <a:prstGeom prst="rect">
            <a:avLst/>
          </a:prstGeom>
        </p:spPr>
        <p:txBody>
          <a:bodyPr/>
          <a:lstStyle/>
          <a:p>
            <a:pPr marL="0" indent="0">
              <a:spcBef>
                <a:spcPts val="6000"/>
              </a:spcBef>
              <a:buSzTx/>
              <a:buNone/>
              <a:defRPr spc="0" sz="6000"/>
            </a:pPr>
            <a:r>
              <a:rPr b="1">
                <a:latin typeface="Helvetica"/>
                <a:ea typeface="Helvetica"/>
                <a:cs typeface="Helvetica"/>
                <a:sym typeface="Helvetica"/>
              </a:rPr>
              <a:t>Application</a:t>
            </a:r>
            <a:r>
              <a:t>: As Christians, we share in Christ’s reign (Revelation 22:5). The reign and rule of Christ even today at the right hand of the Father should give the church great confidence in the work with which we have been entrusted. All authority has been granted to the Son (Matthew 28:18). So when we go and proclaim the gospel, we do so in His authority and with the help of the Holy Spirit.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animEffect filter="dissolve" transition="in">
                                      <p:cBhvr>
                                        <p:cTn id="7" dur="1000"/>
                                        <p:tgtEl>
                                          <p:spTgt spid="16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5">
                                            <p:txEl>
                                              <p:pRg st="0" end="0"/>
                                            </p:txEl>
                                          </p:spTgt>
                                        </p:tgtEl>
                                        <p:attrNameLst>
                                          <p:attrName>style.visibility</p:attrName>
                                        </p:attrNameLst>
                                      </p:cBhvr>
                                      <p:to>
                                        <p:strVal val="visible"/>
                                      </p:to>
                                    </p:set>
                                    <p:animEffect filter="dissolve" transition="in">
                                      <p:cBhvr>
                                        <p:cTn id="10" dur="1000"/>
                                        <p:tgtEl>
                                          <p:spTgt spid="16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TGWI blank 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8" name="Shape 168"/>
          <p:cNvSpPr/>
          <p:nvPr>
            <p:ph type="title" idx="4294967295"/>
          </p:nvPr>
        </p:nvSpPr>
        <p:spPr>
          <a:prstGeom prst="rect">
            <a:avLst/>
          </a:prstGeom>
        </p:spPr>
        <p:txBody>
          <a:bodyPr/>
          <a:lstStyle>
            <a:lvl1pPr>
              <a:defRPr b="1">
                <a:latin typeface="Helvetica"/>
                <a:ea typeface="Helvetica"/>
                <a:cs typeface="Helvetica"/>
                <a:sym typeface="Helvetica"/>
              </a:defRPr>
            </a:lvl1pPr>
          </a:lstStyle>
          <a:p>
            <a:pPr/>
            <a:r>
              <a:t>CONCLUSION</a:t>
            </a:r>
          </a:p>
        </p:txBody>
      </p:sp>
      <p:sp>
        <p:nvSpPr>
          <p:cNvPr id="169" name="Shape 169"/>
          <p:cNvSpPr/>
          <p:nvPr>
            <p:ph type="body" idx="4294967295"/>
          </p:nvPr>
        </p:nvSpPr>
        <p:spPr>
          <a:xfrm>
            <a:off x="834097" y="2551539"/>
            <a:ext cx="22715806" cy="10672411"/>
          </a:xfrm>
          <a:prstGeom prst="rect">
            <a:avLst/>
          </a:prstGeom>
          <a:effectLst>
            <a:outerShdw sx="100000" sy="100000" kx="0" ky="0" algn="b" rotWithShape="0" blurRad="330200" dist="0" dir="5400000">
              <a:schemeClr val="accent2">
                <a:lumOff val="-23751"/>
                <a:alpha val="48800"/>
              </a:schemeClr>
            </a:outerShdw>
          </a:effectLst>
        </p:spPr>
        <p:txBody>
          <a:bodyPr/>
          <a:lstStyle/>
          <a:p>
            <a:pPr marL="0" indent="0" algn="ctr" defTabSz="767715">
              <a:spcBef>
                <a:spcPts val="1800"/>
              </a:spcBef>
              <a:buSzTx/>
              <a:buNone/>
              <a:defRPr b="1" sz="4836">
                <a:effectLst>
                  <a:outerShdw sx="100000" sy="100000" kx="0" ky="0" algn="b" rotWithShape="0" blurRad="129921" dist="11811" dir="18900000">
                    <a:srgbClr val="000000"/>
                  </a:outerShdw>
                </a:effectLst>
                <a:latin typeface="Helvetica"/>
                <a:ea typeface="Helvetica"/>
                <a:cs typeface="Helvetica"/>
                <a:sym typeface="Helvetica"/>
              </a:defRPr>
            </a:pPr>
            <a:r>
              <a:t>A person’s vocation can often tell us quite a bit about that person. So it is with Christ. The Son of God is the greater Moses, the Prophet who mediates the Word of God to us. The Son of God is the greater High Priest, who offered Himself as a propitiation for our sins and now lives to make intercession for His people. The Son of God is the greater David, the King who reigns and rules in perfect righteousness.  </a:t>
            </a:r>
          </a:p>
          <a:p>
            <a:pPr marL="0" indent="0" algn="ctr" defTabSz="767715">
              <a:spcBef>
                <a:spcPts val="1800"/>
              </a:spcBef>
              <a:buSzTx/>
              <a:buNone/>
              <a:defRPr b="1" sz="4836">
                <a:effectLst>
                  <a:outerShdw sx="100000" sy="100000" kx="0" ky="0" algn="b" rotWithShape="0" blurRad="129921" dist="11811" dir="18900000">
                    <a:srgbClr val="000000"/>
                  </a:outerShdw>
                </a:effectLst>
                <a:latin typeface="Helvetica"/>
                <a:ea typeface="Helvetica"/>
                <a:cs typeface="Helvetica"/>
                <a:sym typeface="Helvetica"/>
              </a:defRPr>
            </a:pPr>
            <a:r>
              <a:t>“The threefold misery of men introduced by sin—ignorance, guilt, and tyranny and bondage by sin—required this conjunction of a threefold office. Ignorance is healed by the prophetic; guilt by the priestly; the tyranny and corruption of sin by the kingly office. Prophetic light scatters the darkness of error; the merit of the Priest takes away guilt and procures a reconciliation for us; the Power of the King removes the bondage of sin and death. The Prophet shows God to us; the Priest leads us to God; and the King joins us together and glorifies us with God.” –Francis Turretin (1623-1687)</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animEffect filter="dissolve" transition="in">
                                      <p:cBhvr>
                                        <p:cTn id="7" dur="1000"/>
                                        <p:tgtEl>
                                          <p:spTgt spid="16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9">
                                            <p:txEl>
                                              <p:pRg st="0" end="0"/>
                                            </p:txEl>
                                          </p:spTgt>
                                        </p:tgtEl>
                                        <p:attrNameLst>
                                          <p:attrName>style.visibility</p:attrName>
                                        </p:attrNameLst>
                                      </p:cBhvr>
                                      <p:to>
                                        <p:strVal val="visible"/>
                                      </p:to>
                                    </p:set>
                                    <p:animEffect filter="dissolve" transition="in">
                                      <p:cBhvr>
                                        <p:cTn id="10" dur="1000"/>
                                        <p:tgtEl>
                                          <p:spTgt spid="1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9">
                                            <p:txEl>
                                              <p:pRg st="1" end="1"/>
                                            </p:txEl>
                                          </p:spTgt>
                                        </p:tgtEl>
                                        <p:attrNameLst>
                                          <p:attrName>style.visibility</p:attrName>
                                        </p:attrNameLst>
                                      </p:cBhvr>
                                      <p:to>
                                        <p:strVal val="visible"/>
                                      </p:to>
                                    </p:set>
                                    <p:animEffect filter="dissolve" transition="in">
                                      <p:cBhvr>
                                        <p:cTn id="15" dur="1000"/>
                                        <p:tgtEl>
                                          <p:spTgt spid="16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1" name="TGWI unit 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2" name="Shape 172"/>
          <p:cNvSpPr/>
          <p:nvPr/>
        </p:nvSpPr>
        <p:spPr>
          <a:xfrm>
            <a:off x="2832980" y="12013035"/>
            <a:ext cx="1871804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000"/>
              </a:spcBef>
              <a:defRPr b="1" sz="5200">
                <a:effectLst>
                  <a:outerShdw sx="100000" sy="100000" kx="0" ky="0" algn="b" rotWithShape="0" blurRad="88900" dist="25400" dir="7320000">
                    <a:srgbClr val="000000">
                      <a:alpha val="69000"/>
                    </a:srgbClr>
                  </a:outerShdw>
                </a:effectLst>
                <a:latin typeface="Helvetica"/>
                <a:ea typeface="Helvetica"/>
                <a:cs typeface="Helvetica"/>
                <a:sym typeface="Helvetica"/>
              </a:defRPr>
            </a:lvl1pPr>
          </a:lstStyle>
          <a:p>
            <a:pPr/>
            <a:r>
              <a:t>NEXT WEEK:  The Person of the Holy Spirit (John 14:16-17)</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TGWI main.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TGWI unit 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MV Unit 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TGWI unit 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8" name="Shape 128"/>
          <p:cNvSpPr/>
          <p:nvPr/>
        </p:nvSpPr>
        <p:spPr>
          <a:xfrm>
            <a:off x="3920480" y="12178135"/>
            <a:ext cx="16543041"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000"/>
              </a:spcBef>
              <a:defRPr b="1" sz="5200">
                <a:effectLst>
                  <a:outerShdw sx="100000" sy="100000" kx="0" ky="0" algn="b" rotWithShape="0" blurRad="88900" dist="25400" dir="7320000">
                    <a:srgbClr val="000000">
                      <a:alpha val="69000"/>
                    </a:srgbClr>
                  </a:outerShdw>
                </a:effectLst>
                <a:latin typeface="Helvetica"/>
                <a:ea typeface="Helvetica"/>
                <a:cs typeface="Helvetica"/>
                <a:sym typeface="Helvetica"/>
              </a:defRPr>
            </a:lvl1pPr>
          </a:lstStyle>
          <a:p>
            <a:pPr/>
            <a:r>
              <a:t>LESSON 9: Jesus’ Work — Prophet, Priest, and King</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28"/>
                                        </p:tgtEl>
                                        <p:attrNameLst>
                                          <p:attrName>style.visibility</p:attrName>
                                        </p:attrNameLst>
                                      </p:cBhvr>
                                      <p:to>
                                        <p:strVal val="visible"/>
                                      </p:to>
                                    </p:set>
                                    <p:anim calcmode="lin" valueType="num">
                                      <p:cBhvr>
                                        <p:cTn id="7" dur="2000" fill="hold"/>
                                        <p:tgtEl>
                                          <p:spTgt spid="128"/>
                                        </p:tgtEl>
                                        <p:attrNameLst>
                                          <p:attrName>ppt_x</p:attrName>
                                        </p:attrNameLst>
                                      </p:cBhvr>
                                      <p:tavLst>
                                        <p:tav tm="0">
                                          <p:val>
                                            <p:strVal val="#ppt_x"/>
                                          </p:val>
                                        </p:tav>
                                        <p:tav tm="100000">
                                          <p:val>
                                            <p:strVal val="#ppt_x"/>
                                          </p:val>
                                        </p:tav>
                                      </p:tavLst>
                                    </p:anim>
                                    <p:anim calcmode="lin" valueType="num">
                                      <p:cBhvr>
                                        <p:cTn id="8" dur="2000" fill="hold"/>
                                        <p:tgtEl>
                                          <p:spTgt spid="1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TGWI blank 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1" name="Shape 131"/>
          <p:cNvSpPr/>
          <p:nvPr>
            <p:ph type="title" idx="4294967295"/>
          </p:nvPr>
        </p:nvSpPr>
        <p:spPr>
          <a:xfrm>
            <a:off x="1027186" y="355600"/>
            <a:ext cx="13974137" cy="2286000"/>
          </a:xfrm>
          <a:prstGeom prst="rect">
            <a:avLst/>
          </a:prstGeom>
        </p:spPr>
        <p:txBody>
          <a:bodyPr/>
          <a:lstStyle>
            <a:lvl1pPr>
              <a:defRPr b="1">
                <a:latin typeface="Helvetica"/>
                <a:ea typeface="Helvetica"/>
                <a:cs typeface="Helvetica"/>
                <a:sym typeface="Helvetica"/>
              </a:defRPr>
            </a:lvl1pPr>
          </a:lstStyle>
          <a:p>
            <a:pPr/>
            <a:r>
              <a:t>INTRODUCTION</a:t>
            </a:r>
          </a:p>
        </p:txBody>
      </p:sp>
      <p:sp>
        <p:nvSpPr>
          <p:cNvPr id="132" name="Shape 132"/>
          <p:cNvSpPr/>
          <p:nvPr>
            <p:ph type="body" idx="4294967295"/>
          </p:nvPr>
        </p:nvSpPr>
        <p:spPr>
          <a:xfrm>
            <a:off x="900379" y="2490486"/>
            <a:ext cx="14649093" cy="10672411"/>
          </a:xfrm>
          <a:prstGeom prst="rect">
            <a:avLst/>
          </a:prstGeom>
          <a:effectLst>
            <a:outerShdw sx="100000" sy="100000" kx="0" ky="0" algn="b" rotWithShape="0" blurRad="330200" dist="0" dir="5400000">
              <a:schemeClr val="accent2">
                <a:lumOff val="-23751"/>
                <a:alpha val="48800"/>
              </a:schemeClr>
            </a:outerShdw>
          </a:effectLst>
        </p:spPr>
        <p:txBody>
          <a:bodyPr/>
          <a:lstStyle/>
          <a:p>
            <a:pPr marL="0" indent="0" algn="ctr">
              <a:spcBef>
                <a:spcPts val="6000"/>
              </a:spcBef>
              <a:buSzTx/>
              <a:buNone/>
              <a:defRPr b="1">
                <a:effectLst>
                  <a:outerShdw sx="100000" sy="100000" kx="0" ky="0" algn="b" rotWithShape="0" blurRad="139700" dist="12700" dir="18900000">
                    <a:srgbClr val="000000"/>
                  </a:outerShdw>
                </a:effectLst>
                <a:latin typeface="Helvetica"/>
                <a:ea typeface="Helvetica"/>
                <a:cs typeface="Helvetica"/>
                <a:sym typeface="Helvetica"/>
              </a:defRPr>
            </a:pPr>
            <a:r>
              <a:t>What do you do for a living?  What we do often says a lot about who we are.</a:t>
            </a:r>
          </a:p>
          <a:p>
            <a:pPr marL="0" indent="0" algn="ctr">
              <a:spcBef>
                <a:spcPts val="6000"/>
              </a:spcBef>
              <a:buSzTx/>
              <a:buNone/>
              <a:defRPr b="1">
                <a:effectLst>
                  <a:outerShdw sx="100000" sy="100000" kx="0" ky="0" algn="b" rotWithShape="0" blurRad="139700" dist="12700" dir="18900000">
                    <a:srgbClr val="000000"/>
                  </a:outerShdw>
                </a:effectLst>
                <a:latin typeface="Helvetica"/>
                <a:ea typeface="Helvetica"/>
                <a:cs typeface="Helvetica"/>
                <a:sym typeface="Helvetica"/>
              </a:defRPr>
            </a:pPr>
            <a:r>
              <a:t>“I believe that Jesus of Nazareth was the Saviour of the world, the Messiah so long foretold: That being anointed with the Holy Ghost, he was a Prophet, revealing to us the whole will of God: That he was a Priest, who gave himself a sacrifice for sin, and still makes intercession for transgressors: That he is a King, who has power in heaven and in earth, and will reign till he has subdued all things to himself.”  –John Wesley</a:t>
            </a:r>
          </a:p>
        </p:txBody>
      </p:sp>
      <p:grpSp>
        <p:nvGrpSpPr>
          <p:cNvPr id="135" name="Group 135"/>
          <p:cNvGrpSpPr/>
          <p:nvPr/>
        </p:nvGrpSpPr>
        <p:grpSpPr>
          <a:xfrm>
            <a:off x="16207086" y="680103"/>
            <a:ext cx="7276535" cy="12319001"/>
            <a:chOff x="0" y="0"/>
            <a:chExt cx="7276534" cy="12319000"/>
          </a:xfrm>
        </p:grpSpPr>
        <p:pic>
          <p:nvPicPr>
            <p:cNvPr id="134" name="lne_wcmm_ldwmm_1933_1478_large.jpg"/>
            <p:cNvPicPr>
              <a:picLocks noChangeAspect="1"/>
            </p:cNvPicPr>
            <p:nvPr/>
          </p:nvPicPr>
          <p:blipFill>
            <a:blip r:embed="rId3">
              <a:extLst/>
            </a:blip>
            <a:srcRect l="6266" t="0" r="22180" b="0"/>
            <a:stretch>
              <a:fillRect/>
            </a:stretch>
          </p:blipFill>
          <p:spPr>
            <a:xfrm>
              <a:off x="139699" y="165100"/>
              <a:ext cx="6997136" cy="11988800"/>
            </a:xfrm>
            <a:prstGeom prst="rect">
              <a:avLst/>
            </a:prstGeom>
            <a:ln>
              <a:noFill/>
            </a:ln>
            <a:effectLst/>
          </p:spPr>
        </p:pic>
        <p:pic>
          <p:nvPicPr>
            <p:cNvPr id="133" name=""/>
            <p:cNvPicPr>
              <a:picLocks noChangeAspect="0"/>
            </p:cNvPicPr>
            <p:nvPr/>
          </p:nvPicPr>
          <p:blipFill>
            <a:blip r:embed="rId4">
              <a:extLst/>
            </a:blip>
            <a:stretch>
              <a:fillRect/>
            </a:stretch>
          </p:blipFill>
          <p:spPr>
            <a:xfrm>
              <a:off x="-1" y="0"/>
              <a:ext cx="7276535" cy="12319000"/>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animEffect filter="dissolve" transition="in">
                                      <p:cBhvr>
                                        <p:cTn id="7" dur="1000"/>
                                        <p:tgtEl>
                                          <p:spTgt spid="13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32">
                                            <p:txEl>
                                              <p:pRg st="0" end="0"/>
                                            </p:txEl>
                                          </p:spTgt>
                                        </p:tgtEl>
                                        <p:attrNameLst>
                                          <p:attrName>style.visibility</p:attrName>
                                        </p:attrNameLst>
                                      </p:cBhvr>
                                      <p:to>
                                        <p:strVal val="visible"/>
                                      </p:to>
                                    </p:set>
                                    <p:animEffect filter="dissolve" transition="in">
                                      <p:cBhvr>
                                        <p:cTn id="10" dur="1000"/>
                                        <p:tgtEl>
                                          <p:spTgt spid="1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32">
                                            <p:txEl>
                                              <p:pRg st="1" end="1"/>
                                            </p:txEl>
                                          </p:spTgt>
                                        </p:tgtEl>
                                        <p:attrNameLst>
                                          <p:attrName>style.visibility</p:attrName>
                                        </p:attrNameLst>
                                      </p:cBhvr>
                                      <p:to>
                                        <p:strVal val="visible"/>
                                      </p:to>
                                    </p:set>
                                    <p:animEffect filter="dissolve" transition="in">
                                      <p:cBhvr>
                                        <p:cTn id="15" dur="1000"/>
                                        <p:tgtEl>
                                          <p:spTgt spid="132">
                                            <p:txEl>
                                              <p:pRg st="1" end="1"/>
                                            </p:txEl>
                                          </p:spTgt>
                                        </p:tgtEl>
                                      </p:cBhvr>
                                    </p:animEffect>
                                  </p:childTnLst>
                                </p:cTn>
                              </p:par>
                            </p:childTnLst>
                          </p:cTn>
                        </p:par>
                        <p:par>
                          <p:cTn id="16" fill="hold">
                            <p:stCondLst>
                              <p:cond delay="1000"/>
                            </p:stCondLst>
                            <p:childTnLst>
                              <p:par>
                                <p:cTn id="17" presetClass="entr" nodeType="afterEffect" presetSubtype="8" presetID="22" grpId="2" fill="hold">
                                  <p:stCondLst>
                                    <p:cond delay="0"/>
                                  </p:stCondLst>
                                  <p:iterate type="el" backwards="0">
                                    <p:tmAbs val="0"/>
                                  </p:iterate>
                                  <p:childTnLst>
                                    <p:set>
                                      <p:cBhvr>
                                        <p:cTn id="18" fill="hold"/>
                                        <p:tgtEl>
                                          <p:spTgt spid="135"/>
                                        </p:tgtEl>
                                        <p:attrNameLst>
                                          <p:attrName>style.visibility</p:attrName>
                                        </p:attrNameLst>
                                      </p:cBhvr>
                                      <p:to>
                                        <p:strVal val="visible"/>
                                      </p:to>
                                    </p:set>
                                    <p:animEffect filter="wipe(left)" transition="in">
                                      <p:cBhvr>
                                        <p:cTn id="19" dur="1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2"/>
      <p:bldP build="p" bldLvl="5" animBg="1" rev="0" advAuto="0" spid="13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TGWI blank 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8" name="Shape 138"/>
          <p:cNvSpPr/>
          <p:nvPr/>
        </p:nvSpPr>
        <p:spPr>
          <a:xfrm>
            <a:off x="-846248" y="372584"/>
            <a:ext cx="26076496" cy="2801258"/>
          </a:xfrm>
          <a:prstGeom prst="rect">
            <a:avLst/>
          </a:prstGeom>
          <a:solidFill>
            <a:srgbClr val="C2E4D4">
              <a:alpha val="67430"/>
            </a:srgbClr>
          </a:solidFill>
          <a:ln w="12700">
            <a:miter lim="400000"/>
          </a:ln>
        </p:spPr>
        <p:txBody>
          <a:bodyPr lIns="50800" tIns="50800" rIns="50800" bIns="50800" anchor="ctr"/>
          <a:lstStyle/>
          <a:p>
            <a:pPr>
              <a:defRPr sz="3600"/>
            </a:pPr>
          </a:p>
        </p:txBody>
      </p:sp>
      <p:sp>
        <p:nvSpPr>
          <p:cNvPr id="139" name="Shape 139"/>
          <p:cNvSpPr/>
          <p:nvPr>
            <p:ph type="title" idx="4294967295"/>
          </p:nvPr>
        </p:nvSpPr>
        <p:spPr>
          <a:xfrm>
            <a:off x="965711" y="452541"/>
            <a:ext cx="22452577" cy="2641344"/>
          </a:xfrm>
          <a:prstGeom prst="rect">
            <a:avLst/>
          </a:prstGeom>
        </p:spPr>
        <p:txBody>
          <a:bodyPr/>
          <a:lstStyle/>
          <a:p>
            <a:pPr defTabSz="610870">
              <a:defRPr b="1" sz="8288">
                <a:solidFill>
                  <a:schemeClr val="accent1">
                    <a:hueOff val="300932"/>
                    <a:lumOff val="-21745"/>
                  </a:schemeClr>
                </a:solidFill>
                <a:effectLst>
                  <a:outerShdw sx="100000" sy="100000" kx="0" ky="0" algn="b" rotWithShape="0" blurRad="103378" dist="28194" dir="9107054">
                    <a:srgbClr val="FFFFFF"/>
                  </a:outerShdw>
                </a:effectLst>
                <a:latin typeface="Helvetica"/>
                <a:ea typeface="Helvetica"/>
                <a:cs typeface="Helvetica"/>
                <a:sym typeface="Helvetica"/>
              </a:defRPr>
            </a:pPr>
            <a:r>
              <a:t>Jesus is the Prophet who </a:t>
            </a:r>
            <a:r>
              <a:rPr u="sng"/>
              <a:t>reveals</a:t>
            </a:r>
            <a:r>
              <a:t> God to us (Acts 3:22-26).</a:t>
            </a:r>
          </a:p>
        </p:txBody>
      </p:sp>
      <p:sp>
        <p:nvSpPr>
          <p:cNvPr id="140" name="Shape 140"/>
          <p:cNvSpPr/>
          <p:nvPr>
            <p:ph type="body" idx="4294967295"/>
          </p:nvPr>
        </p:nvSpPr>
        <p:spPr>
          <a:xfrm>
            <a:off x="941811" y="3559793"/>
            <a:ext cx="22500377" cy="9774008"/>
          </a:xfrm>
          <a:prstGeom prst="rect">
            <a:avLst/>
          </a:prstGeom>
        </p:spPr>
        <p:txBody>
          <a:bodyPr/>
          <a:lstStyle/>
          <a:p>
            <a:pPr marL="0" indent="0">
              <a:spcBef>
                <a:spcPts val="4000"/>
              </a:spcBef>
              <a:buSzTx/>
              <a:buNone/>
              <a:defRPr b="1" sz="6000">
                <a:latin typeface="Helvetica"/>
                <a:ea typeface="Helvetica"/>
                <a:cs typeface="Helvetica"/>
                <a:sym typeface="Helvetica"/>
              </a:defRPr>
            </a:pPr>
            <a:r>
              <a:rPr b="0">
                <a:latin typeface="+mn-lt"/>
                <a:ea typeface="+mn-ea"/>
                <a:cs typeface="+mn-cs"/>
                <a:sym typeface="Helvetica Light"/>
              </a:rPr>
              <a:t>The OT prophets delivered God’s message and called people to faith and repentance. Jesus is the greater Prophet who has come into the world. Christ is not merely the messenger but indeed the message.</a:t>
            </a:r>
          </a:p>
          <a:p>
            <a:pPr marL="1055076" indent="-1055076">
              <a:spcBef>
                <a:spcPts val="4000"/>
              </a:spcBef>
              <a:buSzPct val="100000"/>
              <a:buAutoNum type="arabicPeriod" startAt="1"/>
              <a:defRPr b="1" sz="6000">
                <a:latin typeface="Helvetica"/>
                <a:ea typeface="Helvetica"/>
                <a:cs typeface="Helvetica"/>
                <a:sym typeface="Helvetica"/>
              </a:defRPr>
            </a:pPr>
            <a:r>
              <a:t>Jesus is the </a:t>
            </a:r>
            <a:r>
              <a:rPr u="sng"/>
              <a:t>Word</a:t>
            </a:r>
            <a:r>
              <a:t> of God (John 1:1, 14).</a:t>
            </a:r>
          </a:p>
          <a:p>
            <a:pPr marL="1055076" indent="-1055076">
              <a:spcBef>
                <a:spcPts val="4000"/>
              </a:spcBef>
              <a:buSzPct val="100000"/>
              <a:buAutoNum type="arabicPeriod" startAt="1"/>
              <a:defRPr b="1" sz="6000">
                <a:latin typeface="Helvetica"/>
                <a:ea typeface="Helvetica"/>
                <a:cs typeface="Helvetica"/>
                <a:sym typeface="Helvetica"/>
              </a:defRPr>
            </a:pPr>
            <a:r>
              <a:t>Jesus is the </a:t>
            </a:r>
            <a:r>
              <a:rPr u="sng"/>
              <a:t>Truth</a:t>
            </a:r>
            <a:r>
              <a:t> (John 14:6).</a:t>
            </a:r>
          </a:p>
          <a:p>
            <a:pPr marL="1055076" indent="-1055076">
              <a:spcBef>
                <a:spcPts val="4000"/>
              </a:spcBef>
              <a:buSzPct val="100000"/>
              <a:buAutoNum type="arabicPeriod" startAt="1"/>
              <a:defRPr b="1" sz="6000">
                <a:latin typeface="Helvetica"/>
                <a:ea typeface="Helvetica"/>
                <a:cs typeface="Helvetica"/>
                <a:sym typeface="Helvetica"/>
              </a:defRPr>
            </a:pPr>
            <a:r>
              <a:t>Jesus is God’s </a:t>
            </a:r>
            <a:r>
              <a:rPr u="sng"/>
              <a:t>revelation</a:t>
            </a:r>
            <a:r>
              <a:t> (Hebrews 1:1-2).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animEffect filter="dissolve" transition="in">
                                      <p:cBhvr>
                                        <p:cTn id="7" dur="1000"/>
                                        <p:tgtEl>
                                          <p:spTgt spid="14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0">
                                            <p:txEl>
                                              <p:pRg st="0" end="0"/>
                                            </p:txEl>
                                          </p:spTgt>
                                        </p:tgtEl>
                                        <p:attrNameLst>
                                          <p:attrName>style.visibility</p:attrName>
                                        </p:attrNameLst>
                                      </p:cBhvr>
                                      <p:to>
                                        <p:strVal val="visible"/>
                                      </p:to>
                                    </p:set>
                                    <p:animEffect filter="dissolve" transition="in">
                                      <p:cBhvr>
                                        <p:cTn id="10" dur="1000"/>
                                        <p:tgtEl>
                                          <p:spTgt spid="1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0">
                                            <p:txEl>
                                              <p:pRg st="1" end="1"/>
                                            </p:txEl>
                                          </p:spTgt>
                                        </p:tgtEl>
                                        <p:attrNameLst>
                                          <p:attrName>style.visibility</p:attrName>
                                        </p:attrNameLst>
                                      </p:cBhvr>
                                      <p:to>
                                        <p:strVal val="visible"/>
                                      </p:to>
                                    </p:set>
                                    <p:animEffect filter="dissolve" transition="in">
                                      <p:cBhvr>
                                        <p:cTn id="15" dur="1000"/>
                                        <p:tgtEl>
                                          <p:spTgt spid="14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40">
                                            <p:txEl>
                                              <p:pRg st="2" end="2"/>
                                            </p:txEl>
                                          </p:spTgt>
                                        </p:tgtEl>
                                        <p:attrNameLst>
                                          <p:attrName>style.visibility</p:attrName>
                                        </p:attrNameLst>
                                      </p:cBhvr>
                                      <p:to>
                                        <p:strVal val="visible"/>
                                      </p:to>
                                    </p:set>
                                    <p:animEffect filter="dissolve" transition="in">
                                      <p:cBhvr>
                                        <p:cTn id="20" dur="1000"/>
                                        <p:tgtEl>
                                          <p:spTgt spid="1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40">
                                            <p:txEl>
                                              <p:pRg st="3" end="3"/>
                                            </p:txEl>
                                          </p:spTgt>
                                        </p:tgtEl>
                                        <p:attrNameLst>
                                          <p:attrName>style.visibility</p:attrName>
                                        </p:attrNameLst>
                                      </p:cBhvr>
                                      <p:to>
                                        <p:strVal val="visible"/>
                                      </p:to>
                                    </p:set>
                                    <p:animEffect filter="dissolve" transition="in">
                                      <p:cBhvr>
                                        <p:cTn id="25" dur="1000"/>
                                        <p:tgtEl>
                                          <p:spTgt spid="14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TGWI blank 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43" name="Shape 143"/>
          <p:cNvSpPr/>
          <p:nvPr/>
        </p:nvSpPr>
        <p:spPr>
          <a:xfrm>
            <a:off x="-846248" y="372584"/>
            <a:ext cx="26076496" cy="2801258"/>
          </a:xfrm>
          <a:prstGeom prst="rect">
            <a:avLst/>
          </a:prstGeom>
          <a:solidFill>
            <a:srgbClr val="C2E4D4">
              <a:alpha val="67430"/>
            </a:srgbClr>
          </a:solidFill>
          <a:ln w="12700">
            <a:miter lim="400000"/>
          </a:ln>
        </p:spPr>
        <p:txBody>
          <a:bodyPr lIns="50800" tIns="50800" rIns="50800" bIns="50800" anchor="ctr"/>
          <a:lstStyle/>
          <a:p>
            <a:pPr>
              <a:defRPr sz="3600"/>
            </a:pPr>
          </a:p>
        </p:txBody>
      </p:sp>
      <p:sp>
        <p:nvSpPr>
          <p:cNvPr id="144" name="Shape 144"/>
          <p:cNvSpPr/>
          <p:nvPr>
            <p:ph type="title" idx="4294967295"/>
          </p:nvPr>
        </p:nvSpPr>
        <p:spPr>
          <a:xfrm>
            <a:off x="965711" y="452541"/>
            <a:ext cx="22452577" cy="2641344"/>
          </a:xfrm>
          <a:prstGeom prst="rect">
            <a:avLst/>
          </a:prstGeom>
        </p:spPr>
        <p:txBody>
          <a:bodyPr/>
          <a:lstStyle/>
          <a:p>
            <a:pPr defTabSz="610870">
              <a:defRPr b="1" sz="8288">
                <a:solidFill>
                  <a:schemeClr val="accent1">
                    <a:hueOff val="300932"/>
                    <a:lumOff val="-21745"/>
                  </a:schemeClr>
                </a:solidFill>
                <a:effectLst>
                  <a:outerShdw sx="100000" sy="100000" kx="0" ky="0" algn="b" rotWithShape="0" blurRad="103378" dist="28194" dir="9107054">
                    <a:srgbClr val="FFFFFF"/>
                  </a:outerShdw>
                </a:effectLst>
                <a:latin typeface="Helvetica"/>
                <a:ea typeface="Helvetica"/>
                <a:cs typeface="Helvetica"/>
                <a:sym typeface="Helvetica"/>
              </a:defRPr>
            </a:pPr>
            <a:r>
              <a:t>Jesus is the Prophet who </a:t>
            </a:r>
            <a:r>
              <a:rPr u="sng"/>
              <a:t>reveals</a:t>
            </a:r>
            <a:r>
              <a:t> God to us (Acts 3:22-26).</a:t>
            </a:r>
          </a:p>
        </p:txBody>
      </p:sp>
      <p:sp>
        <p:nvSpPr>
          <p:cNvPr id="145" name="Shape 145"/>
          <p:cNvSpPr/>
          <p:nvPr>
            <p:ph type="body" idx="4294967295"/>
          </p:nvPr>
        </p:nvSpPr>
        <p:spPr>
          <a:xfrm>
            <a:off x="941811" y="3559793"/>
            <a:ext cx="22500377" cy="9774008"/>
          </a:xfrm>
          <a:prstGeom prst="rect">
            <a:avLst/>
          </a:prstGeom>
        </p:spPr>
        <p:txBody>
          <a:bodyPr/>
          <a:lstStyle/>
          <a:p>
            <a:pPr marL="0" indent="0">
              <a:spcBef>
                <a:spcPts val="4000"/>
              </a:spcBef>
              <a:buSzTx/>
              <a:buNone/>
              <a:defRPr sz="6000"/>
            </a:pPr>
            <a:r>
              <a:t>“Jesus is the ultimate Prophet. When He speaks in either word or action, God speaks. What He declares is unabridged truth. To an extent that transcends all previous or future prophets, His words and deeds transform lives and, ultimately, even the cosmos.”</a:t>
            </a:r>
            <a:br/>
            <a:r>
              <a:t>–Paige Patterson</a:t>
            </a:r>
          </a:p>
          <a:p>
            <a:pPr marL="0" indent="0">
              <a:spcBef>
                <a:spcPts val="4000"/>
              </a:spcBef>
              <a:buSzTx/>
              <a:buNone/>
              <a:defRPr sz="6000"/>
            </a:pPr>
            <a:r>
              <a:rPr b="1">
                <a:latin typeface="Helvetica"/>
                <a:ea typeface="Helvetica"/>
                <a:cs typeface="Helvetica"/>
                <a:sym typeface="Helvetica"/>
              </a:rPr>
              <a:t>Application</a:t>
            </a:r>
            <a:r>
              <a:t>: As Christians, we are called to mirror Christ’s prophetic role to the world. By proclaiming the gospel with our words and demonstrating the gospel with our actions, we fulfill our role as salt and light in the world (Matthew 5:13-16).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animEffect filter="dissolve" transition="in">
                                      <p:cBhvr>
                                        <p:cTn id="7" dur="1000"/>
                                        <p:tgtEl>
                                          <p:spTgt spid="14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5">
                                            <p:txEl>
                                              <p:pRg st="0" end="0"/>
                                            </p:txEl>
                                          </p:spTgt>
                                        </p:tgtEl>
                                        <p:attrNameLst>
                                          <p:attrName>style.visibility</p:attrName>
                                        </p:attrNameLst>
                                      </p:cBhvr>
                                      <p:to>
                                        <p:strVal val="visible"/>
                                      </p:to>
                                    </p:set>
                                    <p:animEffect filter="dissolve" transition="in">
                                      <p:cBhvr>
                                        <p:cTn id="10" dur="1000"/>
                                        <p:tgtEl>
                                          <p:spTgt spid="1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5">
                                            <p:txEl>
                                              <p:pRg st="1" end="1"/>
                                            </p:txEl>
                                          </p:spTgt>
                                        </p:tgtEl>
                                        <p:attrNameLst>
                                          <p:attrName>style.visibility</p:attrName>
                                        </p:attrNameLst>
                                      </p:cBhvr>
                                      <p:to>
                                        <p:strVal val="visible"/>
                                      </p:to>
                                    </p:set>
                                    <p:animEffect filter="dissolve" transition="in">
                                      <p:cBhvr>
                                        <p:cTn id="15" dur="1000"/>
                                        <p:tgtEl>
                                          <p:spTgt spid="14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TGWI blank 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48" name="Shape 148"/>
          <p:cNvSpPr/>
          <p:nvPr/>
        </p:nvSpPr>
        <p:spPr>
          <a:xfrm>
            <a:off x="-846248" y="372584"/>
            <a:ext cx="26076496" cy="2801258"/>
          </a:xfrm>
          <a:prstGeom prst="rect">
            <a:avLst/>
          </a:prstGeom>
          <a:solidFill>
            <a:srgbClr val="FFFFFF">
              <a:alpha val="67430"/>
            </a:srgbClr>
          </a:solidFill>
          <a:ln w="12700">
            <a:miter lim="400000"/>
          </a:ln>
        </p:spPr>
        <p:txBody>
          <a:bodyPr lIns="50800" tIns="50800" rIns="50800" bIns="50800" anchor="ctr"/>
          <a:lstStyle/>
          <a:p>
            <a:pPr>
              <a:defRPr sz="3600"/>
            </a:pPr>
          </a:p>
        </p:txBody>
      </p:sp>
      <p:sp>
        <p:nvSpPr>
          <p:cNvPr id="149" name="Shape 149"/>
          <p:cNvSpPr/>
          <p:nvPr>
            <p:ph type="title" idx="4294967295"/>
          </p:nvPr>
        </p:nvSpPr>
        <p:spPr>
          <a:xfrm>
            <a:off x="965711" y="452541"/>
            <a:ext cx="22452577" cy="2641344"/>
          </a:xfrm>
          <a:prstGeom prst="rect">
            <a:avLst/>
          </a:prstGeom>
        </p:spPr>
        <p:txBody>
          <a:bodyPr/>
          <a:lstStyle/>
          <a:p>
            <a:pPr defTabSz="610870">
              <a:defRPr b="1" sz="8288">
                <a:solidFill>
                  <a:schemeClr val="accent5">
                    <a:satOff val="19767"/>
                    <a:lumOff val="-23491"/>
                  </a:schemeClr>
                </a:solidFill>
                <a:effectLst>
                  <a:outerShdw sx="100000" sy="100000" kx="0" ky="0" algn="b" rotWithShape="0" blurRad="103378" dist="28194" dir="9120000">
                    <a:srgbClr val="FFFFFF"/>
                  </a:outerShdw>
                </a:effectLst>
                <a:latin typeface="Helvetica"/>
                <a:ea typeface="Helvetica"/>
                <a:cs typeface="Helvetica"/>
                <a:sym typeface="Helvetica"/>
              </a:defRPr>
            </a:pPr>
            <a:r>
              <a:t>Jesus is the Priest who </a:t>
            </a:r>
            <a:r>
              <a:rPr u="sng"/>
              <a:t>reconciles</a:t>
            </a:r>
            <a:r>
              <a:t> us to God (Hebrews 2:14-18).</a:t>
            </a:r>
          </a:p>
        </p:txBody>
      </p:sp>
      <p:sp>
        <p:nvSpPr>
          <p:cNvPr id="150" name="Shape 150"/>
          <p:cNvSpPr/>
          <p:nvPr>
            <p:ph type="body" idx="4294967295"/>
          </p:nvPr>
        </p:nvSpPr>
        <p:spPr>
          <a:xfrm>
            <a:off x="941813" y="3559793"/>
            <a:ext cx="22500375" cy="9774008"/>
          </a:xfrm>
          <a:prstGeom prst="rect">
            <a:avLst/>
          </a:prstGeom>
        </p:spPr>
        <p:txBody>
          <a:bodyPr/>
          <a:lstStyle/>
          <a:p>
            <a:pPr marL="0" indent="0" defTabSz="808990">
              <a:spcBef>
                <a:spcPts val="3900"/>
              </a:spcBef>
              <a:buSzTx/>
              <a:buNone/>
              <a:defRPr b="1" sz="5880">
                <a:latin typeface="Helvetica"/>
                <a:ea typeface="Helvetica"/>
                <a:cs typeface="Helvetica"/>
                <a:sym typeface="Helvetica"/>
              </a:defRPr>
            </a:pPr>
            <a:r>
              <a:rPr b="0">
                <a:latin typeface="+mn-lt"/>
                <a:ea typeface="+mn-ea"/>
                <a:cs typeface="+mn-cs"/>
                <a:sym typeface="Helvetica Light"/>
              </a:rPr>
              <a:t>The primary responsibility of a priest was to make sacrifices on behalf of the people.  But as sinful priests offering animal sacrifices the cycle was never ending.  Jesus Christ is the better Priest who offered up a better sacrifice that has truly and fully atoned for sin.</a:t>
            </a:r>
          </a:p>
          <a:p>
            <a:pPr marL="1033975" indent="-1033975" defTabSz="808990">
              <a:spcBef>
                <a:spcPts val="3900"/>
              </a:spcBef>
              <a:buSzPct val="100000"/>
              <a:buAutoNum type="arabicPeriod" startAt="1"/>
              <a:defRPr b="1" sz="5880">
                <a:latin typeface="Helvetica"/>
                <a:ea typeface="Helvetica"/>
                <a:cs typeface="Helvetica"/>
                <a:sym typeface="Helvetica"/>
              </a:defRPr>
            </a:pPr>
            <a:r>
              <a:t>The ministry of Christ is </a:t>
            </a:r>
            <a:r>
              <a:rPr u="sng"/>
              <a:t>eternal</a:t>
            </a:r>
            <a:r>
              <a:t> (Hebrews 7:23-25).</a:t>
            </a:r>
          </a:p>
          <a:p>
            <a:pPr marL="1033975" indent="-1033975" defTabSz="808990">
              <a:spcBef>
                <a:spcPts val="3900"/>
              </a:spcBef>
              <a:buSzPct val="100000"/>
              <a:buAutoNum type="arabicPeriod" startAt="1"/>
              <a:defRPr b="1" sz="5880">
                <a:latin typeface="Helvetica"/>
                <a:ea typeface="Helvetica"/>
                <a:cs typeface="Helvetica"/>
                <a:sym typeface="Helvetica"/>
              </a:defRPr>
            </a:pPr>
            <a:r>
              <a:t>The blood of Christ is </a:t>
            </a:r>
            <a:r>
              <a:rPr u="sng"/>
              <a:t>sufficient</a:t>
            </a:r>
            <a:r>
              <a:t> (Hebrews 10:4, 10).</a:t>
            </a:r>
          </a:p>
          <a:p>
            <a:pPr marL="1033975" indent="-1033975" defTabSz="808990">
              <a:spcBef>
                <a:spcPts val="3900"/>
              </a:spcBef>
              <a:buSzPct val="100000"/>
              <a:buAutoNum type="arabicPeriod" startAt="1"/>
              <a:defRPr b="1" sz="5880">
                <a:latin typeface="Helvetica"/>
                <a:ea typeface="Helvetica"/>
                <a:cs typeface="Helvetica"/>
                <a:sym typeface="Helvetica"/>
              </a:defRPr>
            </a:pPr>
            <a:r>
              <a:t>The work of Christ is </a:t>
            </a:r>
            <a:r>
              <a:rPr u="sng"/>
              <a:t>complete</a:t>
            </a:r>
            <a:r>
              <a:t> (Hebrews 10:11-12).</a:t>
            </a:r>
          </a:p>
          <a:p>
            <a:pPr marL="1033975" indent="-1033975" defTabSz="808990">
              <a:spcBef>
                <a:spcPts val="3900"/>
              </a:spcBef>
              <a:buSzPct val="100000"/>
              <a:buAutoNum type="arabicPeriod" startAt="1"/>
              <a:defRPr b="1" sz="5880">
                <a:latin typeface="Helvetica"/>
                <a:ea typeface="Helvetica"/>
                <a:cs typeface="Helvetica"/>
                <a:sym typeface="Helvetica"/>
              </a:defRPr>
            </a:pPr>
            <a:r>
              <a:t>The sacrifice of Christ is </a:t>
            </a:r>
            <a:r>
              <a:rPr u="sng"/>
              <a:t>final</a:t>
            </a:r>
            <a:r>
              <a:t> (Hebrews 10:14).</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0">
                                            <p:bg/>
                                          </p:spTgt>
                                        </p:tgtEl>
                                        <p:attrNameLst>
                                          <p:attrName>style.visibility</p:attrName>
                                        </p:attrNameLst>
                                      </p:cBhvr>
                                      <p:to>
                                        <p:strVal val="visible"/>
                                      </p:to>
                                    </p:set>
                                    <p:animEffect filter="dissolve" transition="in">
                                      <p:cBhvr>
                                        <p:cTn id="7" dur="1000"/>
                                        <p:tgtEl>
                                          <p:spTgt spid="15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0">
                                            <p:txEl>
                                              <p:pRg st="0" end="0"/>
                                            </p:txEl>
                                          </p:spTgt>
                                        </p:tgtEl>
                                        <p:attrNameLst>
                                          <p:attrName>style.visibility</p:attrName>
                                        </p:attrNameLst>
                                      </p:cBhvr>
                                      <p:to>
                                        <p:strVal val="visible"/>
                                      </p:to>
                                    </p:set>
                                    <p:animEffect filter="dissolve" transition="in">
                                      <p:cBhvr>
                                        <p:cTn id="10" dur="1000"/>
                                        <p:tgtEl>
                                          <p:spTgt spid="1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50">
                                            <p:txEl>
                                              <p:pRg st="1" end="1"/>
                                            </p:txEl>
                                          </p:spTgt>
                                        </p:tgtEl>
                                        <p:attrNameLst>
                                          <p:attrName>style.visibility</p:attrName>
                                        </p:attrNameLst>
                                      </p:cBhvr>
                                      <p:to>
                                        <p:strVal val="visible"/>
                                      </p:to>
                                    </p:set>
                                    <p:animEffect filter="dissolve" transition="in">
                                      <p:cBhvr>
                                        <p:cTn id="15" dur="1000"/>
                                        <p:tgtEl>
                                          <p:spTgt spid="15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50">
                                            <p:txEl>
                                              <p:pRg st="2" end="2"/>
                                            </p:txEl>
                                          </p:spTgt>
                                        </p:tgtEl>
                                        <p:attrNameLst>
                                          <p:attrName>style.visibility</p:attrName>
                                        </p:attrNameLst>
                                      </p:cBhvr>
                                      <p:to>
                                        <p:strVal val="visible"/>
                                      </p:to>
                                    </p:set>
                                    <p:animEffect filter="dissolve" transition="in">
                                      <p:cBhvr>
                                        <p:cTn id="20" dur="1000"/>
                                        <p:tgtEl>
                                          <p:spTgt spid="15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50">
                                            <p:txEl>
                                              <p:pRg st="3" end="3"/>
                                            </p:txEl>
                                          </p:spTgt>
                                        </p:tgtEl>
                                        <p:attrNameLst>
                                          <p:attrName>style.visibility</p:attrName>
                                        </p:attrNameLst>
                                      </p:cBhvr>
                                      <p:to>
                                        <p:strVal val="visible"/>
                                      </p:to>
                                    </p:set>
                                    <p:animEffect filter="dissolve" transition="in">
                                      <p:cBhvr>
                                        <p:cTn id="25" dur="1000"/>
                                        <p:tgtEl>
                                          <p:spTgt spid="15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50">
                                            <p:txEl>
                                              <p:pRg st="4" end="4"/>
                                            </p:txEl>
                                          </p:spTgt>
                                        </p:tgtEl>
                                        <p:attrNameLst>
                                          <p:attrName>style.visibility</p:attrName>
                                        </p:attrNameLst>
                                      </p:cBhvr>
                                      <p:to>
                                        <p:strVal val="visible"/>
                                      </p:to>
                                    </p:set>
                                    <p:animEffect filter="dissolve" transition="in">
                                      <p:cBhvr>
                                        <p:cTn id="30" dur="1000"/>
                                        <p:tgtEl>
                                          <p:spTgt spid="15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0"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