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392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53083794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MAI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84" y="-1"/>
            <a:ext cx="12999032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hape 33"/>
          <p:cNvSpPr/>
          <p:nvPr/>
        </p:nvSpPr>
        <p:spPr>
          <a:xfrm>
            <a:off x="7325212" y="6346335"/>
            <a:ext cx="5310293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LESSON 8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Relating to God: Let’s Compare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353465" y="2609399"/>
            <a:ext cx="12297871" cy="6789442"/>
          </a:xfrm>
          <a:prstGeom prst="rect">
            <a:avLst/>
          </a:prstGeom>
        </p:spPr>
        <p:txBody>
          <a:bodyPr/>
          <a:lstStyle/>
          <a:p>
            <a:pPr marL="729915" lvl="0" indent="-729915">
              <a:spcBef>
                <a:spcPts val="4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The work of the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Father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4) — 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initiation</a:t>
            </a:r>
            <a:endParaRPr sz="4200" b="1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1126289" lvl="1" indent="-491289">
              <a:spcBef>
                <a:spcPts val="40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eternity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past (“when the fullness of time had come”)</a:t>
            </a:r>
          </a:p>
          <a:p>
            <a:pPr marL="1126289" lvl="1" indent="-491289">
              <a:spcBef>
                <a:spcPts val="40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 time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generally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(“sent forth His Son”)</a:t>
            </a:r>
          </a:p>
          <a:p>
            <a:pPr marL="1126289" lvl="1" indent="-491289">
              <a:spcBef>
                <a:spcPts val="40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4200" b="1" spc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 time </a:t>
            </a:r>
            <a:r>
              <a:rPr sz="4200" b="1" u="sng" spc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personally</a:t>
            </a:r>
            <a:r>
              <a:rPr sz="4200" b="1" spc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(“until the date set,” v. 2)</a:t>
            </a:r>
          </a:p>
        </p:txBody>
      </p:sp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The Identity of </a:t>
            </a:r>
            <a:r>
              <a:rPr sz="80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Faith</a:t>
            </a:r>
            <a:br>
              <a:rPr sz="80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</a:br>
            <a:r>
              <a: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(vv. 4-7) — </a:t>
            </a:r>
            <a:r>
              <a:rPr sz="80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sons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353465" y="2609399"/>
            <a:ext cx="12297871" cy="6789442"/>
          </a:xfrm>
          <a:prstGeom prst="rect">
            <a:avLst/>
          </a:prstGeom>
        </p:spPr>
        <p:txBody>
          <a:bodyPr/>
          <a:lstStyle/>
          <a:p>
            <a:pPr marL="729915" lvl="0" indent="-729915">
              <a:spcBef>
                <a:spcPts val="2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The work of the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Father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4) — 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initiation</a:t>
            </a:r>
          </a:p>
          <a:p>
            <a:pPr marL="729915" lvl="0" indent="-729915">
              <a:spcBef>
                <a:spcPts val="2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The work of the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Son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(vv. 4-5) — 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execution</a:t>
            </a:r>
            <a:endParaRPr sz="4200" b="1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1126289" lvl="1" indent="-491289">
              <a:spcBef>
                <a:spcPts val="20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Incarnation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(“born of woman,” v. 4)</a:t>
            </a:r>
          </a:p>
          <a:p>
            <a:pPr marL="1126289" lvl="1" indent="-491289">
              <a:spcBef>
                <a:spcPts val="20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Perfection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(“born under the Law,” v. 4)</a:t>
            </a:r>
          </a:p>
          <a:p>
            <a:pPr marL="1126289" lvl="1" indent="-491289">
              <a:spcBef>
                <a:spcPts val="20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Redemption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(“to redeem those who were under the Law,” v. 5)</a:t>
            </a:r>
          </a:p>
          <a:p>
            <a:pPr marL="1126289" lvl="1" indent="-491289">
              <a:spcBef>
                <a:spcPts val="20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Adoption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(“so that we might receive adoption as sons,” v. 5)</a:t>
            </a:r>
          </a:p>
        </p:txBody>
      </p:sp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The Identity of </a:t>
            </a:r>
            <a:r>
              <a:rPr sz="80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Faith</a:t>
            </a:r>
            <a:br>
              <a:rPr sz="80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</a:br>
            <a:r>
              <a: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(vv. 4-7) — </a:t>
            </a:r>
            <a:r>
              <a:rPr sz="80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sons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353465" y="2609399"/>
            <a:ext cx="12297871" cy="6789442"/>
          </a:xfrm>
          <a:prstGeom prst="rect">
            <a:avLst/>
          </a:prstGeom>
        </p:spPr>
        <p:txBody>
          <a:bodyPr/>
          <a:lstStyle/>
          <a:p>
            <a:pPr marL="613129" lvl="0" indent="-613129" defTabSz="490727">
              <a:spcBef>
                <a:spcPts val="16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3528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The work of the </a:t>
            </a:r>
            <a:r>
              <a:rPr sz="3528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Father</a:t>
            </a:r>
            <a:r>
              <a:rPr sz="3528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4) — </a:t>
            </a:r>
            <a:r>
              <a:rPr sz="3528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initiation</a:t>
            </a:r>
          </a:p>
          <a:p>
            <a:pPr marL="613129" lvl="0" indent="-613129" defTabSz="490727">
              <a:spcBef>
                <a:spcPts val="16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3528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The work of the </a:t>
            </a:r>
            <a:r>
              <a:rPr sz="3528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Son</a:t>
            </a:r>
            <a:r>
              <a:rPr sz="3528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(vv. 4-5) — </a:t>
            </a:r>
            <a:r>
              <a:rPr sz="3528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execution</a:t>
            </a:r>
          </a:p>
          <a:p>
            <a:pPr marL="613129" lvl="0" indent="-613129" defTabSz="490727">
              <a:spcBef>
                <a:spcPts val="16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3528" b="1" spc="-10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The work of the </a:t>
            </a:r>
            <a:r>
              <a:rPr sz="3528" b="1" u="sng" spc="-10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Holy Spirit</a:t>
            </a:r>
            <a:r>
              <a:rPr sz="3528" b="1" spc="-10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6) — </a:t>
            </a:r>
            <a:r>
              <a:rPr sz="3528" b="1" u="sng" spc="-10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actualization</a:t>
            </a:r>
            <a:endParaRPr sz="3528" b="1" spc="-105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1" indent="533400" defTabSz="490727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528" b="1" spc="-10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Application:</a:t>
            </a:r>
          </a:p>
          <a:p>
            <a:pPr marL="946083" lvl="1" indent="-412683" defTabSz="490727">
              <a:spcBef>
                <a:spcPts val="16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528" b="1" spc="-10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First, let us never get over the </a:t>
            </a:r>
            <a:r>
              <a:rPr sz="3528" b="1" u="sng" spc="-10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wonder</a:t>
            </a:r>
            <a:r>
              <a:rPr sz="3528" b="1" spc="-10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of the direct, intimate, familial relationship we have been given with God Himself! </a:t>
            </a:r>
          </a:p>
          <a:p>
            <a:pPr marL="946083" lvl="1" indent="-412683" defTabSz="490727">
              <a:spcBef>
                <a:spcPts val="16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528" b="1" spc="-10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Second, let us not ignore, forget, or take for granted the Spirit’s primary means, according to this passage, of actualizing our intimate fellowship with God—</a:t>
            </a:r>
            <a:r>
              <a:rPr sz="3528" b="1" u="sng" spc="-10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prayer</a:t>
            </a:r>
            <a:r>
              <a:rPr sz="3528" b="1" spc="-10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! </a:t>
            </a:r>
          </a:p>
        </p:txBody>
      </p:sp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The Identity of </a:t>
            </a:r>
            <a:r>
              <a:rPr sz="80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Faith</a:t>
            </a:r>
            <a:br>
              <a:rPr sz="80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</a:br>
            <a:r>
              <a: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(vv. 4-7) — </a:t>
            </a:r>
            <a:r>
              <a:rPr sz="80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sons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1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MAI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84" y="-1"/>
            <a:ext cx="12999032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/>
        </p:nvSpPr>
        <p:spPr>
          <a:xfrm>
            <a:off x="7325212" y="6346335"/>
            <a:ext cx="5310293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LESSON 8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Relating to God: Let’s Compare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BLANK 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>
            <a:spLocks noGrp="1"/>
          </p:cNvSpPr>
          <p:nvPr>
            <p:ph type="body" idx="4294967295"/>
          </p:nvPr>
        </p:nvSpPr>
        <p:spPr>
          <a:xfrm>
            <a:off x="403865" y="1666503"/>
            <a:ext cx="12197071" cy="7664397"/>
          </a:xfrm>
          <a:prstGeom prst="rect">
            <a:avLst/>
          </a:prstGeom>
        </p:spPr>
        <p:txBody>
          <a:bodyPr/>
          <a:lstStyle/>
          <a:p>
            <a:pPr marL="353728" lvl="0" indent="-353728" defTabSz="420624">
              <a:spcBef>
                <a:spcPts val="14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024" b="1">
                <a:latin typeface="Helvetica"/>
                <a:ea typeface="Helvetica"/>
                <a:cs typeface="Helvetica"/>
                <a:sym typeface="Helvetica"/>
              </a:rPr>
              <a:t>In Galatians 3:23-4:7, Paul similarly compares two different ways of relating to God. He proves that relating to God through faith is </a:t>
            </a:r>
            <a:r>
              <a:rPr sz="3024" b="1" u="sng">
                <a:latin typeface="Helvetica"/>
                <a:ea typeface="Helvetica"/>
                <a:cs typeface="Helvetica"/>
                <a:sym typeface="Helvetica"/>
              </a:rPr>
              <a:t>better</a:t>
            </a:r>
            <a:r>
              <a:rPr sz="3024" b="1">
                <a:latin typeface="Helvetica"/>
                <a:ea typeface="Helvetica"/>
                <a:cs typeface="Helvetica"/>
                <a:sym typeface="Helvetica"/>
              </a:rPr>
              <a:t> than relating to God through the Law.</a:t>
            </a:r>
          </a:p>
          <a:p>
            <a:pPr marL="353728" lvl="0" indent="-353728" defTabSz="420624">
              <a:spcBef>
                <a:spcPts val="14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024" b="1">
                <a:latin typeface="Helvetica"/>
                <a:ea typeface="Helvetica"/>
                <a:cs typeface="Helvetica"/>
                <a:sym typeface="Helvetica"/>
              </a:rPr>
              <a:t>Paul adds one more argument to his repertoire as he defends salvation by grace alone through faith alone:</a:t>
            </a:r>
          </a:p>
          <a:p>
            <a:pPr marL="673768" lvl="1" indent="-353728" defTabSz="420624">
              <a:spcBef>
                <a:spcPts val="14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024" b="1">
                <a:latin typeface="Helvetica"/>
                <a:ea typeface="Helvetica"/>
                <a:cs typeface="Helvetica"/>
                <a:sym typeface="Helvetica"/>
              </a:rPr>
              <a:t>the experience of the Galatians (3:1-5)</a:t>
            </a:r>
          </a:p>
          <a:p>
            <a:pPr marL="673768" lvl="1" indent="-353728" defTabSz="420624">
              <a:spcBef>
                <a:spcPts val="14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024" b="1">
                <a:latin typeface="Helvetica"/>
                <a:ea typeface="Helvetica"/>
                <a:cs typeface="Helvetica"/>
                <a:sym typeface="Helvetica"/>
              </a:rPr>
              <a:t>the example of Abraham (3:6-9)</a:t>
            </a:r>
          </a:p>
          <a:p>
            <a:pPr marL="673768" lvl="1" indent="-353728" defTabSz="420624">
              <a:spcBef>
                <a:spcPts val="14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024" b="1">
                <a:latin typeface="Helvetica"/>
                <a:ea typeface="Helvetica"/>
                <a:cs typeface="Helvetica"/>
                <a:sym typeface="Helvetica"/>
              </a:rPr>
              <a:t>the expiation of Jesus Christ (3:10-14)</a:t>
            </a:r>
          </a:p>
          <a:p>
            <a:pPr marL="673768" lvl="1" indent="-353728" defTabSz="420624">
              <a:spcBef>
                <a:spcPts val="14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024" b="1">
                <a:latin typeface="Helvetica"/>
                <a:ea typeface="Helvetica"/>
                <a:cs typeface="Helvetica"/>
                <a:sym typeface="Helvetica"/>
              </a:rPr>
              <a:t>the establishment of the Covenant (3:15-18)</a:t>
            </a:r>
          </a:p>
          <a:p>
            <a:pPr marL="673768" lvl="1" indent="-353728" defTabSz="420624">
              <a:spcBef>
                <a:spcPts val="14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024" b="1">
                <a:latin typeface="Helvetica"/>
                <a:ea typeface="Helvetica"/>
                <a:cs typeface="Helvetica"/>
                <a:sym typeface="Helvetica"/>
              </a:rPr>
              <a:t>the essence of the Law (3:19-22)</a:t>
            </a:r>
          </a:p>
          <a:p>
            <a:pPr marL="673768" lvl="1" indent="-353728" defTabSz="420624">
              <a:spcBef>
                <a:spcPts val="14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024" b="1">
                <a:latin typeface="Helvetica"/>
                <a:ea typeface="Helvetica"/>
                <a:cs typeface="Helvetica"/>
                <a:sym typeface="Helvetica"/>
              </a:rPr>
              <a:t>the </a:t>
            </a:r>
            <a:r>
              <a:rPr sz="3024" b="1" u="sng">
                <a:latin typeface="Helvetica"/>
                <a:ea typeface="Helvetica"/>
                <a:cs typeface="Helvetica"/>
                <a:sym typeface="Helvetica"/>
              </a:rPr>
              <a:t>excellence</a:t>
            </a:r>
            <a:r>
              <a:rPr sz="3024" b="1">
                <a:latin typeface="Helvetica"/>
                <a:ea typeface="Helvetica"/>
                <a:cs typeface="Helvetica"/>
                <a:sym typeface="Helvetica"/>
              </a:rPr>
              <a:t> of faith (3:23-4:7)</a:t>
            </a:r>
          </a:p>
          <a:p>
            <a:pPr marL="353728" lvl="0" indent="-353728" defTabSz="420624">
              <a:spcBef>
                <a:spcPts val="14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024" b="1">
                <a:latin typeface="Helvetica"/>
                <a:ea typeface="Helvetica"/>
                <a:cs typeface="Helvetica"/>
                <a:sym typeface="Helvetica"/>
              </a:rPr>
              <a:t>Paul proves the excellence of faith by </a:t>
            </a:r>
            <a:r>
              <a:rPr sz="3024" b="1" u="sng">
                <a:latin typeface="Helvetica"/>
                <a:ea typeface="Helvetica"/>
                <a:cs typeface="Helvetica"/>
                <a:sym typeface="Helvetica"/>
              </a:rPr>
              <a:t>comparing</a:t>
            </a:r>
            <a:r>
              <a:rPr sz="3024" b="1">
                <a:latin typeface="Helvetica"/>
                <a:ea typeface="Helvetica"/>
                <a:cs typeface="Helvetica"/>
                <a:sym typeface="Helvetica"/>
              </a:rPr>
              <a:t> it with the Law in two areas.</a:t>
            </a:r>
          </a:p>
        </p:txBody>
      </p:sp>
      <p:sp>
        <p:nvSpPr>
          <p:cNvPr id="37" name="Shape 37"/>
          <p:cNvSpPr>
            <a:spLocks noGrp="1"/>
          </p:cNvSpPr>
          <p:nvPr>
            <p:ph type="title" idx="4294967295"/>
          </p:nvPr>
        </p:nvSpPr>
        <p:spPr>
          <a:xfrm>
            <a:off x="236461" y="99180"/>
            <a:ext cx="12531878" cy="167519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8000" b="1"/>
              <a:t>Introduction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LANK 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3850" y="17887"/>
            <a:ext cx="13004800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212611" y="2857804"/>
            <a:ext cx="12531878" cy="4073767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9500" b="1">
                <a:latin typeface="Helvetica"/>
                <a:ea typeface="Helvetica"/>
                <a:cs typeface="Helvetica"/>
                <a:sym typeface="Helvetica"/>
              </a:rPr>
              <a:t>Comparing their</a:t>
            </a:r>
            <a:br>
              <a:rPr sz="9500" b="1">
                <a:latin typeface="Helvetica"/>
                <a:ea typeface="Helvetica"/>
                <a:cs typeface="Helvetica"/>
                <a:sym typeface="Helvetica"/>
              </a:rPr>
            </a:br>
            <a:r>
              <a:rPr sz="9500" b="1" u="sng">
                <a:latin typeface="Helvetica"/>
                <a:ea typeface="Helvetica"/>
                <a:cs typeface="Helvetica"/>
                <a:sym typeface="Helvetica"/>
              </a:rPr>
              <a:t>Ministry</a:t>
            </a:r>
            <a:r>
              <a:rPr sz="9500" b="1">
                <a:latin typeface="Helvetica"/>
                <a:ea typeface="Helvetica"/>
                <a:cs typeface="Helvetica"/>
                <a:sym typeface="Helvetica"/>
              </a:rPr>
              <a:t> (3:23-29)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353464" y="2609399"/>
            <a:ext cx="12297872" cy="6789442"/>
          </a:xfrm>
          <a:prstGeom prst="rect">
            <a:avLst/>
          </a:prstGeom>
        </p:spPr>
        <p:txBody>
          <a:bodyPr/>
          <a:lstStyle/>
          <a:p>
            <a:pPr marL="729915" lvl="0" indent="-729915">
              <a:spcBef>
                <a:spcPts val="4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Guard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imprisoning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us under sin (v. 23)</a:t>
            </a:r>
          </a:p>
          <a:p>
            <a:pPr marL="729915" lvl="0" indent="-729915">
              <a:spcBef>
                <a:spcPts val="4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Guardian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directing us toward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Christ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24)</a:t>
            </a:r>
          </a:p>
          <a:p>
            <a:pPr marL="1189789" lvl="1" indent="-491289">
              <a:spcBef>
                <a:spcPts val="40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The Law was always an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arrow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and not a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period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.</a:t>
            </a:r>
          </a:p>
        </p:txBody>
      </p:sp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The Ministry of the </a:t>
            </a:r>
            <a:r>
              <a:rPr sz="80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Law</a:t>
            </a:r>
            <a:r>
              <a: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(vv. 23-24)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353464" y="2609399"/>
            <a:ext cx="12297872" cy="6789442"/>
          </a:xfrm>
          <a:prstGeom prst="rect">
            <a:avLst/>
          </a:prstGeom>
        </p:spPr>
        <p:txBody>
          <a:bodyPr/>
          <a:lstStyle/>
          <a:p>
            <a:pPr marL="412683" lvl="2" indent="-412683" defTabSz="490727">
              <a:spcBef>
                <a:spcPts val="24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528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First, “the Jews were not </a:t>
            </a:r>
            <a:r>
              <a:rPr sz="3528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born</a:t>
            </a:r>
            <a:r>
              <a:rPr sz="3528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through the Law, but rather were </a:t>
            </a:r>
            <a:r>
              <a:rPr sz="3528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brought up</a:t>
            </a:r>
            <a:r>
              <a:rPr sz="3528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by the Law.”</a:t>
            </a:r>
          </a:p>
          <a:p>
            <a:pPr marL="412683" lvl="2" indent="-412683" defTabSz="490727">
              <a:spcBef>
                <a:spcPts val="24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528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Second, there was nothing </a:t>
            </a:r>
            <a:r>
              <a:rPr sz="3528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pleasant</a:t>
            </a:r>
            <a:r>
              <a:rPr sz="3528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about the ministry of the guardian, but it served a necessary </a:t>
            </a:r>
            <a:r>
              <a:rPr sz="3528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purpose</a:t>
            </a:r>
            <a:r>
              <a:rPr sz="3528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. </a:t>
            </a:r>
          </a:p>
          <a:p>
            <a:pPr marL="412683" lvl="2" indent="-412683" defTabSz="490727">
              <a:spcBef>
                <a:spcPts val="24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528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Third, the ministry of the guardian was only a </a:t>
            </a:r>
            <a:r>
              <a:rPr sz="3528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temporary</a:t>
            </a:r>
            <a:r>
              <a:rPr sz="3528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one. </a:t>
            </a:r>
          </a:p>
          <a:p>
            <a:pPr marL="412683" lvl="2" indent="-412683" defTabSz="490727">
              <a:spcBef>
                <a:spcPts val="24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528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Fourth, the ultimate goal of the guardian was the </a:t>
            </a:r>
            <a:r>
              <a:rPr sz="3528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maturity</a:t>
            </a:r>
            <a:r>
              <a:rPr sz="3528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of the children. </a:t>
            </a:r>
          </a:p>
          <a:p>
            <a:pPr marL="412683" lvl="2" indent="-412683" defTabSz="490727">
              <a:spcBef>
                <a:spcPts val="24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528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Finally, the guardian worked in </a:t>
            </a:r>
            <a:r>
              <a:rPr sz="3528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cooperation</a:t>
            </a:r>
            <a:r>
              <a:rPr sz="3528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with the father, not independently of him.</a:t>
            </a:r>
          </a:p>
        </p:txBody>
      </p:sp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The Ministry of the </a:t>
            </a:r>
            <a:r>
              <a:rPr sz="80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Law</a:t>
            </a:r>
            <a:r>
              <a: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(vv. 23-24)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998143" y="2609399"/>
            <a:ext cx="11653193" cy="6789442"/>
          </a:xfrm>
          <a:prstGeom prst="rect">
            <a:avLst/>
          </a:prstGeom>
        </p:spPr>
        <p:txBody>
          <a:bodyPr/>
          <a:lstStyle/>
          <a:p>
            <a:pPr marL="729915" lvl="0" indent="-729915">
              <a:spcBef>
                <a:spcPts val="4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Adoption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(vv. 25-26)</a:t>
            </a:r>
          </a:p>
          <a:p>
            <a:pPr marL="729915" lvl="0" indent="-729915">
              <a:spcBef>
                <a:spcPts val="4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Union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(vv. 27-28)</a:t>
            </a:r>
          </a:p>
          <a:p>
            <a:pPr marL="729915" lvl="0" indent="-729915">
              <a:spcBef>
                <a:spcPts val="4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Participation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29)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The Ministry of </a:t>
            </a:r>
            <a:r>
              <a:rPr sz="80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Faith</a:t>
            </a:r>
            <a:br>
              <a:rPr sz="80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</a:br>
            <a:r>
              <a: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(vv. 25-29)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BLANK 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hape 55"/>
          <p:cNvSpPr>
            <a:spLocks noGrp="1"/>
          </p:cNvSpPr>
          <p:nvPr>
            <p:ph type="body" idx="4294967295"/>
          </p:nvPr>
        </p:nvSpPr>
        <p:spPr>
          <a:xfrm>
            <a:off x="403865" y="1666503"/>
            <a:ext cx="12197071" cy="7664397"/>
          </a:xfrm>
          <a:prstGeom prst="rect">
            <a:avLst/>
          </a:prstGeom>
        </p:spPr>
        <p:txBody>
          <a:bodyPr/>
          <a:lstStyle/>
          <a:p>
            <a:pPr marL="491289" lvl="0" indent="-491289">
              <a:spcBef>
                <a:spcPts val="20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4200" b="1">
                <a:latin typeface="Helvetica"/>
                <a:ea typeface="Helvetica"/>
                <a:cs typeface="Helvetica"/>
                <a:sym typeface="Helvetica"/>
              </a:rPr>
              <a:t>Paul’s purpose in this passage is simple—he is seeking to demonstrate that relating to God through faith is </a:t>
            </a:r>
            <a:r>
              <a:rPr sz="4200" b="1" u="sng">
                <a:latin typeface="Helvetica"/>
                <a:ea typeface="Helvetica"/>
                <a:cs typeface="Helvetica"/>
                <a:sym typeface="Helvetica"/>
              </a:rPr>
              <a:t>better</a:t>
            </a:r>
            <a:r>
              <a:rPr sz="4200" b="1">
                <a:latin typeface="Helvetica"/>
                <a:ea typeface="Helvetica"/>
                <a:cs typeface="Helvetica"/>
                <a:sym typeface="Helvetica"/>
              </a:rPr>
              <a:t> than relating to God through the Law. To prove the </a:t>
            </a:r>
            <a:r>
              <a:rPr sz="4200" b="1" u="sng">
                <a:latin typeface="Helvetica"/>
                <a:ea typeface="Helvetica"/>
                <a:cs typeface="Helvetica"/>
                <a:sym typeface="Helvetica"/>
              </a:rPr>
              <a:t>excellence</a:t>
            </a:r>
            <a:r>
              <a:rPr sz="4200" b="1">
                <a:latin typeface="Helvetica"/>
                <a:ea typeface="Helvetica"/>
                <a:cs typeface="Helvetica"/>
                <a:sym typeface="Helvetica"/>
              </a:rPr>
              <a:t> of faith, he compares and contrasts it with the Law. He first compared their </a:t>
            </a:r>
            <a:r>
              <a:rPr sz="4200" b="1" u="sng">
                <a:latin typeface="Helvetica"/>
                <a:ea typeface="Helvetica"/>
                <a:cs typeface="Helvetica"/>
                <a:sym typeface="Helvetica"/>
              </a:rPr>
              <a:t>ministry</a:t>
            </a:r>
            <a:r>
              <a:rPr sz="4200" b="1">
                <a:latin typeface="Helvetica"/>
                <a:ea typeface="Helvetica"/>
                <a:cs typeface="Helvetica"/>
                <a:sym typeface="Helvetica"/>
              </a:rPr>
              <a:t> and discovered that the freedom afforded by faith is far superior to the bondage (albeit a purposeful bondage) of the Law. Paul’s second point of comparison has to do with their </a:t>
            </a:r>
            <a:r>
              <a:rPr sz="4200" b="1" u="sng">
                <a:latin typeface="Helvetica"/>
                <a:ea typeface="Helvetica"/>
                <a:cs typeface="Helvetica"/>
                <a:sym typeface="Helvetica"/>
              </a:rPr>
              <a:t>identity</a:t>
            </a:r>
            <a:r>
              <a:rPr sz="4200" b="1">
                <a:latin typeface="Helvetica"/>
                <a:ea typeface="Helvetica"/>
                <a:cs typeface="Helvetica"/>
                <a:sym typeface="Helvetica"/>
              </a:rPr>
              <a:t>.</a:t>
            </a:r>
          </a:p>
        </p:txBody>
      </p:sp>
      <p:sp>
        <p:nvSpPr>
          <p:cNvPr id="56" name="Shape 56"/>
          <p:cNvSpPr>
            <a:spLocks noGrp="1"/>
          </p:cNvSpPr>
          <p:nvPr>
            <p:ph type="title" idx="4294967295"/>
          </p:nvPr>
        </p:nvSpPr>
        <p:spPr>
          <a:xfrm>
            <a:off x="236461" y="99180"/>
            <a:ext cx="12531878" cy="167519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8000" b="1"/>
              <a:t>Transition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BLANK 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3850" y="17887"/>
            <a:ext cx="13004800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212611" y="2857804"/>
            <a:ext cx="12531878" cy="4073767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9500" b="1">
                <a:latin typeface="Helvetica"/>
                <a:ea typeface="Helvetica"/>
                <a:cs typeface="Helvetica"/>
                <a:sym typeface="Helvetica"/>
              </a:rPr>
              <a:t>Comparing their</a:t>
            </a:r>
            <a:br>
              <a:rPr sz="9500" b="1">
                <a:latin typeface="Helvetica"/>
                <a:ea typeface="Helvetica"/>
                <a:cs typeface="Helvetica"/>
                <a:sym typeface="Helvetica"/>
              </a:rPr>
            </a:br>
            <a:r>
              <a:rPr sz="9500" b="1">
                <a:latin typeface="Helvetica"/>
                <a:ea typeface="Helvetica"/>
                <a:cs typeface="Helvetica"/>
                <a:sym typeface="Helvetica"/>
              </a:rPr>
              <a:t>Identity (4:1-7)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952559" y="2609399"/>
            <a:ext cx="11698777" cy="6789442"/>
          </a:xfrm>
          <a:prstGeom prst="rect">
            <a:avLst/>
          </a:prstGeom>
        </p:spPr>
        <p:txBody>
          <a:bodyPr/>
          <a:lstStyle/>
          <a:p>
            <a:pPr marL="729915" lvl="0" indent="-729915">
              <a:spcBef>
                <a:spcPts val="4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Paul’s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illustration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(vv. 1-2)</a:t>
            </a:r>
          </a:p>
          <a:p>
            <a:pPr marL="729915" lvl="0" indent="-729915">
              <a:spcBef>
                <a:spcPts val="4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Paul’s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application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3)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The Identity of the </a:t>
            </a:r>
            <a:r>
              <a:rPr sz="80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Law</a:t>
            </a:r>
            <a:r>
              <a: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(vv. 1-3) — </a:t>
            </a:r>
            <a:r>
              <a:rPr sz="80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slaves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1" build="p" bldLvl="5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Macintosh PowerPoint</Application>
  <PresentationFormat>Custom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Black</vt:lpstr>
      <vt:lpstr>PowerPoint Presentation</vt:lpstr>
      <vt:lpstr>Introduction</vt:lpstr>
      <vt:lpstr>Comparing their Ministry (3:23-29)</vt:lpstr>
      <vt:lpstr>The Ministry of the Law (vv. 23-24)</vt:lpstr>
      <vt:lpstr>The Ministry of the Law (vv. 23-24)</vt:lpstr>
      <vt:lpstr>The Ministry of Faith (vv. 25-29)</vt:lpstr>
      <vt:lpstr>Transition</vt:lpstr>
      <vt:lpstr>Comparing their Identity (4:1-7)</vt:lpstr>
      <vt:lpstr>The Identity of the Law (vv. 1-3) — slaves</vt:lpstr>
      <vt:lpstr>The Identity of Faith (vv. 4-7) — sons</vt:lpstr>
      <vt:lpstr>The Identity of Faith (vv. 4-7) — sons</vt:lpstr>
      <vt:lpstr>The Identity of Faith (vv. 4-7) — sons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Keith Lewis</cp:lastModifiedBy>
  <cp:revision>1</cp:revision>
  <dcterms:modified xsi:type="dcterms:W3CDTF">2014-11-06T15:59:24Z</dcterms:modified>
</cp:coreProperties>
</file>