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3004800" cy="9753600"/>
  <p:notesSz cx="6858000" cy="9144000"/>
  <p:defaultTextStyle>
    <a:lvl1pPr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497FC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308B16">
              <a:alpha val="3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4" d="100"/>
          <a:sy n="54" d="100"/>
        </p:scale>
        <p:origin x="-1048" y="-104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7178410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952500" y="47625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231900" indent="-342900">
              <a:spcBef>
                <a:spcPts val="3200"/>
              </a:spcBef>
              <a:defRPr sz="2800"/>
            </a:lvl3pPr>
            <a:lvl4pPr marL="1676400" indent="-342900">
              <a:spcBef>
                <a:spcPts val="3200"/>
              </a:spcBef>
              <a:defRPr sz="2800"/>
            </a:lvl4pPr>
            <a:lvl5pPr marL="2120900" indent="-342900">
              <a:spcBef>
                <a:spcPts val="3200"/>
              </a:spcBef>
              <a:defRPr sz="28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xmlns:p14="http://schemas.microsoft.com/office/powerpoint/2010/main" spd="med"/>
  <p:txStyles>
    <p:titleStyle>
      <a:lvl1pPr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MAIN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884" y="-1"/>
            <a:ext cx="12999032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33" name="Shape 33"/>
          <p:cNvSpPr/>
          <p:nvPr/>
        </p:nvSpPr>
        <p:spPr>
          <a:xfrm>
            <a:off x="7625465" y="6314923"/>
            <a:ext cx="4662670" cy="2387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FFFFFF"/>
                </a:solidFill>
              </a:rPr>
              <a:t>LESSON 5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FFFFFF"/>
                </a:solidFill>
              </a:rPr>
              <a:t>Guardians of the Gospel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BLANK 2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-1"/>
            <a:ext cx="13004801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68" name="Shape 68"/>
          <p:cNvSpPr>
            <a:spLocks noGrp="1"/>
          </p:cNvSpPr>
          <p:nvPr>
            <p:ph type="body" idx="1"/>
          </p:nvPr>
        </p:nvSpPr>
        <p:spPr>
          <a:xfrm>
            <a:off x="902252" y="2715721"/>
            <a:ext cx="11749084" cy="6683120"/>
          </a:xfrm>
          <a:prstGeom prst="rect">
            <a:avLst/>
          </a:prstGeom>
        </p:spPr>
        <p:txBody>
          <a:bodyPr/>
          <a:lstStyle/>
          <a:p>
            <a:pPr marL="642325" lvl="0" indent="-642325" defTabSz="514095">
              <a:spcBef>
                <a:spcPts val="3500"/>
              </a:spcBef>
              <a:buSzPct val="100000"/>
              <a:buAutoNum type="arabicPeriod"/>
              <a:defRPr sz="1800">
                <a:solidFill>
                  <a:srgbClr val="000000"/>
                </a:solidFill>
              </a:defRPr>
            </a:pPr>
            <a:r>
              <a:rPr sz="3696" b="1" dirty="0">
                <a:solidFill>
                  <a:srgbClr val="FFFFFF"/>
                </a:solidFill>
                <a:latin typeface="Helvetica"/>
                <a:cs typeface="Helvetica"/>
              </a:rPr>
              <a:t>Thesis (vv. 15-16) – Justification is through </a:t>
            </a:r>
            <a:r>
              <a:rPr sz="3696" b="1" u="sng" dirty="0">
                <a:solidFill>
                  <a:srgbClr val="FFFFFF"/>
                </a:solidFill>
                <a:latin typeface="Helvetica"/>
                <a:cs typeface="Helvetica"/>
              </a:rPr>
              <a:t>faith</a:t>
            </a:r>
            <a:r>
              <a:rPr sz="3696" b="1" dirty="0">
                <a:solidFill>
                  <a:srgbClr val="FFFFFF"/>
                </a:solidFill>
                <a:latin typeface="Helvetica"/>
                <a:cs typeface="Helvetica"/>
              </a:rPr>
              <a:t> alone, not through obedience to the Law.</a:t>
            </a:r>
          </a:p>
          <a:p>
            <a:pPr marL="642325" lvl="0" indent="-642325" defTabSz="514095">
              <a:spcBef>
                <a:spcPts val="3500"/>
              </a:spcBef>
              <a:buSzPct val="100000"/>
              <a:buAutoNum type="arabicPeriod"/>
              <a:defRPr sz="1800">
                <a:solidFill>
                  <a:srgbClr val="000000"/>
                </a:solidFill>
              </a:defRPr>
            </a:pPr>
            <a:r>
              <a:rPr sz="3696" b="1" dirty="0">
                <a:solidFill>
                  <a:srgbClr val="FFFFFF"/>
                </a:solidFill>
                <a:latin typeface="Helvetica"/>
                <a:cs typeface="Helvetica"/>
              </a:rPr>
              <a:t>Argument 1 (vv. 17-18) – A legalistic gospel makes Christ a promoter of </a:t>
            </a:r>
            <a:r>
              <a:rPr sz="3696" b="1" u="sng" dirty="0">
                <a:solidFill>
                  <a:srgbClr val="FFFFFF"/>
                </a:solidFill>
                <a:latin typeface="Helvetica"/>
                <a:cs typeface="Helvetica"/>
              </a:rPr>
              <a:t>sin</a:t>
            </a:r>
            <a:r>
              <a:rPr sz="3696" b="1" dirty="0">
                <a:solidFill>
                  <a:srgbClr val="FFFFFF"/>
                </a:solidFill>
                <a:latin typeface="Helvetica"/>
                <a:cs typeface="Helvetica"/>
              </a:rPr>
              <a:t>.</a:t>
            </a:r>
          </a:p>
          <a:p>
            <a:pPr marL="642325" lvl="0" indent="-642325" defTabSz="514095">
              <a:spcBef>
                <a:spcPts val="3500"/>
              </a:spcBef>
              <a:buSzPct val="100000"/>
              <a:buAutoNum type="arabicPeriod"/>
              <a:defRPr sz="1800">
                <a:solidFill>
                  <a:srgbClr val="000000"/>
                </a:solidFill>
              </a:defRPr>
            </a:pPr>
            <a:r>
              <a:rPr sz="3696" b="1" dirty="0">
                <a:solidFill>
                  <a:srgbClr val="FFFFFF"/>
                </a:solidFill>
                <a:latin typeface="Helvetica"/>
                <a:cs typeface="Helvetica"/>
              </a:rPr>
              <a:t>Argument 2 (vv. 19-20) – Union with Christ through faith </a:t>
            </a:r>
            <a:r>
              <a:rPr sz="3696" b="1" u="sng" dirty="0">
                <a:solidFill>
                  <a:srgbClr val="FFFFFF"/>
                </a:solidFill>
                <a:latin typeface="Helvetica"/>
                <a:cs typeface="Helvetica"/>
              </a:rPr>
              <a:t>satisfies</a:t>
            </a:r>
            <a:r>
              <a:rPr sz="3696" b="1" dirty="0">
                <a:solidFill>
                  <a:srgbClr val="FFFFFF"/>
                </a:solidFill>
                <a:latin typeface="Helvetica"/>
                <a:cs typeface="Helvetica"/>
              </a:rPr>
              <a:t> the Law’s demands and penalties.</a:t>
            </a:r>
          </a:p>
          <a:p>
            <a:pPr marL="642325" lvl="0" indent="-642325" defTabSz="514095">
              <a:spcBef>
                <a:spcPts val="3500"/>
              </a:spcBef>
              <a:buSzPct val="100000"/>
              <a:buAutoNum type="arabicPeriod"/>
              <a:defRPr sz="1800">
                <a:solidFill>
                  <a:srgbClr val="000000"/>
                </a:solidFill>
              </a:defRPr>
            </a:pPr>
            <a:r>
              <a:rPr sz="3696" b="1" dirty="0">
                <a:solidFill>
                  <a:srgbClr val="FFFFFF"/>
                </a:solidFill>
                <a:latin typeface="Helvetica"/>
                <a:cs typeface="Helvetica"/>
              </a:rPr>
              <a:t>Conclusion (v. 21) – A legalistic gospel </a:t>
            </a:r>
            <a:r>
              <a:rPr sz="3696" b="1" u="sng" dirty="0">
                <a:solidFill>
                  <a:srgbClr val="FFFFFF"/>
                </a:solidFill>
                <a:latin typeface="Helvetica"/>
                <a:cs typeface="Helvetica"/>
              </a:rPr>
              <a:t>nullifies</a:t>
            </a:r>
            <a:r>
              <a:rPr sz="3696" b="1" dirty="0">
                <a:solidFill>
                  <a:srgbClr val="FFFFFF"/>
                </a:solidFill>
                <a:latin typeface="Helvetica"/>
                <a:cs typeface="Helvetica"/>
              </a:rPr>
              <a:t> grace and </a:t>
            </a:r>
            <a:r>
              <a:rPr sz="3696" b="1" u="sng" dirty="0">
                <a:solidFill>
                  <a:srgbClr val="FFFFFF"/>
                </a:solidFill>
                <a:latin typeface="Helvetica"/>
                <a:cs typeface="Helvetica"/>
              </a:rPr>
              <a:t>wastes</a:t>
            </a:r>
            <a:r>
              <a:rPr sz="3696" b="1" dirty="0">
                <a:solidFill>
                  <a:srgbClr val="FFFFFF"/>
                </a:solidFill>
                <a:latin typeface="Helvetica"/>
                <a:cs typeface="Helvetica"/>
              </a:rPr>
              <a:t> Christ’s crucifixion.</a:t>
            </a:r>
          </a:p>
        </p:txBody>
      </p:sp>
      <p:sp>
        <p:nvSpPr>
          <p:cNvPr id="69" name="Shape 69"/>
          <p:cNvSpPr>
            <a:spLocks noGrp="1"/>
          </p:cNvSpPr>
          <p:nvPr>
            <p:ph type="title"/>
          </p:nvPr>
        </p:nvSpPr>
        <p:spPr>
          <a:xfrm>
            <a:off x="236461" y="-125277"/>
            <a:ext cx="12531878" cy="2917554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80000"/>
              </a:lnSpc>
              <a:defRPr sz="1800">
                <a:solidFill>
                  <a:srgbClr val="000000"/>
                </a:solidFill>
              </a:defRPr>
            </a:pPr>
            <a:r>
              <a:rPr sz="8000" b="1">
                <a:solidFill>
                  <a:srgbClr val="FFFFFF"/>
                </a:solidFill>
                <a:latin typeface="Helvetica"/>
                <a:cs typeface="Helvetica"/>
              </a:rPr>
              <a:t>Paul’s </a:t>
            </a:r>
            <a:r>
              <a:rPr sz="8000" b="1" u="sng">
                <a:solidFill>
                  <a:srgbClr val="FFFFFF"/>
                </a:solidFill>
                <a:latin typeface="Helvetica"/>
                <a:cs typeface="Helvetica"/>
              </a:rPr>
              <a:t>Explanation</a:t>
            </a:r>
            <a:br>
              <a:rPr sz="8000" b="1" u="sng">
                <a:solidFill>
                  <a:srgbClr val="FFFFFF"/>
                </a:solidFill>
                <a:latin typeface="Helvetica"/>
                <a:cs typeface="Helvetica"/>
              </a:rPr>
            </a:br>
            <a:r>
              <a:rPr sz="8000" b="1">
                <a:solidFill>
                  <a:srgbClr val="FFFFFF"/>
                </a:solidFill>
                <a:latin typeface="Helvetica"/>
                <a:cs typeface="Helvetica"/>
              </a:rPr>
              <a:t>(vv. 15-21)</a:t>
            </a:r>
          </a:p>
        </p:txBody>
      </p:sp>
    </p:spTree>
  </p:cSld>
  <p:clrMapOvr>
    <a:masterClrMapping/>
  </p:clrMapOvr>
  <p:transition xmlns:p14="http://schemas.microsoft.com/office/powerpoint/2010/main" spd="med">
    <p:dissolve/>
  </p:transition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9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9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1" build="p" bldLvl="5" animBg="1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MAIN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884" y="-1"/>
            <a:ext cx="12999032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72" name="Shape 72"/>
          <p:cNvSpPr/>
          <p:nvPr/>
        </p:nvSpPr>
        <p:spPr>
          <a:xfrm>
            <a:off x="7625465" y="6314923"/>
            <a:ext cx="4662670" cy="2387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FFFFFF"/>
                </a:solidFill>
              </a:rPr>
              <a:t>LESSON 5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FFFFFF"/>
                </a:solidFill>
              </a:rPr>
              <a:t>Guardians of the Gospel</a:t>
            </a:r>
          </a:p>
        </p:txBody>
      </p:sp>
    </p:spTree>
  </p:cSld>
  <p:clrMapOvr>
    <a:masterClrMapping/>
  </p:clrMapOvr>
  <p:transition xmlns:p14="http://schemas.microsoft.com/office/powerpoint/2010/main" spd="med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BLANK 1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1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36" name="Shape 36"/>
          <p:cNvSpPr>
            <a:spLocks noGrp="1"/>
          </p:cNvSpPr>
          <p:nvPr>
            <p:ph type="body" idx="4294967295"/>
          </p:nvPr>
        </p:nvSpPr>
        <p:spPr>
          <a:xfrm>
            <a:off x="403865" y="1666503"/>
            <a:ext cx="12197071" cy="7664397"/>
          </a:xfrm>
          <a:prstGeom prst="rect">
            <a:avLst/>
          </a:prstGeom>
        </p:spPr>
        <p:txBody>
          <a:bodyPr/>
          <a:lstStyle/>
          <a:p>
            <a:pPr marL="491289" lvl="0" indent="-491289">
              <a:spcBef>
                <a:spcPts val="4000"/>
              </a:spcBef>
              <a:buSzPct val="125000"/>
              <a:defRPr sz="1800">
                <a:solidFill>
                  <a:srgbClr val="000000"/>
                </a:solidFill>
              </a:defRPr>
            </a:pPr>
            <a:r>
              <a:rPr sz="4200" b="1" dirty="0">
                <a:latin typeface="Helvetica"/>
                <a:cs typeface="Helvetica"/>
              </a:rPr>
              <a:t>While Paul actually introduced the concept of protecting the gospel in Galatians 2:5, he takes it a step further in 2:11-21.</a:t>
            </a:r>
          </a:p>
          <a:p>
            <a:pPr marL="491289" lvl="0" indent="-491289">
              <a:spcBef>
                <a:spcPts val="4000"/>
              </a:spcBef>
              <a:buSzPct val="125000"/>
              <a:defRPr sz="1800">
                <a:solidFill>
                  <a:srgbClr val="000000"/>
                </a:solidFill>
              </a:defRPr>
            </a:pPr>
            <a:r>
              <a:rPr sz="4200" b="1" dirty="0">
                <a:latin typeface="Helvetica"/>
                <a:cs typeface="Helvetica"/>
              </a:rPr>
              <a:t>In this passage, Paul role-models for us an important lesson: we must </a:t>
            </a:r>
            <a:r>
              <a:rPr sz="4200" b="1" u="sng" dirty="0">
                <a:latin typeface="Helvetica"/>
                <a:cs typeface="Helvetica"/>
              </a:rPr>
              <a:t>guard</a:t>
            </a:r>
            <a:r>
              <a:rPr sz="4200" b="1" dirty="0">
                <a:latin typeface="Helvetica"/>
                <a:cs typeface="Helvetica"/>
              </a:rPr>
              <a:t> the gospel from all that might subvert it.</a:t>
            </a:r>
          </a:p>
        </p:txBody>
      </p:sp>
      <p:sp>
        <p:nvSpPr>
          <p:cNvPr id="37" name="Shape 37"/>
          <p:cNvSpPr>
            <a:spLocks noGrp="1"/>
          </p:cNvSpPr>
          <p:nvPr>
            <p:ph type="title" idx="4294967295"/>
          </p:nvPr>
        </p:nvSpPr>
        <p:spPr>
          <a:xfrm>
            <a:off x="236461" y="99180"/>
            <a:ext cx="12531878" cy="1675192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0000"/>
                </a:solidFill>
              </a:defRPr>
            </a:lvl1pPr>
          </a:lstStyle>
          <a:p>
            <a:pPr lvl="0">
              <a:defRPr sz="1800" b="0"/>
            </a:pPr>
            <a:r>
              <a:rPr sz="8000" b="1">
                <a:latin typeface="Helvetica"/>
                <a:cs typeface="Helvetica"/>
              </a:rPr>
              <a:t>Introduction</a:t>
            </a:r>
          </a:p>
        </p:txBody>
      </p:sp>
    </p:spTree>
  </p:cSld>
  <p:clrMapOvr>
    <a:masterClrMapping/>
  </p:clrMapOvr>
  <p:transition xmlns:p14="http://schemas.microsoft.com/office/powerpoint/2010/main" spd="med">
    <p:dissolve/>
  </p:transition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1" build="p" bldLvl="5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BLANK 1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1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40" name="Shape 40"/>
          <p:cNvSpPr>
            <a:spLocks noGrp="1"/>
          </p:cNvSpPr>
          <p:nvPr>
            <p:ph type="body" idx="4294967295"/>
          </p:nvPr>
        </p:nvSpPr>
        <p:spPr>
          <a:xfrm>
            <a:off x="403865" y="1666503"/>
            <a:ext cx="12197071" cy="7664397"/>
          </a:xfrm>
          <a:prstGeom prst="rect">
            <a:avLst/>
          </a:prstGeom>
        </p:spPr>
        <p:txBody>
          <a:bodyPr/>
          <a:lstStyle/>
          <a:p>
            <a:pPr marL="451986" lvl="0" indent="-451986" defTabSz="537463">
              <a:spcBef>
                <a:spcPts val="1800"/>
              </a:spcBef>
              <a:buSzPct val="125000"/>
              <a:defRPr sz="1800">
                <a:solidFill>
                  <a:srgbClr val="000000"/>
                </a:solidFill>
              </a:defRPr>
            </a:pPr>
            <a:r>
              <a:rPr sz="3864" b="1" dirty="0">
                <a:latin typeface="Helvetica"/>
                <a:cs typeface="Helvetica"/>
              </a:rPr>
              <a:t>Because of the nature of the gospel, I should prioritize the gospel by </a:t>
            </a:r>
            <a:r>
              <a:rPr sz="3864" b="1" i="1" dirty="0">
                <a:latin typeface="Helvetica"/>
                <a:cs typeface="Helvetica"/>
              </a:rPr>
              <a:t>praising</a:t>
            </a:r>
            <a:r>
              <a:rPr sz="3864" b="1" dirty="0">
                <a:latin typeface="Helvetica"/>
                <a:cs typeface="Helvetica"/>
              </a:rPr>
              <a:t> God (1:1-5).</a:t>
            </a:r>
          </a:p>
          <a:p>
            <a:pPr marL="451986" lvl="0" indent="-451986" defTabSz="537463">
              <a:spcBef>
                <a:spcPts val="1800"/>
              </a:spcBef>
              <a:buSzPct val="125000"/>
              <a:defRPr sz="1800">
                <a:solidFill>
                  <a:srgbClr val="000000"/>
                </a:solidFill>
              </a:defRPr>
            </a:pPr>
            <a:r>
              <a:rPr sz="3864" b="1" dirty="0">
                <a:latin typeface="Helvetica"/>
                <a:cs typeface="Helvetica"/>
              </a:rPr>
              <a:t>Because of the source of the gospel, I should prioritize the gospel by </a:t>
            </a:r>
            <a:r>
              <a:rPr sz="3864" b="1" i="1" dirty="0">
                <a:latin typeface="Helvetica"/>
                <a:cs typeface="Helvetica"/>
              </a:rPr>
              <a:t>proclaiming</a:t>
            </a:r>
            <a:r>
              <a:rPr sz="3864" b="1" dirty="0">
                <a:latin typeface="Helvetica"/>
                <a:cs typeface="Helvetica"/>
              </a:rPr>
              <a:t> it (1:6-12).</a:t>
            </a:r>
          </a:p>
          <a:p>
            <a:pPr marL="451986" lvl="0" indent="-451986" defTabSz="537463">
              <a:spcBef>
                <a:spcPts val="1800"/>
              </a:spcBef>
              <a:buSzPct val="125000"/>
              <a:defRPr sz="1800">
                <a:solidFill>
                  <a:srgbClr val="000000"/>
                </a:solidFill>
              </a:defRPr>
            </a:pPr>
            <a:r>
              <a:rPr sz="3864" b="1" dirty="0">
                <a:latin typeface="Helvetica"/>
                <a:cs typeface="Helvetica"/>
              </a:rPr>
              <a:t>Because of the goal of the gospel, I should prioritize the gospel by </a:t>
            </a:r>
            <a:r>
              <a:rPr sz="3864" b="1" i="1" dirty="0">
                <a:latin typeface="Helvetica"/>
                <a:cs typeface="Helvetica"/>
              </a:rPr>
              <a:t>producing</a:t>
            </a:r>
            <a:r>
              <a:rPr sz="3864" b="1" dirty="0">
                <a:latin typeface="Helvetica"/>
                <a:cs typeface="Helvetica"/>
              </a:rPr>
              <a:t> fruit (1:13-24).</a:t>
            </a:r>
          </a:p>
          <a:p>
            <a:pPr marL="451986" lvl="0" indent="-451986" defTabSz="537463">
              <a:spcBef>
                <a:spcPts val="1800"/>
              </a:spcBef>
              <a:buSzPct val="125000"/>
              <a:defRPr sz="1800">
                <a:solidFill>
                  <a:srgbClr val="000000"/>
                </a:solidFill>
              </a:defRPr>
            </a:pPr>
            <a:r>
              <a:rPr sz="3864" b="1" spc="-115" dirty="0">
                <a:latin typeface="Helvetica"/>
                <a:cs typeface="Helvetica"/>
              </a:rPr>
              <a:t>Because of the work of the gospel, I should prioritize the gospel by </a:t>
            </a:r>
            <a:r>
              <a:rPr sz="3864" b="1" i="1" spc="-115" dirty="0">
                <a:latin typeface="Helvetica"/>
                <a:cs typeface="Helvetica"/>
              </a:rPr>
              <a:t>partnering</a:t>
            </a:r>
            <a:r>
              <a:rPr sz="3864" b="1" spc="-115" dirty="0">
                <a:latin typeface="Helvetica"/>
                <a:cs typeface="Helvetica"/>
              </a:rPr>
              <a:t> with others (2:1-10).</a:t>
            </a:r>
          </a:p>
          <a:p>
            <a:pPr marL="451986" lvl="0" indent="-451986" defTabSz="537463">
              <a:spcBef>
                <a:spcPts val="1800"/>
              </a:spcBef>
              <a:buSzPct val="125000"/>
              <a:defRPr sz="1800">
                <a:solidFill>
                  <a:srgbClr val="000000"/>
                </a:solidFill>
              </a:defRPr>
            </a:pPr>
            <a:r>
              <a:rPr sz="3864" b="1" dirty="0">
                <a:latin typeface="Helvetica"/>
                <a:cs typeface="Helvetica"/>
              </a:rPr>
              <a:t>Because of the subversion of the gospel, I should prioritize the gospel by </a:t>
            </a:r>
            <a:r>
              <a:rPr sz="3864" b="1" i="1" dirty="0">
                <a:latin typeface="Helvetica"/>
                <a:cs typeface="Helvetica"/>
              </a:rPr>
              <a:t>protecting</a:t>
            </a:r>
            <a:r>
              <a:rPr sz="3864" b="1" dirty="0">
                <a:latin typeface="Helvetica"/>
                <a:cs typeface="Helvetica"/>
              </a:rPr>
              <a:t> it (2:11-21).</a:t>
            </a:r>
          </a:p>
        </p:txBody>
      </p:sp>
      <p:sp>
        <p:nvSpPr>
          <p:cNvPr id="41" name="Shape 41"/>
          <p:cNvSpPr>
            <a:spLocks noGrp="1"/>
          </p:cNvSpPr>
          <p:nvPr>
            <p:ph type="title" idx="4294967295"/>
          </p:nvPr>
        </p:nvSpPr>
        <p:spPr>
          <a:xfrm>
            <a:off x="236461" y="99180"/>
            <a:ext cx="12531878" cy="1675192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0000"/>
                </a:solidFill>
              </a:defRPr>
            </a:lvl1pPr>
          </a:lstStyle>
          <a:p>
            <a:pPr lvl="0">
              <a:defRPr sz="1800" b="0"/>
            </a:pPr>
            <a:r>
              <a:rPr sz="8000" b="1">
                <a:latin typeface="Helvetica"/>
                <a:cs typeface="Helvetica"/>
              </a:rPr>
              <a:t>Gospel-Centered Living</a:t>
            </a:r>
          </a:p>
        </p:txBody>
      </p:sp>
    </p:spTree>
  </p:cSld>
  <p:clrMapOvr>
    <a:masterClrMapping/>
  </p:clrMapOvr>
  <p:transition xmlns:p14="http://schemas.microsoft.com/office/powerpoint/2010/main" spd="med">
    <p:dissolve/>
  </p:transition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1" build="p" bldLvl="5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BLANK 2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-1"/>
            <a:ext cx="13004801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xfrm>
            <a:off x="902252" y="2715721"/>
            <a:ext cx="11749084" cy="6683120"/>
          </a:xfrm>
          <a:prstGeom prst="rect">
            <a:avLst/>
          </a:prstGeom>
        </p:spPr>
        <p:txBody>
          <a:bodyPr/>
          <a:lstStyle/>
          <a:p>
            <a:pPr marL="729915" lvl="0" indent="-729915">
              <a:spcBef>
                <a:spcPts val="4000"/>
              </a:spcBef>
              <a:buSzPct val="100000"/>
              <a:buAutoNum type="arabicPeriod"/>
              <a:defRPr sz="1800">
                <a:solidFill>
                  <a:srgbClr val="000000"/>
                </a:solidFill>
              </a:defRPr>
            </a:pPr>
            <a:r>
              <a:rPr sz="4200" b="1" dirty="0">
                <a:solidFill>
                  <a:srgbClr val="FFFFFF"/>
                </a:solidFill>
                <a:latin typeface="Helvetica"/>
                <a:cs typeface="Helvetica"/>
              </a:rPr>
              <a:t>The </a:t>
            </a:r>
            <a:r>
              <a:rPr sz="4200" b="1" u="sng" dirty="0">
                <a:solidFill>
                  <a:srgbClr val="FFFFFF"/>
                </a:solidFill>
                <a:latin typeface="Helvetica"/>
                <a:cs typeface="Helvetica"/>
              </a:rPr>
              <a:t>sin</a:t>
            </a:r>
            <a:r>
              <a:rPr sz="4200" b="1" dirty="0">
                <a:solidFill>
                  <a:srgbClr val="FFFFFF"/>
                </a:solidFill>
                <a:latin typeface="Helvetica"/>
                <a:cs typeface="Helvetica"/>
              </a:rPr>
              <a:t> (vv. 11-13a)</a:t>
            </a:r>
          </a:p>
          <a:p>
            <a:pPr marL="729915" lvl="0" indent="-729915">
              <a:spcBef>
                <a:spcPts val="4000"/>
              </a:spcBef>
              <a:buSzPct val="100000"/>
              <a:buAutoNum type="arabicPeriod"/>
              <a:defRPr sz="1800">
                <a:solidFill>
                  <a:srgbClr val="000000"/>
                </a:solidFill>
              </a:defRPr>
            </a:pPr>
            <a:r>
              <a:rPr sz="4200" b="1" dirty="0">
                <a:solidFill>
                  <a:srgbClr val="FFFFFF"/>
                </a:solidFill>
                <a:latin typeface="Helvetica"/>
                <a:cs typeface="Helvetica"/>
              </a:rPr>
              <a:t>The </a:t>
            </a:r>
            <a:r>
              <a:rPr sz="4200" b="1" u="sng" dirty="0">
                <a:solidFill>
                  <a:srgbClr val="FFFFFF"/>
                </a:solidFill>
                <a:latin typeface="Helvetica"/>
                <a:cs typeface="Helvetica"/>
              </a:rPr>
              <a:t>motive</a:t>
            </a:r>
            <a:r>
              <a:rPr sz="4200" b="1" dirty="0">
                <a:solidFill>
                  <a:srgbClr val="FFFFFF"/>
                </a:solidFill>
                <a:latin typeface="Helvetica"/>
                <a:cs typeface="Helvetica"/>
              </a:rPr>
              <a:t> (v. 12b)</a:t>
            </a:r>
          </a:p>
          <a:p>
            <a:pPr marL="729915" lvl="0" indent="-729915">
              <a:spcBef>
                <a:spcPts val="4000"/>
              </a:spcBef>
              <a:buSzPct val="100000"/>
              <a:buAutoNum type="arabicPeriod"/>
              <a:defRPr sz="1800">
                <a:solidFill>
                  <a:srgbClr val="000000"/>
                </a:solidFill>
              </a:defRPr>
            </a:pPr>
            <a:r>
              <a:rPr sz="4200" b="1" dirty="0">
                <a:solidFill>
                  <a:srgbClr val="FFFFFF"/>
                </a:solidFill>
                <a:latin typeface="Helvetica"/>
                <a:cs typeface="Helvetica"/>
              </a:rPr>
              <a:t>The </a:t>
            </a:r>
            <a:r>
              <a:rPr sz="4200" b="1" u="sng" dirty="0">
                <a:solidFill>
                  <a:srgbClr val="FFFFFF"/>
                </a:solidFill>
                <a:latin typeface="Helvetica"/>
                <a:cs typeface="Helvetica"/>
              </a:rPr>
              <a:t>result</a:t>
            </a:r>
            <a:r>
              <a:rPr sz="4200" b="1" dirty="0">
                <a:solidFill>
                  <a:srgbClr val="FFFFFF"/>
                </a:solidFill>
                <a:latin typeface="Helvetica"/>
                <a:cs typeface="Helvetica"/>
              </a:rPr>
              <a:t> (vv. 13-14a)</a:t>
            </a:r>
          </a:p>
          <a:p>
            <a:pPr marL="1491915" lvl="1" indent="-729915">
              <a:spcBef>
                <a:spcPts val="4000"/>
              </a:spcBef>
              <a:buSzPct val="100000"/>
              <a:buAutoNum type="alphaLcPeriod"/>
              <a:defRPr sz="1800">
                <a:solidFill>
                  <a:srgbClr val="000000"/>
                </a:solidFill>
              </a:defRPr>
            </a:pPr>
            <a:r>
              <a:rPr sz="4200" b="1" dirty="0">
                <a:solidFill>
                  <a:srgbClr val="FFFFFF"/>
                </a:solidFill>
                <a:latin typeface="Helvetica"/>
                <a:cs typeface="Helvetica"/>
              </a:rPr>
              <a:t>Other believers were </a:t>
            </a:r>
            <a:r>
              <a:rPr sz="4200" b="1" u="sng" dirty="0">
                <a:solidFill>
                  <a:srgbClr val="FFFFFF"/>
                </a:solidFill>
                <a:latin typeface="Helvetica"/>
                <a:cs typeface="Helvetica"/>
              </a:rPr>
              <a:t>led astray</a:t>
            </a:r>
            <a:r>
              <a:rPr sz="4200" b="1" dirty="0">
                <a:solidFill>
                  <a:srgbClr val="FFFFFF"/>
                </a:solidFill>
                <a:latin typeface="Helvetica"/>
                <a:cs typeface="Helvetica"/>
              </a:rPr>
              <a:t> into sin</a:t>
            </a:r>
            <a:br>
              <a:rPr sz="4200" b="1" dirty="0">
                <a:solidFill>
                  <a:srgbClr val="FFFFFF"/>
                </a:solidFill>
                <a:latin typeface="Helvetica"/>
                <a:cs typeface="Helvetica"/>
              </a:rPr>
            </a:br>
            <a:r>
              <a:rPr sz="4200" b="1" dirty="0">
                <a:solidFill>
                  <a:srgbClr val="FFFFFF"/>
                </a:solidFill>
                <a:latin typeface="Helvetica"/>
                <a:cs typeface="Helvetica"/>
              </a:rPr>
              <a:t>(v. 13).</a:t>
            </a:r>
          </a:p>
          <a:p>
            <a:pPr marL="1491915" lvl="1" indent="-729915">
              <a:spcBef>
                <a:spcPts val="4000"/>
              </a:spcBef>
              <a:buSzPct val="100000"/>
              <a:buAutoNum type="alphaLcPeriod"/>
              <a:defRPr sz="1800">
                <a:solidFill>
                  <a:srgbClr val="000000"/>
                </a:solidFill>
              </a:defRPr>
            </a:pPr>
            <a:r>
              <a:rPr sz="4200" b="1" dirty="0">
                <a:solidFill>
                  <a:srgbClr val="FFFFFF"/>
                </a:solidFill>
                <a:latin typeface="Helvetica"/>
                <a:cs typeface="Helvetica"/>
              </a:rPr>
              <a:t>The gospel was </a:t>
            </a:r>
            <a:r>
              <a:rPr sz="4200" b="1" u="sng" dirty="0">
                <a:solidFill>
                  <a:srgbClr val="FFFFFF"/>
                </a:solidFill>
                <a:latin typeface="Helvetica"/>
                <a:cs typeface="Helvetica"/>
              </a:rPr>
              <a:t>undermined</a:t>
            </a:r>
            <a:r>
              <a:rPr sz="4200" b="1" dirty="0">
                <a:solidFill>
                  <a:srgbClr val="FFFFFF"/>
                </a:solidFill>
                <a:latin typeface="Helvetica"/>
                <a:cs typeface="Helvetica"/>
              </a:rPr>
              <a:t> (v. 14a).</a:t>
            </a:r>
          </a:p>
        </p:txBody>
      </p:sp>
      <p:sp>
        <p:nvSpPr>
          <p:cNvPr id="45" name="Shape 45"/>
          <p:cNvSpPr>
            <a:spLocks noGrp="1"/>
          </p:cNvSpPr>
          <p:nvPr>
            <p:ph type="title"/>
          </p:nvPr>
        </p:nvSpPr>
        <p:spPr>
          <a:xfrm>
            <a:off x="236461" y="-125277"/>
            <a:ext cx="12531878" cy="2917554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80000"/>
              </a:lnSpc>
              <a:defRPr sz="1800">
                <a:solidFill>
                  <a:srgbClr val="000000"/>
                </a:solidFill>
              </a:defRPr>
            </a:pPr>
            <a:r>
              <a:rPr sz="8000" b="1">
                <a:solidFill>
                  <a:srgbClr val="FFFFFF"/>
                </a:solidFill>
                <a:latin typeface="Helvetica"/>
                <a:cs typeface="Helvetica"/>
              </a:rPr>
              <a:t>Peter’s </a:t>
            </a:r>
            <a:r>
              <a:rPr sz="8000" b="1" u="sng">
                <a:solidFill>
                  <a:srgbClr val="FFFFFF"/>
                </a:solidFill>
                <a:latin typeface="Helvetica"/>
                <a:cs typeface="Helvetica"/>
              </a:rPr>
              <a:t>Error</a:t>
            </a:r>
            <a:br>
              <a:rPr sz="8000" b="1" u="sng">
                <a:solidFill>
                  <a:srgbClr val="FFFFFF"/>
                </a:solidFill>
                <a:latin typeface="Helvetica"/>
                <a:cs typeface="Helvetica"/>
              </a:rPr>
            </a:br>
            <a:r>
              <a:rPr sz="8000" b="1">
                <a:solidFill>
                  <a:srgbClr val="FFFFFF"/>
                </a:solidFill>
                <a:latin typeface="Helvetica"/>
                <a:cs typeface="Helvetica"/>
              </a:rPr>
              <a:t>(vv. 11-14a)</a:t>
            </a:r>
          </a:p>
        </p:txBody>
      </p:sp>
    </p:spTree>
  </p:cSld>
  <p:clrMapOvr>
    <a:masterClrMapping/>
  </p:clrMapOvr>
  <p:transition xmlns:p14="http://schemas.microsoft.com/office/powerpoint/2010/main" spd="med">
    <p:dissolve/>
  </p:transition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1" build="p" bldLvl="5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BLANK 2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-1"/>
            <a:ext cx="13004801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48" name="Shape 48"/>
          <p:cNvSpPr>
            <a:spLocks noGrp="1"/>
          </p:cNvSpPr>
          <p:nvPr>
            <p:ph type="body" idx="1"/>
          </p:nvPr>
        </p:nvSpPr>
        <p:spPr>
          <a:xfrm>
            <a:off x="902252" y="2715721"/>
            <a:ext cx="11749084" cy="6683120"/>
          </a:xfrm>
          <a:prstGeom prst="rect">
            <a:avLst/>
          </a:prstGeom>
        </p:spPr>
        <p:txBody>
          <a:bodyPr/>
          <a:lstStyle/>
          <a:p>
            <a:pPr marL="678821" lvl="0" indent="-678821" defTabSz="543305">
              <a:spcBef>
                <a:spcPts val="3700"/>
              </a:spcBef>
              <a:buSzPct val="100000"/>
              <a:buAutoNum type="arabicPeriod"/>
              <a:defRPr sz="1800">
                <a:solidFill>
                  <a:srgbClr val="000000"/>
                </a:solidFill>
              </a:defRPr>
            </a:pPr>
            <a:r>
              <a:rPr sz="3906" b="1" dirty="0">
                <a:solidFill>
                  <a:srgbClr val="FFFFFF"/>
                </a:solidFill>
                <a:latin typeface="Helvetica"/>
                <a:cs typeface="Helvetica"/>
              </a:rPr>
              <a:t>The </a:t>
            </a:r>
            <a:r>
              <a:rPr sz="3906" b="1" u="sng" dirty="0">
                <a:solidFill>
                  <a:srgbClr val="FFFFFF"/>
                </a:solidFill>
                <a:latin typeface="Helvetica"/>
                <a:cs typeface="Helvetica"/>
              </a:rPr>
              <a:t>motive</a:t>
            </a:r>
            <a:r>
              <a:rPr sz="3906" b="1" dirty="0">
                <a:solidFill>
                  <a:srgbClr val="FFFFFF"/>
                </a:solidFill>
                <a:latin typeface="Helvetica"/>
                <a:cs typeface="Helvetica"/>
              </a:rPr>
              <a:t> (v. 14a)</a:t>
            </a:r>
          </a:p>
          <a:p>
            <a:pPr marL="678821" lvl="0" indent="-678821" defTabSz="543305">
              <a:spcBef>
                <a:spcPts val="3700"/>
              </a:spcBef>
              <a:buSzPct val="100000"/>
              <a:buAutoNum type="arabicPeriod"/>
              <a:defRPr sz="1800">
                <a:solidFill>
                  <a:srgbClr val="000000"/>
                </a:solidFill>
              </a:defRPr>
            </a:pPr>
            <a:r>
              <a:rPr sz="3906" b="1" dirty="0">
                <a:solidFill>
                  <a:srgbClr val="FFFFFF"/>
                </a:solidFill>
                <a:latin typeface="Helvetica"/>
                <a:cs typeface="Helvetica"/>
              </a:rPr>
              <a:t>The </a:t>
            </a:r>
            <a:r>
              <a:rPr sz="3906" b="1" u="sng" dirty="0">
                <a:solidFill>
                  <a:srgbClr val="FFFFFF"/>
                </a:solidFill>
                <a:latin typeface="Helvetica"/>
                <a:cs typeface="Helvetica"/>
              </a:rPr>
              <a:t>point</a:t>
            </a:r>
            <a:r>
              <a:rPr sz="3906" b="1" dirty="0">
                <a:solidFill>
                  <a:srgbClr val="FFFFFF"/>
                </a:solidFill>
                <a:latin typeface="Helvetica"/>
                <a:cs typeface="Helvetica"/>
              </a:rPr>
              <a:t> (v. 14c)</a:t>
            </a:r>
          </a:p>
          <a:p>
            <a:pPr marL="0" lvl="0" indent="708659" defTabSz="543305">
              <a:spcBef>
                <a:spcPts val="37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906" b="1" i="1" dirty="0">
                <a:solidFill>
                  <a:srgbClr val="FFFFFF"/>
                </a:solidFill>
                <a:latin typeface="Helvetica"/>
                <a:cs typeface="Helvetica"/>
              </a:rPr>
              <a:t>Application</a:t>
            </a:r>
            <a:r>
              <a:rPr sz="3906" b="1" dirty="0">
                <a:solidFill>
                  <a:srgbClr val="FFFFFF"/>
                </a:solidFill>
                <a:latin typeface="Helvetica"/>
                <a:cs typeface="Helvetica"/>
              </a:rPr>
              <a:t>: Two relevant principles—</a:t>
            </a:r>
          </a:p>
          <a:p>
            <a:pPr marL="1165559" lvl="1" indent="-456899" defTabSz="543305">
              <a:spcBef>
                <a:spcPts val="3700"/>
              </a:spcBef>
              <a:buSzPct val="125000"/>
              <a:defRPr sz="1800">
                <a:solidFill>
                  <a:srgbClr val="000000"/>
                </a:solidFill>
              </a:defRPr>
            </a:pPr>
            <a:r>
              <a:rPr sz="3906" b="1" i="1" dirty="0">
                <a:solidFill>
                  <a:srgbClr val="FFFFFF"/>
                </a:solidFill>
                <a:latin typeface="Helvetica"/>
                <a:cs typeface="Helvetica"/>
              </a:rPr>
              <a:t>Specific principle</a:t>
            </a:r>
            <a:r>
              <a:rPr sz="3906" b="1" dirty="0">
                <a:solidFill>
                  <a:srgbClr val="FFFFFF"/>
                </a:solidFill>
                <a:latin typeface="Helvetica"/>
                <a:cs typeface="Helvetica"/>
              </a:rPr>
              <a:t>: How can you call people to </a:t>
            </a:r>
            <a:r>
              <a:rPr sz="3906" b="1" u="sng" dirty="0">
                <a:solidFill>
                  <a:srgbClr val="FFFFFF"/>
                </a:solidFill>
                <a:latin typeface="Helvetica"/>
                <a:cs typeface="Helvetica"/>
              </a:rPr>
              <a:t>works</a:t>
            </a:r>
            <a:r>
              <a:rPr sz="3906" b="1" dirty="0">
                <a:solidFill>
                  <a:srgbClr val="FFFFFF"/>
                </a:solidFill>
                <a:latin typeface="Helvetica"/>
                <a:cs typeface="Helvetica"/>
              </a:rPr>
              <a:t> when you’ve been living by </a:t>
            </a:r>
            <a:r>
              <a:rPr sz="3906" b="1" u="sng" dirty="0">
                <a:solidFill>
                  <a:srgbClr val="FFFFFF"/>
                </a:solidFill>
                <a:latin typeface="Helvetica"/>
                <a:cs typeface="Helvetica"/>
              </a:rPr>
              <a:t>grace</a:t>
            </a:r>
            <a:r>
              <a:rPr sz="3906" b="1" dirty="0">
                <a:solidFill>
                  <a:srgbClr val="FFFFFF"/>
                </a:solidFill>
                <a:latin typeface="Helvetica"/>
                <a:cs typeface="Helvetica"/>
              </a:rPr>
              <a:t>?</a:t>
            </a:r>
          </a:p>
          <a:p>
            <a:pPr marL="1165559" lvl="1" indent="-456899" defTabSz="543305">
              <a:spcBef>
                <a:spcPts val="3700"/>
              </a:spcBef>
              <a:buSzPct val="125000"/>
              <a:defRPr sz="1800">
                <a:solidFill>
                  <a:srgbClr val="000000"/>
                </a:solidFill>
              </a:defRPr>
            </a:pPr>
            <a:r>
              <a:rPr sz="3906" b="1" i="1" dirty="0">
                <a:solidFill>
                  <a:srgbClr val="FFFFFF"/>
                </a:solidFill>
                <a:latin typeface="Helvetica"/>
                <a:cs typeface="Helvetica"/>
              </a:rPr>
              <a:t>General principle</a:t>
            </a:r>
            <a:r>
              <a:rPr sz="3906" b="1" dirty="0">
                <a:solidFill>
                  <a:srgbClr val="FFFFFF"/>
                </a:solidFill>
                <a:latin typeface="Helvetica"/>
                <a:cs typeface="Helvetica"/>
              </a:rPr>
              <a:t>: How can you ask people to be like </a:t>
            </a:r>
            <a:r>
              <a:rPr sz="3906" b="1" u="sng" dirty="0">
                <a:solidFill>
                  <a:srgbClr val="FFFFFF"/>
                </a:solidFill>
                <a:latin typeface="Helvetica"/>
                <a:cs typeface="Helvetica"/>
              </a:rPr>
              <a:t>you</a:t>
            </a:r>
            <a:r>
              <a:rPr sz="3906" b="1" dirty="0">
                <a:solidFill>
                  <a:srgbClr val="FFFFFF"/>
                </a:solidFill>
                <a:latin typeface="Helvetica"/>
                <a:cs typeface="Helvetica"/>
              </a:rPr>
              <a:t> when you’ve been like </a:t>
            </a:r>
            <a:r>
              <a:rPr sz="3906" b="1" u="sng" dirty="0">
                <a:solidFill>
                  <a:srgbClr val="FFFFFF"/>
                </a:solidFill>
                <a:latin typeface="Helvetica"/>
                <a:cs typeface="Helvetica"/>
              </a:rPr>
              <a:t>them</a:t>
            </a:r>
            <a:r>
              <a:rPr sz="3906" b="1" dirty="0">
                <a:solidFill>
                  <a:srgbClr val="FFFFFF"/>
                </a:solidFill>
                <a:latin typeface="Helvetica"/>
                <a:cs typeface="Helvetica"/>
              </a:rPr>
              <a:t>?</a:t>
            </a:r>
          </a:p>
        </p:txBody>
      </p:sp>
      <p:sp>
        <p:nvSpPr>
          <p:cNvPr id="49" name="Shape 49"/>
          <p:cNvSpPr>
            <a:spLocks noGrp="1"/>
          </p:cNvSpPr>
          <p:nvPr>
            <p:ph type="title"/>
          </p:nvPr>
        </p:nvSpPr>
        <p:spPr>
          <a:xfrm>
            <a:off x="236461" y="-125277"/>
            <a:ext cx="12531878" cy="2917554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80000"/>
              </a:lnSpc>
              <a:defRPr sz="1800">
                <a:solidFill>
                  <a:srgbClr val="000000"/>
                </a:solidFill>
              </a:defRPr>
            </a:pPr>
            <a:r>
              <a:rPr sz="8000" b="1">
                <a:solidFill>
                  <a:srgbClr val="FFFFFF"/>
                </a:solidFill>
                <a:latin typeface="Helvetica"/>
                <a:cs typeface="Helvetica"/>
              </a:rPr>
              <a:t>Paul’s </a:t>
            </a:r>
            <a:r>
              <a:rPr sz="8000" b="1" u="sng">
                <a:solidFill>
                  <a:srgbClr val="FFFFFF"/>
                </a:solidFill>
                <a:latin typeface="Helvetica"/>
                <a:cs typeface="Helvetica"/>
              </a:rPr>
              <a:t>Rebuke</a:t>
            </a:r>
            <a:br>
              <a:rPr sz="8000" b="1" u="sng">
                <a:solidFill>
                  <a:srgbClr val="FFFFFF"/>
                </a:solidFill>
                <a:latin typeface="Helvetica"/>
                <a:cs typeface="Helvetica"/>
              </a:rPr>
            </a:br>
            <a:r>
              <a:rPr sz="8000" b="1">
                <a:solidFill>
                  <a:srgbClr val="FFFFFF"/>
                </a:solidFill>
                <a:latin typeface="Helvetica"/>
                <a:cs typeface="Helvetica"/>
              </a:rPr>
              <a:t>(vv. 11, 14b)</a:t>
            </a:r>
          </a:p>
        </p:txBody>
      </p:sp>
    </p:spTree>
  </p:cSld>
  <p:clrMapOvr>
    <a:masterClrMapping/>
  </p:clrMapOvr>
  <p:transition xmlns:p14="http://schemas.microsoft.com/office/powerpoint/2010/main" spd="med">
    <p:dissolve/>
  </p:transition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1" build="p" bldLvl="5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BLANK 2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-1"/>
            <a:ext cx="13004801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52" name="Shape 52"/>
          <p:cNvSpPr>
            <a:spLocks noGrp="1"/>
          </p:cNvSpPr>
          <p:nvPr>
            <p:ph type="body" idx="1"/>
          </p:nvPr>
        </p:nvSpPr>
        <p:spPr>
          <a:xfrm>
            <a:off x="902252" y="2715721"/>
            <a:ext cx="11749084" cy="6683120"/>
          </a:xfrm>
          <a:prstGeom prst="rect">
            <a:avLst/>
          </a:prstGeom>
        </p:spPr>
        <p:txBody>
          <a:bodyPr/>
          <a:lstStyle/>
          <a:p>
            <a:pPr marL="729915" lvl="0" indent="-729915">
              <a:spcBef>
                <a:spcPts val="4000"/>
              </a:spcBef>
              <a:buSzPct val="100000"/>
              <a:buAutoNum type="arabicPeriod"/>
              <a:defRPr sz="1800">
                <a:solidFill>
                  <a:srgbClr val="000000"/>
                </a:solidFill>
              </a:defRPr>
            </a:pPr>
            <a:r>
              <a:rPr sz="4200" b="1" dirty="0">
                <a:solidFill>
                  <a:srgbClr val="FFFFFF"/>
                </a:solidFill>
                <a:latin typeface="Helvetica"/>
                <a:cs typeface="Helvetica"/>
              </a:rPr>
              <a:t>The </a:t>
            </a:r>
            <a:r>
              <a:rPr sz="4200" b="1" u="sng" dirty="0">
                <a:solidFill>
                  <a:srgbClr val="FFFFFF"/>
                </a:solidFill>
                <a:latin typeface="Helvetica"/>
                <a:cs typeface="Helvetica"/>
              </a:rPr>
              <a:t>motive</a:t>
            </a:r>
            <a:r>
              <a:rPr sz="4200" b="1" dirty="0">
                <a:solidFill>
                  <a:srgbClr val="FFFFFF"/>
                </a:solidFill>
                <a:latin typeface="Helvetica"/>
                <a:cs typeface="Helvetica"/>
              </a:rPr>
              <a:t> (v. 14a)</a:t>
            </a:r>
          </a:p>
          <a:p>
            <a:pPr marL="729915" lvl="0" indent="-729915">
              <a:spcBef>
                <a:spcPts val="4000"/>
              </a:spcBef>
              <a:buSzPct val="100000"/>
              <a:buAutoNum type="arabicPeriod"/>
              <a:defRPr sz="1800">
                <a:solidFill>
                  <a:srgbClr val="000000"/>
                </a:solidFill>
              </a:defRPr>
            </a:pPr>
            <a:r>
              <a:rPr sz="4200" b="1" dirty="0">
                <a:solidFill>
                  <a:srgbClr val="FFFFFF"/>
                </a:solidFill>
                <a:latin typeface="Helvetica"/>
                <a:cs typeface="Helvetica"/>
              </a:rPr>
              <a:t>The </a:t>
            </a:r>
            <a:r>
              <a:rPr sz="4200" b="1" u="sng" dirty="0">
                <a:solidFill>
                  <a:srgbClr val="FFFFFF"/>
                </a:solidFill>
                <a:latin typeface="Helvetica"/>
                <a:cs typeface="Helvetica"/>
              </a:rPr>
              <a:t>point</a:t>
            </a:r>
            <a:r>
              <a:rPr sz="4200" b="1" dirty="0">
                <a:solidFill>
                  <a:srgbClr val="FFFFFF"/>
                </a:solidFill>
                <a:latin typeface="Helvetica"/>
                <a:cs typeface="Helvetica"/>
              </a:rPr>
              <a:t> (v. 14c)</a:t>
            </a:r>
          </a:p>
          <a:p>
            <a:pPr marL="729915" lvl="0" indent="-729915">
              <a:spcBef>
                <a:spcPts val="4000"/>
              </a:spcBef>
              <a:buSzPct val="100000"/>
              <a:buAutoNum type="arabicPeriod"/>
              <a:defRPr sz="1800">
                <a:solidFill>
                  <a:srgbClr val="000000"/>
                </a:solidFill>
              </a:defRPr>
            </a:pPr>
            <a:r>
              <a:rPr sz="4200" b="1" dirty="0">
                <a:solidFill>
                  <a:srgbClr val="FFFFFF"/>
                </a:solidFill>
                <a:latin typeface="Helvetica"/>
                <a:cs typeface="Helvetica"/>
              </a:rPr>
              <a:t>The </a:t>
            </a:r>
            <a:r>
              <a:rPr sz="4200" b="1" u="sng" dirty="0">
                <a:solidFill>
                  <a:srgbClr val="FFFFFF"/>
                </a:solidFill>
                <a:latin typeface="Helvetica"/>
                <a:cs typeface="Helvetica"/>
              </a:rPr>
              <a:t>manner</a:t>
            </a:r>
            <a:r>
              <a:rPr sz="4200" b="1" dirty="0">
                <a:solidFill>
                  <a:srgbClr val="FFFFFF"/>
                </a:solidFill>
                <a:latin typeface="Helvetica"/>
                <a:cs typeface="Helvetica"/>
              </a:rPr>
              <a:t> (v. 11, 14b)</a:t>
            </a:r>
          </a:p>
          <a:p>
            <a:pPr marL="1491915" lvl="1" indent="-729915">
              <a:spcBef>
                <a:spcPts val="4000"/>
              </a:spcBef>
              <a:buSzPct val="100000"/>
              <a:buAutoNum type="alphaLcPeriod"/>
              <a:defRPr sz="1800">
                <a:solidFill>
                  <a:srgbClr val="000000"/>
                </a:solidFill>
              </a:defRPr>
            </a:pPr>
            <a:r>
              <a:rPr sz="4200" b="1" dirty="0">
                <a:solidFill>
                  <a:srgbClr val="FFFFFF"/>
                </a:solidFill>
                <a:latin typeface="Helvetica"/>
                <a:cs typeface="Helvetica"/>
              </a:rPr>
              <a:t>A </a:t>
            </a:r>
            <a:r>
              <a:rPr sz="4200" b="1" u="sng" dirty="0">
                <a:solidFill>
                  <a:srgbClr val="FFFFFF"/>
                </a:solidFill>
                <a:latin typeface="Helvetica"/>
                <a:cs typeface="Helvetica"/>
              </a:rPr>
              <a:t>personal</a:t>
            </a:r>
            <a:r>
              <a:rPr sz="4200" b="1" dirty="0">
                <a:solidFill>
                  <a:srgbClr val="FFFFFF"/>
                </a:solidFill>
                <a:latin typeface="Helvetica"/>
                <a:cs typeface="Helvetica"/>
              </a:rPr>
              <a:t> rebuke (v. 11)</a:t>
            </a:r>
          </a:p>
          <a:p>
            <a:pPr marL="1491915" lvl="1" indent="-729915">
              <a:spcBef>
                <a:spcPts val="4000"/>
              </a:spcBef>
              <a:buSzPct val="100000"/>
              <a:buAutoNum type="alphaLcPeriod"/>
              <a:defRPr sz="1800">
                <a:solidFill>
                  <a:srgbClr val="000000"/>
                </a:solidFill>
              </a:defRPr>
            </a:pPr>
            <a:r>
              <a:rPr sz="4200" b="1" dirty="0">
                <a:solidFill>
                  <a:srgbClr val="FFFFFF"/>
                </a:solidFill>
                <a:latin typeface="Helvetica"/>
                <a:cs typeface="Helvetica"/>
              </a:rPr>
              <a:t>A </a:t>
            </a:r>
            <a:r>
              <a:rPr sz="4200" b="1" u="sng" dirty="0">
                <a:solidFill>
                  <a:srgbClr val="FFFFFF"/>
                </a:solidFill>
                <a:latin typeface="Helvetica"/>
                <a:cs typeface="Helvetica"/>
              </a:rPr>
              <a:t>public</a:t>
            </a:r>
            <a:r>
              <a:rPr sz="4200" b="1" dirty="0">
                <a:solidFill>
                  <a:srgbClr val="FFFFFF"/>
                </a:solidFill>
                <a:latin typeface="Helvetica"/>
                <a:cs typeface="Helvetica"/>
              </a:rPr>
              <a:t> rebuke (v. 14a)</a:t>
            </a:r>
          </a:p>
          <a:p>
            <a:pPr marL="1491915" lvl="1" indent="-729915">
              <a:spcBef>
                <a:spcPts val="4000"/>
              </a:spcBef>
              <a:buSzPct val="100000"/>
              <a:buAutoNum type="alphaLcPeriod"/>
              <a:defRPr sz="1800">
                <a:solidFill>
                  <a:srgbClr val="000000"/>
                </a:solidFill>
              </a:defRPr>
            </a:pPr>
            <a:r>
              <a:rPr sz="4200" b="1" dirty="0">
                <a:solidFill>
                  <a:srgbClr val="FFFFFF"/>
                </a:solidFill>
                <a:latin typeface="Helvetica"/>
                <a:cs typeface="Helvetica"/>
              </a:rPr>
              <a:t>A </a:t>
            </a:r>
            <a:r>
              <a:rPr sz="4200" b="1" u="sng" dirty="0">
                <a:solidFill>
                  <a:srgbClr val="FFFFFF"/>
                </a:solidFill>
                <a:latin typeface="Helvetica"/>
                <a:cs typeface="Helvetica"/>
              </a:rPr>
              <a:t>prompt</a:t>
            </a:r>
            <a:r>
              <a:rPr sz="4200" b="1" dirty="0">
                <a:solidFill>
                  <a:srgbClr val="FFFFFF"/>
                </a:solidFill>
                <a:latin typeface="Helvetica"/>
                <a:cs typeface="Helvetica"/>
              </a:rPr>
              <a:t> rebuke (v. 14)</a:t>
            </a:r>
          </a:p>
        </p:txBody>
      </p:sp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xfrm>
            <a:off x="236461" y="-125277"/>
            <a:ext cx="12531878" cy="2917554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80000"/>
              </a:lnSpc>
              <a:defRPr sz="1800">
                <a:solidFill>
                  <a:srgbClr val="000000"/>
                </a:solidFill>
              </a:defRPr>
            </a:pPr>
            <a:r>
              <a:rPr sz="8000" b="1">
                <a:solidFill>
                  <a:srgbClr val="FFFFFF"/>
                </a:solidFill>
                <a:latin typeface="Helvetica"/>
                <a:cs typeface="Helvetica"/>
              </a:rPr>
              <a:t>Paul’s </a:t>
            </a:r>
            <a:r>
              <a:rPr sz="8000" b="1" u="sng">
                <a:solidFill>
                  <a:srgbClr val="FFFFFF"/>
                </a:solidFill>
                <a:latin typeface="Helvetica"/>
                <a:cs typeface="Helvetica"/>
              </a:rPr>
              <a:t>Rebuke</a:t>
            </a:r>
            <a:br>
              <a:rPr sz="8000" b="1" u="sng">
                <a:solidFill>
                  <a:srgbClr val="FFFFFF"/>
                </a:solidFill>
                <a:latin typeface="Helvetica"/>
                <a:cs typeface="Helvetica"/>
              </a:rPr>
            </a:br>
            <a:r>
              <a:rPr sz="8000" b="1">
                <a:solidFill>
                  <a:srgbClr val="FFFFFF"/>
                </a:solidFill>
                <a:latin typeface="Helvetica"/>
                <a:cs typeface="Helvetica"/>
              </a:rPr>
              <a:t>(vv. 11, 14b)</a:t>
            </a:r>
          </a:p>
        </p:txBody>
      </p:sp>
    </p:spTree>
  </p:cSld>
  <p:clrMapOvr>
    <a:masterClrMapping/>
  </p:clrMapOvr>
  <p:transition xmlns:p14="http://schemas.microsoft.com/office/powerpoint/2010/main" spd="med">
    <p:dissolve/>
  </p:transition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5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9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1000"/>
                                        <p:tgtEl>
                                          <p:spTgt spid="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1" build="p" bldLvl="5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BLANK 2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-1"/>
            <a:ext cx="13004801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56" name="Shape 56"/>
          <p:cNvSpPr>
            <a:spLocks noGrp="1"/>
          </p:cNvSpPr>
          <p:nvPr>
            <p:ph type="body" idx="1"/>
          </p:nvPr>
        </p:nvSpPr>
        <p:spPr>
          <a:xfrm>
            <a:off x="902252" y="2715721"/>
            <a:ext cx="11749084" cy="6683120"/>
          </a:xfrm>
          <a:prstGeom prst="rect">
            <a:avLst/>
          </a:prstGeom>
        </p:spPr>
        <p:txBody>
          <a:bodyPr/>
          <a:lstStyle/>
          <a:p>
            <a:pPr marL="383205" lvl="0" indent="-383205" defTabSz="455675">
              <a:spcBef>
                <a:spcPts val="3100"/>
              </a:spcBef>
              <a:buSzPct val="125000"/>
              <a:defRPr sz="1800">
                <a:solidFill>
                  <a:srgbClr val="000000"/>
                </a:solidFill>
              </a:defRPr>
            </a:pPr>
            <a:r>
              <a:rPr sz="3275" b="1" dirty="0">
                <a:solidFill>
                  <a:srgbClr val="FFFFFF"/>
                </a:solidFill>
                <a:latin typeface="Helvetica"/>
                <a:cs typeface="Helvetica"/>
              </a:rPr>
              <a:t>“Justification is the act of God whereby He declares the believing sinner righteous [i.e., not guilty”] in Jesus Christ [i.e., because of His righteous life and sacrificial death].”</a:t>
            </a:r>
          </a:p>
          <a:p>
            <a:pPr marL="383205" lvl="0" indent="-383205" defTabSz="455675">
              <a:spcBef>
                <a:spcPts val="3100"/>
              </a:spcBef>
              <a:buSzPct val="125000"/>
              <a:defRPr sz="1800">
                <a:solidFill>
                  <a:srgbClr val="000000"/>
                </a:solidFill>
              </a:defRPr>
            </a:pPr>
            <a:r>
              <a:rPr sz="3275" b="1" dirty="0">
                <a:solidFill>
                  <a:srgbClr val="FFFFFF"/>
                </a:solidFill>
                <a:latin typeface="Helvetica"/>
                <a:cs typeface="Helvetica"/>
              </a:rPr>
              <a:t>“Justification” is a legal term, borrowed from the law courts. It is the exact opposite of “condemnation”. “To condemn” is to declare somebody guilty; “to justify” is to declare him not guilty, innocent or righteous. In the Bible it refers to God’s act of unmerited favour by which He puts a sinner right with Himself, not only pardoning or acquitting him, but accepting him and treating him as righteous.</a:t>
            </a:r>
          </a:p>
        </p:txBody>
      </p:sp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xfrm>
            <a:off x="236461" y="-125277"/>
            <a:ext cx="12531878" cy="2917554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80000"/>
              </a:lnSpc>
              <a:defRPr sz="1800">
                <a:solidFill>
                  <a:srgbClr val="000000"/>
                </a:solidFill>
              </a:defRPr>
            </a:pPr>
            <a:r>
              <a:rPr sz="8000" b="1">
                <a:solidFill>
                  <a:srgbClr val="FFFFFF"/>
                </a:solidFill>
                <a:latin typeface="Helvetica"/>
                <a:cs typeface="Helvetica"/>
              </a:rPr>
              <a:t>Paul’s </a:t>
            </a:r>
            <a:r>
              <a:rPr sz="8000" b="1" u="sng">
                <a:solidFill>
                  <a:srgbClr val="FFFFFF"/>
                </a:solidFill>
                <a:latin typeface="Helvetica"/>
                <a:cs typeface="Helvetica"/>
              </a:rPr>
              <a:t>Explanation</a:t>
            </a:r>
            <a:br>
              <a:rPr sz="8000" b="1" u="sng">
                <a:solidFill>
                  <a:srgbClr val="FFFFFF"/>
                </a:solidFill>
                <a:latin typeface="Helvetica"/>
                <a:cs typeface="Helvetica"/>
              </a:rPr>
            </a:br>
            <a:r>
              <a:rPr sz="8000" b="1">
                <a:solidFill>
                  <a:srgbClr val="FFFFFF"/>
                </a:solidFill>
                <a:latin typeface="Helvetica"/>
                <a:cs typeface="Helvetica"/>
              </a:rPr>
              <a:t>(vv. 15-21)</a:t>
            </a:r>
          </a:p>
        </p:txBody>
      </p:sp>
    </p:spTree>
  </p:cSld>
  <p:clrMapOvr>
    <a:masterClrMapping/>
  </p:clrMapOvr>
  <p:transition xmlns:p14="http://schemas.microsoft.com/office/powerpoint/2010/main" spd="med">
    <p:dissolve/>
  </p:transition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5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1" build="p" bldLvl="5" animBg="1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BLANK 2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-1"/>
            <a:ext cx="13004801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60" name="Shape 60"/>
          <p:cNvSpPr>
            <a:spLocks noGrp="1"/>
          </p:cNvSpPr>
          <p:nvPr>
            <p:ph type="body" idx="1"/>
          </p:nvPr>
        </p:nvSpPr>
        <p:spPr>
          <a:xfrm>
            <a:off x="902252" y="2715721"/>
            <a:ext cx="11749084" cy="6683120"/>
          </a:xfrm>
          <a:prstGeom prst="rect">
            <a:avLst/>
          </a:prstGeom>
        </p:spPr>
        <p:txBody>
          <a:bodyPr/>
          <a:lstStyle/>
          <a:p>
            <a:pPr marL="547436" lvl="0" indent="-547436" defTabSz="438150">
              <a:spcBef>
                <a:spcPts val="3000"/>
              </a:spcBef>
              <a:buSzPct val="100000"/>
              <a:buAutoNum type="arabicPeriod"/>
              <a:defRPr sz="1800">
                <a:solidFill>
                  <a:srgbClr val="000000"/>
                </a:solidFill>
              </a:defRPr>
            </a:pPr>
            <a:r>
              <a:rPr sz="3150" b="1" dirty="0">
                <a:solidFill>
                  <a:srgbClr val="FFFFFF"/>
                </a:solidFill>
                <a:latin typeface="Helvetica"/>
                <a:cs typeface="Helvetica"/>
              </a:rPr>
              <a:t>Thesis (vv. 15-16) – Justification is through </a:t>
            </a:r>
            <a:r>
              <a:rPr sz="3150" b="1" u="sng" dirty="0">
                <a:solidFill>
                  <a:srgbClr val="FFFFFF"/>
                </a:solidFill>
                <a:latin typeface="Helvetica"/>
                <a:cs typeface="Helvetica"/>
              </a:rPr>
              <a:t>faith</a:t>
            </a:r>
            <a:r>
              <a:rPr sz="3150" b="1" dirty="0">
                <a:solidFill>
                  <a:srgbClr val="FFFFFF"/>
                </a:solidFill>
                <a:latin typeface="Helvetica"/>
                <a:cs typeface="Helvetica"/>
              </a:rPr>
              <a:t> alone, not through obedience to the Law.</a:t>
            </a:r>
          </a:p>
          <a:p>
            <a:pPr marL="0" lvl="0" indent="0" defTabSz="438150">
              <a:spcBef>
                <a:spcPts val="30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150" b="1" i="1" dirty="0">
                <a:solidFill>
                  <a:srgbClr val="FFFFFF"/>
                </a:solidFill>
                <a:latin typeface="Helvetica"/>
                <a:cs typeface="Helvetica"/>
              </a:rPr>
              <a:t>	We know that…</a:t>
            </a:r>
          </a:p>
          <a:p>
            <a:pPr marL="0" lvl="0" indent="0" defTabSz="438150">
              <a:spcBef>
                <a:spcPts val="30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150" b="1" i="1" dirty="0">
                <a:solidFill>
                  <a:srgbClr val="FFFFFF"/>
                </a:solidFill>
                <a:latin typeface="Helvetica"/>
                <a:cs typeface="Helvetica"/>
              </a:rPr>
              <a:t>	   a		a person is not justified by works of the law</a:t>
            </a:r>
          </a:p>
          <a:p>
            <a:pPr marL="0" lvl="0" indent="0" defTabSz="438150">
              <a:spcBef>
                <a:spcPts val="30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150" b="1" i="1" dirty="0">
                <a:solidFill>
                  <a:srgbClr val="FFFFFF"/>
                </a:solidFill>
                <a:latin typeface="Helvetica"/>
                <a:cs typeface="Helvetica"/>
              </a:rPr>
              <a:t>		   b		but [he is justified] through faith in Jesus Christ</a:t>
            </a:r>
          </a:p>
          <a:p>
            <a:pPr marL="0" lvl="0" indent="0" defTabSz="438150">
              <a:spcBef>
                <a:spcPts val="30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150" b="1" i="1" dirty="0">
                <a:solidFill>
                  <a:srgbClr val="FFFFFF"/>
                </a:solidFill>
                <a:latin typeface="Helvetica"/>
                <a:cs typeface="Helvetica"/>
              </a:rPr>
              <a:t>			   c		so we also have believed in Christ Jesus</a:t>
            </a:r>
          </a:p>
          <a:p>
            <a:pPr marL="0" lvl="0" indent="0" defTabSz="438150">
              <a:spcBef>
                <a:spcPts val="30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150" b="1" i="1" dirty="0">
                <a:solidFill>
                  <a:srgbClr val="FFFFFF"/>
                </a:solidFill>
                <a:latin typeface="Helvetica"/>
                <a:cs typeface="Helvetica"/>
              </a:rPr>
              <a:t>		   b1	in order to be justified by faith in Christ</a:t>
            </a:r>
          </a:p>
          <a:p>
            <a:pPr marL="0" lvl="0" indent="0" defTabSz="438150">
              <a:spcBef>
                <a:spcPts val="30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150" b="1" i="1" dirty="0">
                <a:solidFill>
                  <a:srgbClr val="FFFFFF"/>
                </a:solidFill>
                <a:latin typeface="Helvetica"/>
                <a:cs typeface="Helvetica"/>
              </a:rPr>
              <a:t>	   a1	and not [be justified] by works of the law</a:t>
            </a:r>
          </a:p>
        </p:txBody>
      </p:sp>
      <p:sp>
        <p:nvSpPr>
          <p:cNvPr id="61" name="Shape 61"/>
          <p:cNvSpPr>
            <a:spLocks noGrp="1"/>
          </p:cNvSpPr>
          <p:nvPr>
            <p:ph type="title"/>
          </p:nvPr>
        </p:nvSpPr>
        <p:spPr>
          <a:xfrm>
            <a:off x="236461" y="-125277"/>
            <a:ext cx="12531878" cy="2917554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80000"/>
              </a:lnSpc>
              <a:defRPr sz="1800">
                <a:solidFill>
                  <a:srgbClr val="000000"/>
                </a:solidFill>
              </a:defRPr>
            </a:pPr>
            <a:r>
              <a:rPr sz="8000" b="1">
                <a:solidFill>
                  <a:srgbClr val="FFFFFF"/>
                </a:solidFill>
                <a:latin typeface="Helvetica"/>
                <a:cs typeface="Helvetica"/>
              </a:rPr>
              <a:t>Paul’s </a:t>
            </a:r>
            <a:r>
              <a:rPr sz="8000" b="1" u="sng">
                <a:solidFill>
                  <a:srgbClr val="FFFFFF"/>
                </a:solidFill>
                <a:latin typeface="Helvetica"/>
                <a:cs typeface="Helvetica"/>
              </a:rPr>
              <a:t>Explanation</a:t>
            </a:r>
            <a:br>
              <a:rPr sz="8000" b="1" u="sng">
                <a:solidFill>
                  <a:srgbClr val="FFFFFF"/>
                </a:solidFill>
                <a:latin typeface="Helvetica"/>
                <a:cs typeface="Helvetica"/>
              </a:rPr>
            </a:br>
            <a:r>
              <a:rPr sz="8000" b="1">
                <a:solidFill>
                  <a:srgbClr val="FFFFFF"/>
                </a:solidFill>
                <a:latin typeface="Helvetica"/>
                <a:cs typeface="Helvetica"/>
              </a:rPr>
              <a:t>(vv. 15-21)</a:t>
            </a:r>
          </a:p>
        </p:txBody>
      </p:sp>
    </p:spTree>
  </p:cSld>
  <p:clrMapOvr>
    <a:masterClrMapping/>
  </p:clrMapOvr>
  <p:transition xmlns:p14="http://schemas.microsoft.com/office/powerpoint/2010/main" spd="med">
    <p:dissolve/>
  </p:transition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9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9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9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9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1" build="p" bldLvl="5" animBg="1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BLANK 2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-1"/>
            <a:ext cx="13004801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64" name="Shape 64"/>
          <p:cNvSpPr>
            <a:spLocks noGrp="1"/>
          </p:cNvSpPr>
          <p:nvPr>
            <p:ph type="body" idx="1"/>
          </p:nvPr>
        </p:nvSpPr>
        <p:spPr>
          <a:xfrm>
            <a:off x="902252" y="2715721"/>
            <a:ext cx="11749084" cy="668312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481744" lvl="0" indent="-481744" defTabSz="385572">
              <a:spcBef>
                <a:spcPts val="2600"/>
              </a:spcBef>
              <a:buSzPct val="100000"/>
              <a:buAutoNum type="arabicPeriod"/>
              <a:defRPr sz="1800">
                <a:solidFill>
                  <a:srgbClr val="000000"/>
                </a:solidFill>
              </a:defRPr>
            </a:pPr>
            <a:r>
              <a:rPr sz="2772" b="1" dirty="0">
                <a:solidFill>
                  <a:srgbClr val="FFFFFF"/>
                </a:solidFill>
                <a:latin typeface="Helvetica"/>
                <a:cs typeface="Helvetica"/>
              </a:rPr>
              <a:t>Thesis (vv. 15-16) – Justification is through </a:t>
            </a:r>
            <a:r>
              <a:rPr sz="2772" b="1" u="sng" dirty="0">
                <a:solidFill>
                  <a:srgbClr val="FFFFFF"/>
                </a:solidFill>
                <a:latin typeface="Helvetica"/>
                <a:cs typeface="Helvetica"/>
              </a:rPr>
              <a:t>faith</a:t>
            </a:r>
            <a:r>
              <a:rPr sz="2772" b="1" dirty="0">
                <a:solidFill>
                  <a:srgbClr val="FFFFFF"/>
                </a:solidFill>
                <a:latin typeface="Helvetica"/>
                <a:cs typeface="Helvetica"/>
              </a:rPr>
              <a:t> alone, not through obedience to the Law.</a:t>
            </a:r>
          </a:p>
          <a:p>
            <a:pPr marL="481744" lvl="0" indent="-481744" defTabSz="385572">
              <a:spcBef>
                <a:spcPts val="2600"/>
              </a:spcBef>
              <a:buSzPct val="100000"/>
              <a:buAutoNum type="arabicPeriod"/>
              <a:defRPr sz="1800">
                <a:solidFill>
                  <a:srgbClr val="000000"/>
                </a:solidFill>
              </a:defRPr>
            </a:pPr>
            <a:r>
              <a:rPr sz="2772" b="1" dirty="0">
                <a:solidFill>
                  <a:srgbClr val="FFFFFF"/>
                </a:solidFill>
                <a:latin typeface="Helvetica"/>
                <a:cs typeface="Helvetica"/>
              </a:rPr>
              <a:t>Argument 1 (vv. 17-18) – A legalistic gospel makes Christ a promoter of </a:t>
            </a:r>
            <a:r>
              <a:rPr sz="2772" b="1" u="sng" dirty="0">
                <a:solidFill>
                  <a:srgbClr val="FFFFFF"/>
                </a:solidFill>
                <a:latin typeface="Helvetica"/>
                <a:cs typeface="Helvetica"/>
              </a:rPr>
              <a:t>sin</a:t>
            </a:r>
            <a:r>
              <a:rPr sz="2772" b="1" dirty="0">
                <a:solidFill>
                  <a:srgbClr val="FFFFFF"/>
                </a:solidFill>
                <a:latin typeface="Helvetica"/>
                <a:cs typeface="Helvetica"/>
              </a:rPr>
              <a:t>.</a:t>
            </a:r>
          </a:p>
          <a:p>
            <a:pPr marL="481744" lvl="0" indent="-481744" defTabSz="385572">
              <a:spcBef>
                <a:spcPts val="2600"/>
              </a:spcBef>
              <a:buSzPct val="100000"/>
              <a:buAutoNum type="arabicPeriod"/>
              <a:defRPr sz="1800">
                <a:solidFill>
                  <a:srgbClr val="000000"/>
                </a:solidFill>
              </a:defRPr>
            </a:pPr>
            <a:r>
              <a:rPr sz="2772" b="1" dirty="0">
                <a:solidFill>
                  <a:srgbClr val="FFFFFF"/>
                </a:solidFill>
                <a:latin typeface="Helvetica"/>
                <a:cs typeface="Helvetica"/>
              </a:rPr>
              <a:t>Argument 2 (vv. 19-20) – Union with Christ through faith </a:t>
            </a:r>
            <a:r>
              <a:rPr sz="2772" b="1" u="sng" dirty="0">
                <a:solidFill>
                  <a:srgbClr val="FFFFFF"/>
                </a:solidFill>
                <a:latin typeface="Helvetica"/>
                <a:cs typeface="Helvetica"/>
              </a:rPr>
              <a:t>satisfies</a:t>
            </a:r>
            <a:r>
              <a:rPr sz="2772" b="1" dirty="0">
                <a:solidFill>
                  <a:srgbClr val="FFFFFF"/>
                </a:solidFill>
                <a:latin typeface="Helvetica"/>
                <a:cs typeface="Helvetica"/>
              </a:rPr>
              <a:t> the Law’s demands and penalties.</a:t>
            </a:r>
          </a:p>
          <a:p>
            <a:pPr marL="917608" lvl="1" indent="-481744" defTabSz="385572">
              <a:spcBef>
                <a:spcPts val="2600"/>
              </a:spcBef>
              <a:buSzPct val="100000"/>
              <a:buAutoNum type="arabicPeriod"/>
              <a:defRPr sz="1800">
                <a:solidFill>
                  <a:srgbClr val="000000"/>
                </a:solidFill>
              </a:defRPr>
            </a:pPr>
            <a:r>
              <a:rPr sz="2772" b="1" dirty="0">
                <a:solidFill>
                  <a:srgbClr val="FFFFFF"/>
                </a:solidFill>
                <a:latin typeface="Helvetica"/>
                <a:cs typeface="Helvetica"/>
              </a:rPr>
              <a:t>Notice the importance of the work of Christ in our sanctification, just as in our justification. </a:t>
            </a:r>
          </a:p>
          <a:p>
            <a:pPr marL="917608" lvl="1" indent="-481744" defTabSz="385572">
              <a:spcBef>
                <a:spcPts val="2600"/>
              </a:spcBef>
              <a:buSzPct val="100000"/>
              <a:buAutoNum type="arabicPeriod"/>
              <a:defRPr sz="1800">
                <a:solidFill>
                  <a:srgbClr val="000000"/>
                </a:solidFill>
              </a:defRPr>
            </a:pPr>
            <a:r>
              <a:rPr sz="2772" b="1" dirty="0">
                <a:solidFill>
                  <a:srgbClr val="FFFFFF"/>
                </a:solidFill>
                <a:latin typeface="Helvetica"/>
                <a:cs typeface="Helvetica"/>
              </a:rPr>
              <a:t>Notice the importance of faith on our part in sanctification, just as in justification.</a:t>
            </a:r>
          </a:p>
          <a:p>
            <a:pPr marL="917608" lvl="1" indent="-481744" defTabSz="385572">
              <a:spcBef>
                <a:spcPts val="2600"/>
              </a:spcBef>
              <a:buSzPct val="100000"/>
              <a:buAutoNum type="arabicPeriod"/>
              <a:defRPr sz="1800">
                <a:solidFill>
                  <a:srgbClr val="000000"/>
                </a:solidFill>
              </a:defRPr>
            </a:pPr>
            <a:r>
              <a:rPr sz="2772" b="1" dirty="0">
                <a:solidFill>
                  <a:srgbClr val="FFFFFF"/>
                </a:solidFill>
                <a:latin typeface="Helvetica"/>
                <a:cs typeface="Helvetica"/>
              </a:rPr>
              <a:t>Notice the importance of the gospel as the motivation for our faith in sanctification, just as in justification. </a:t>
            </a:r>
          </a:p>
        </p:txBody>
      </p:sp>
      <p:sp>
        <p:nvSpPr>
          <p:cNvPr id="65" name="Shape 65"/>
          <p:cNvSpPr>
            <a:spLocks noGrp="1"/>
          </p:cNvSpPr>
          <p:nvPr>
            <p:ph type="title"/>
          </p:nvPr>
        </p:nvSpPr>
        <p:spPr>
          <a:xfrm>
            <a:off x="236461" y="-125277"/>
            <a:ext cx="12531878" cy="2917554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80000"/>
              </a:lnSpc>
              <a:defRPr sz="1800">
                <a:solidFill>
                  <a:srgbClr val="000000"/>
                </a:solidFill>
              </a:defRPr>
            </a:pPr>
            <a:r>
              <a:rPr sz="8000" b="1">
                <a:solidFill>
                  <a:srgbClr val="FFFFFF"/>
                </a:solidFill>
                <a:latin typeface="Helvetica"/>
                <a:cs typeface="Helvetica"/>
              </a:rPr>
              <a:t>Paul’s </a:t>
            </a:r>
            <a:r>
              <a:rPr sz="8000" b="1" u="sng">
                <a:solidFill>
                  <a:srgbClr val="FFFFFF"/>
                </a:solidFill>
                <a:latin typeface="Helvetica"/>
                <a:cs typeface="Helvetica"/>
              </a:rPr>
              <a:t>Explanation</a:t>
            </a:r>
            <a:br>
              <a:rPr sz="8000" b="1" u="sng">
                <a:solidFill>
                  <a:srgbClr val="FFFFFF"/>
                </a:solidFill>
                <a:latin typeface="Helvetica"/>
                <a:cs typeface="Helvetica"/>
              </a:rPr>
            </a:br>
            <a:r>
              <a:rPr sz="8000" b="1">
                <a:solidFill>
                  <a:srgbClr val="FFFFFF"/>
                </a:solidFill>
                <a:latin typeface="Helvetica"/>
                <a:cs typeface="Helvetica"/>
              </a:rPr>
              <a:t>(vv. 15-21)</a:t>
            </a:r>
          </a:p>
        </p:txBody>
      </p:sp>
    </p:spTree>
  </p:cSld>
  <p:clrMapOvr>
    <a:masterClrMapping/>
  </p:clrMapOvr>
  <p:transition xmlns:p14="http://schemas.microsoft.com/office/powerpoint/2010/main" spd="med">
    <p:dissolve/>
  </p:transition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1" build="p" bldLvl="5" animBg="1" advAuto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688</Words>
  <Application>Microsoft Macintosh PowerPoint</Application>
  <PresentationFormat>Custom</PresentationFormat>
  <Paragraphs>55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Black</vt:lpstr>
      <vt:lpstr>PowerPoint Presentation</vt:lpstr>
      <vt:lpstr>Introduction</vt:lpstr>
      <vt:lpstr>Gospel-Centered Living</vt:lpstr>
      <vt:lpstr>Peter’s Error (vv. 11-14a)</vt:lpstr>
      <vt:lpstr>Paul’s Rebuke (vv. 11, 14b)</vt:lpstr>
      <vt:lpstr>Paul’s Rebuke (vv. 11, 14b)</vt:lpstr>
      <vt:lpstr>Paul’s Explanation (vv. 15-21)</vt:lpstr>
      <vt:lpstr>Paul’s Explanation (vv. 15-21)</vt:lpstr>
      <vt:lpstr>Paul’s Explanation (vv. 15-21)</vt:lpstr>
      <vt:lpstr>Paul’s Explanation (vv. 15-21)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Keith Lewis</cp:lastModifiedBy>
  <cp:revision>1</cp:revision>
  <dcterms:modified xsi:type="dcterms:W3CDTF">2014-10-01T19:42:03Z</dcterms:modified>
</cp:coreProperties>
</file>