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74"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392"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711780233"/>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xfrm>
            <a:off x="952500" y="393700"/>
            <a:ext cx="11099800" cy="2159000"/>
          </a:xfrm>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PT Main.jpg"/>
          <p:cNvPicPr/>
          <p:nvPr/>
        </p:nvPicPr>
        <p:blipFill>
          <a:blip r:embed="rId2">
            <a:extLst/>
          </a:blip>
          <a:stretch>
            <a:fillRect/>
          </a:stretch>
        </p:blipFill>
        <p:spPr>
          <a:xfrm>
            <a:off x="2884" y="0"/>
            <a:ext cx="12999032" cy="9753600"/>
          </a:xfrm>
          <a:prstGeom prst="rect">
            <a:avLst/>
          </a:prstGeom>
          <a:ln w="12700">
            <a:miter lim="400000"/>
          </a:ln>
        </p:spPr>
      </p:pic>
      <p:sp>
        <p:nvSpPr>
          <p:cNvPr id="33" name="Shape 33"/>
          <p:cNvSpPr/>
          <p:nvPr/>
        </p:nvSpPr>
        <p:spPr>
          <a:xfrm>
            <a:off x="-826548" y="6102926"/>
            <a:ext cx="10879746" cy="308494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80000"/>
              </a:lnSpc>
              <a:spcBef>
                <a:spcPts val="1600"/>
              </a:spcBef>
              <a:defRPr sz="1800"/>
            </a:pPr>
            <a:r>
              <a:rPr sz="6200" b="1" dirty="0">
                <a:solidFill>
                  <a:srgbClr val="FFFFFF"/>
                </a:solidFill>
                <a:effectLst>
                  <a:outerShdw blurRad="63500" dist="25400" dir="1926765" rotWithShape="0">
                    <a:srgbClr val="000000">
                      <a:alpha val="77000"/>
                    </a:srgbClr>
                  </a:outerShdw>
                </a:effectLst>
                <a:latin typeface="Helvetica"/>
                <a:cs typeface="Helvetica"/>
              </a:rPr>
              <a:t>LESSON 4</a:t>
            </a:r>
          </a:p>
          <a:p>
            <a:pPr lvl="0">
              <a:lnSpc>
                <a:spcPct val="80000"/>
              </a:lnSpc>
              <a:defRPr sz="1800"/>
            </a:pPr>
            <a:r>
              <a:rPr sz="6200" b="1" dirty="0">
                <a:solidFill>
                  <a:srgbClr val="FFFFFF"/>
                </a:solidFill>
                <a:effectLst>
                  <a:outerShdw blurRad="63500" dist="25400" dir="1926765" rotWithShape="0">
                    <a:srgbClr val="000000">
                      <a:alpha val="77000"/>
                    </a:srgbClr>
                  </a:outerShdw>
                </a:effectLst>
                <a:latin typeface="Helvetica"/>
                <a:cs typeface="Helvetica"/>
              </a:rPr>
              <a:t>The Fruit of</a:t>
            </a:r>
          </a:p>
          <a:p>
            <a:pPr lvl="0">
              <a:lnSpc>
                <a:spcPct val="80000"/>
              </a:lnSpc>
              <a:defRPr sz="1800"/>
            </a:pPr>
            <a:r>
              <a:rPr sz="6200" b="1" dirty="0">
                <a:solidFill>
                  <a:srgbClr val="FFFFFF"/>
                </a:solidFill>
                <a:effectLst>
                  <a:outerShdw blurRad="63500" dist="25400" dir="1926765" rotWithShape="0">
                    <a:srgbClr val="000000">
                      <a:alpha val="77000"/>
                    </a:srgbClr>
                  </a:outerShdw>
                </a:effectLst>
                <a:latin typeface="Helvetica"/>
                <a:cs typeface="Helvetica"/>
              </a:rPr>
              <a:t>Faith, Meekness,</a:t>
            </a:r>
          </a:p>
          <a:p>
            <a:pPr lvl="0">
              <a:lnSpc>
                <a:spcPct val="80000"/>
              </a:lnSpc>
              <a:defRPr sz="1800"/>
            </a:pPr>
            <a:r>
              <a:rPr sz="6200" b="1" dirty="0">
                <a:solidFill>
                  <a:srgbClr val="FFFFFF"/>
                </a:solidFill>
                <a:effectLst>
                  <a:outerShdw blurRad="63500" dist="25400" dir="1926765" rotWithShape="0">
                    <a:srgbClr val="000000">
                      <a:alpha val="77000"/>
                    </a:srgbClr>
                  </a:outerShdw>
                </a:effectLst>
                <a:latin typeface="Helvetica"/>
                <a:cs typeface="Helvetica"/>
              </a:rPr>
              <a:t>and Temperance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PT Blank 2 .jpg"/>
          <p:cNvPicPr/>
          <p:nvPr/>
        </p:nvPicPr>
        <p:blipFill>
          <a:blip r:embed="rId2">
            <a:extLst/>
          </a:blip>
          <a:stretch>
            <a:fillRect/>
          </a:stretch>
        </p:blipFill>
        <p:spPr>
          <a:xfrm>
            <a:off x="2884" y="0"/>
            <a:ext cx="12999032" cy="9753600"/>
          </a:xfrm>
          <a:prstGeom prst="rect">
            <a:avLst/>
          </a:prstGeom>
          <a:ln w="12700">
            <a:miter lim="400000"/>
          </a:ln>
        </p:spPr>
      </p:pic>
      <p:sp>
        <p:nvSpPr>
          <p:cNvPr id="64" name="Shape 64"/>
          <p:cNvSpPr>
            <a:spLocks noGrp="1"/>
          </p:cNvSpPr>
          <p:nvPr>
            <p:ph type="body" idx="1"/>
          </p:nvPr>
        </p:nvSpPr>
        <p:spPr>
          <a:xfrm>
            <a:off x="3637929" y="1592560"/>
            <a:ext cx="9266785" cy="7932093"/>
          </a:xfrm>
          <a:prstGeom prst="rect">
            <a:avLst/>
          </a:prstGeom>
          <a:effectLst/>
        </p:spPr>
        <p:txBody>
          <a:bodyPr/>
          <a:lstStyle/>
          <a:p>
            <a:pPr marL="742950" lvl="0" indent="-742950" defTabSz="531622">
              <a:lnSpc>
                <a:spcPct val="110000"/>
              </a:lnSpc>
              <a:spcBef>
                <a:spcPts val="1000"/>
              </a:spcBef>
              <a:buSzPct val="100000"/>
              <a:buFont typeface="+mj-lt"/>
              <a:buAutoNum type="alphaUcPeriod" startAt="3"/>
              <a:defRPr sz="1800"/>
            </a:pPr>
            <a:r>
              <a:rPr sz="4095" b="1" spc="-40" dirty="0">
                <a:latin typeface="Helvetica"/>
                <a:cs typeface="Helvetica"/>
              </a:rPr>
              <a:t>The </a:t>
            </a:r>
            <a:r>
              <a:rPr sz="4095" b="1" u="sng" spc="-40" dirty="0">
                <a:latin typeface="Helvetica"/>
                <a:cs typeface="Helvetica"/>
              </a:rPr>
              <a:t>Marks</a:t>
            </a:r>
            <a:r>
              <a:rPr sz="4095" b="1" spc="-40" dirty="0">
                <a:latin typeface="Helvetica"/>
                <a:cs typeface="Helvetica"/>
              </a:rPr>
              <a:t> of Faithfulness</a:t>
            </a:r>
          </a:p>
          <a:p>
            <a:pPr marL="1415732" lvl="1" indent="-722312" defTabSz="531622">
              <a:lnSpc>
                <a:spcPct val="110000"/>
              </a:lnSpc>
              <a:spcBef>
                <a:spcPts val="1000"/>
              </a:spcBef>
              <a:buSzPct val="100000"/>
              <a:buAutoNum type="arabicPeriod"/>
              <a:defRPr sz="1800"/>
            </a:pPr>
            <a:r>
              <a:rPr sz="4095" b="1" spc="-40" dirty="0">
                <a:latin typeface="Helvetica"/>
                <a:cs typeface="Helvetica"/>
              </a:rPr>
              <a:t>Faithful in the </a:t>
            </a:r>
            <a:r>
              <a:rPr sz="4095" b="1" u="sng" spc="-40" dirty="0">
                <a:latin typeface="Helvetica"/>
                <a:cs typeface="Helvetica"/>
              </a:rPr>
              <a:t>small</a:t>
            </a:r>
            <a:r>
              <a:rPr sz="4095" b="1" spc="-40" dirty="0">
                <a:latin typeface="Helvetica"/>
                <a:cs typeface="Helvetica"/>
              </a:rPr>
              <a:t> things</a:t>
            </a:r>
          </a:p>
          <a:p>
            <a:pPr marL="1415732" lvl="1" indent="-722312" defTabSz="531622">
              <a:lnSpc>
                <a:spcPct val="110000"/>
              </a:lnSpc>
              <a:spcBef>
                <a:spcPts val="1000"/>
              </a:spcBef>
              <a:buSzPct val="100000"/>
              <a:buAutoNum type="arabicPeriod"/>
              <a:defRPr sz="1800"/>
            </a:pPr>
            <a:r>
              <a:rPr sz="4095" b="1" spc="-40" dirty="0">
                <a:latin typeface="Helvetica"/>
                <a:cs typeface="Helvetica"/>
              </a:rPr>
              <a:t>Faithful in the </a:t>
            </a:r>
            <a:r>
              <a:rPr sz="4095" b="1" u="sng" spc="-40" dirty="0">
                <a:latin typeface="Helvetica"/>
                <a:cs typeface="Helvetica"/>
              </a:rPr>
              <a:t>secret</a:t>
            </a:r>
            <a:r>
              <a:rPr sz="4095" b="1" spc="-40" dirty="0">
                <a:latin typeface="Helvetica"/>
                <a:cs typeface="Helvetica"/>
              </a:rPr>
              <a:t> things</a:t>
            </a:r>
          </a:p>
          <a:p>
            <a:pPr marL="1415732" lvl="1" indent="-722312" defTabSz="531622">
              <a:lnSpc>
                <a:spcPct val="110000"/>
              </a:lnSpc>
              <a:spcBef>
                <a:spcPts val="1000"/>
              </a:spcBef>
              <a:buSzPct val="100000"/>
              <a:buAutoNum type="arabicPeriod"/>
              <a:defRPr sz="1800"/>
            </a:pPr>
            <a:r>
              <a:rPr sz="4095" b="1" spc="-40" dirty="0">
                <a:latin typeface="Helvetica"/>
                <a:cs typeface="Helvetica"/>
              </a:rPr>
              <a:t>Faithful in the </a:t>
            </a:r>
            <a:r>
              <a:rPr sz="4095" b="1" u="sng" spc="-40" dirty="0">
                <a:latin typeface="Helvetica"/>
                <a:cs typeface="Helvetica"/>
              </a:rPr>
              <a:t>sacred</a:t>
            </a:r>
            <a:r>
              <a:rPr sz="4095" b="1" spc="-40" dirty="0">
                <a:latin typeface="Helvetica"/>
                <a:cs typeface="Helvetica"/>
              </a:rPr>
              <a:t> things</a:t>
            </a:r>
          </a:p>
          <a:p>
            <a:pPr marL="1381125" lvl="1" indent="4763" defTabSz="531622">
              <a:lnSpc>
                <a:spcPct val="110000"/>
              </a:lnSpc>
              <a:spcBef>
                <a:spcPts val="1000"/>
              </a:spcBef>
              <a:buSzTx/>
              <a:buNone/>
              <a:defRPr sz="1800"/>
            </a:pPr>
            <a:r>
              <a:rPr sz="4095" b="1" spc="-40" dirty="0">
                <a:latin typeface="Helvetica"/>
                <a:cs typeface="Helvetica"/>
              </a:rPr>
              <a:t>For a Christian, all things are </a:t>
            </a:r>
            <a:r>
              <a:rPr sz="4095" b="1" u="sng" spc="-40" dirty="0">
                <a:latin typeface="Helvetica"/>
                <a:cs typeface="Helvetica"/>
              </a:rPr>
              <a:t>sacred</a:t>
            </a:r>
            <a:r>
              <a:rPr sz="4095" b="1" spc="-40" dirty="0">
                <a:latin typeface="Helvetica"/>
                <a:cs typeface="Helvetica"/>
              </a:rPr>
              <a:t> because everything we do is to be for the </a:t>
            </a:r>
            <a:r>
              <a:rPr sz="4095" b="1" u="sng" spc="-40" dirty="0">
                <a:latin typeface="Helvetica"/>
                <a:cs typeface="Helvetica"/>
              </a:rPr>
              <a:t>glory</a:t>
            </a:r>
            <a:r>
              <a:rPr sz="4095" b="1" spc="-40" dirty="0">
                <a:latin typeface="Helvetica"/>
                <a:cs typeface="Helvetica"/>
              </a:rPr>
              <a:t> of God.</a:t>
            </a:r>
          </a:p>
          <a:p>
            <a:pPr marL="2109152" lvl="1" indent="-722312" defTabSz="531622">
              <a:lnSpc>
                <a:spcPct val="110000"/>
              </a:lnSpc>
              <a:spcBef>
                <a:spcPts val="1000"/>
              </a:spcBef>
              <a:buSzPct val="100000"/>
              <a:buAutoNum type="alphaLcPeriod"/>
              <a:defRPr sz="1800"/>
            </a:pPr>
            <a:r>
              <a:rPr sz="4095" b="1" spc="-40" dirty="0">
                <a:latin typeface="Helvetica"/>
                <a:cs typeface="Helvetica"/>
              </a:rPr>
              <a:t>Faithful to your </a:t>
            </a:r>
            <a:r>
              <a:rPr sz="4095" b="1" u="sng" spc="-40" dirty="0">
                <a:latin typeface="Helvetica"/>
                <a:cs typeface="Helvetica"/>
              </a:rPr>
              <a:t>family</a:t>
            </a:r>
            <a:endParaRPr sz="4095" b="1" spc="-40" dirty="0">
              <a:latin typeface="Helvetica"/>
              <a:cs typeface="Helvetica"/>
            </a:endParaRPr>
          </a:p>
          <a:p>
            <a:pPr marL="2109152" lvl="1" indent="-722312" defTabSz="531622">
              <a:lnSpc>
                <a:spcPct val="110000"/>
              </a:lnSpc>
              <a:spcBef>
                <a:spcPts val="1000"/>
              </a:spcBef>
              <a:buSzPct val="100000"/>
              <a:buAutoNum type="alphaLcPeriod"/>
              <a:defRPr sz="1800"/>
            </a:pPr>
            <a:r>
              <a:rPr sz="4095" b="1" spc="-40" dirty="0">
                <a:latin typeface="Helvetica"/>
                <a:cs typeface="Helvetica"/>
              </a:rPr>
              <a:t>Faithful to your </a:t>
            </a:r>
            <a:r>
              <a:rPr sz="4095" b="1" u="sng" spc="-40" dirty="0">
                <a:latin typeface="Helvetica"/>
                <a:cs typeface="Helvetica"/>
              </a:rPr>
              <a:t>friends</a:t>
            </a:r>
            <a:endParaRPr sz="4095" b="1" spc="-40" dirty="0">
              <a:latin typeface="Helvetica"/>
              <a:cs typeface="Helvetica"/>
            </a:endParaRPr>
          </a:p>
          <a:p>
            <a:pPr marL="2109152" lvl="1" indent="-722312" defTabSz="531622">
              <a:lnSpc>
                <a:spcPct val="110000"/>
              </a:lnSpc>
              <a:spcBef>
                <a:spcPts val="1000"/>
              </a:spcBef>
              <a:buSzPct val="100000"/>
              <a:buAutoNum type="alphaLcPeriod"/>
              <a:defRPr sz="1800"/>
            </a:pPr>
            <a:r>
              <a:rPr sz="4095" b="1" spc="-40" dirty="0">
                <a:latin typeface="Helvetica"/>
                <a:cs typeface="Helvetica"/>
              </a:rPr>
              <a:t>Faithful to your </a:t>
            </a:r>
            <a:r>
              <a:rPr sz="4095" b="1" u="sng" spc="-40" dirty="0">
                <a:latin typeface="Helvetica"/>
                <a:cs typeface="Helvetica"/>
              </a:rPr>
              <a:t>faith</a:t>
            </a:r>
          </a:p>
        </p:txBody>
      </p:sp>
      <p:sp>
        <p:nvSpPr>
          <p:cNvPr id="65" name="Shape 65"/>
          <p:cNvSpPr/>
          <p:nvPr/>
        </p:nvSpPr>
        <p:spPr>
          <a:xfrm>
            <a:off x="2980903" y="506988"/>
            <a:ext cx="9839127" cy="8656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a:solidFill>
                  <a:srgbClr val="FFFFFF"/>
                </a:solidFill>
                <a:effectLst>
                  <a:outerShdw blurRad="76200" dist="25400" dir="2743817" rotWithShape="0">
                    <a:srgbClr val="000000">
                      <a:alpha val="91000"/>
                    </a:srgbClr>
                  </a:outerShdw>
                </a:effectLst>
                <a:latin typeface="Helvetica"/>
                <a:cs typeface="Helvetica"/>
              </a:rPr>
              <a:t>THE FRUIT OF </a:t>
            </a:r>
            <a:r>
              <a:rPr sz="7500" b="1" u="sng">
                <a:solidFill>
                  <a:srgbClr val="FFFFFF"/>
                </a:solidFill>
                <a:effectLst>
                  <a:outerShdw blurRad="76200" dist="25400" dir="2743817" rotWithShape="0">
                    <a:srgbClr val="000000">
                      <a:alpha val="91000"/>
                    </a:srgbClr>
                  </a:outerShdw>
                </a:effectLst>
                <a:latin typeface="Helvetica"/>
                <a:cs typeface="Helvetica"/>
              </a:rPr>
              <a:t>FAITH</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64">
                                            <p:bg/>
                                          </p:spTgt>
                                        </p:tgtEl>
                                        <p:attrNameLst>
                                          <p:attrName>style.visibility</p:attrName>
                                        </p:attrNameLst>
                                      </p:cBhvr>
                                      <p:to>
                                        <p:strVal val="visible"/>
                                      </p:to>
                                    </p:set>
                                    <p:animEffect transition="in" filter="dissolve">
                                      <p:cBhvr>
                                        <p:cTn id="7" dur="1000"/>
                                        <p:tgtEl>
                                          <p:spTgt spid="64">
                                            <p:bg/>
                                          </p:spTgt>
                                        </p:tgtEl>
                                      </p:cBhvr>
                                    </p:animEffect>
                                  </p:childTnLst>
                                </p:cTn>
                              </p:par>
                              <p:par>
                                <p:cTn id="8" presetID="9" presetClass="entr" presetSubtype="0" fill="hold" grpId="1">
                                  <p:stCondLst>
                                    <p:cond delay="0"/>
                                  </p:stCondLst>
                                  <p:iterate>
                                    <p:tmAbs val="0"/>
                                  </p:iterate>
                                  <p:childTnLst>
                                    <p:set>
                                      <p:cBhvr>
                                        <p:cTn id="9" fill="hold"/>
                                        <p:tgtEl>
                                          <p:spTgt spid="64">
                                            <p:txEl>
                                              <p:pRg st="0" end="0"/>
                                            </p:txEl>
                                          </p:spTgt>
                                        </p:tgtEl>
                                        <p:attrNameLst>
                                          <p:attrName>style.visibility</p:attrName>
                                        </p:attrNameLst>
                                      </p:cBhvr>
                                      <p:to>
                                        <p:strVal val="visible"/>
                                      </p:to>
                                    </p:set>
                                    <p:animEffect transition="in" filter="dissolve">
                                      <p:cBhvr>
                                        <p:cTn id="10" dur="1000"/>
                                        <p:tgtEl>
                                          <p:spTgt spid="64">
                                            <p:txEl>
                                              <p:pRg st="0" end="0"/>
                                            </p:txEl>
                                          </p:spTgt>
                                        </p:tgtEl>
                                      </p:cBhvr>
                                    </p:animEffect>
                                  </p:childTnLst>
                                </p:cTn>
                              </p:par>
                            </p:childTnLst>
                          </p:cTn>
                        </p:par>
                        <p:par>
                          <p:cTn id="11" fill="hold">
                            <p:stCondLst>
                              <p:cond delay="1000"/>
                            </p:stCondLst>
                            <p:childTnLst>
                              <p:par>
                                <p:cTn id="12" presetID="9" presetClass="entr" presetSubtype="0" fill="hold" grpId="1" nodeType="afterEffect">
                                  <p:stCondLst>
                                    <p:cond delay="0"/>
                                  </p:stCondLst>
                                  <p:iterate>
                                    <p:tmAbs val="0"/>
                                  </p:iterate>
                                  <p:childTnLst>
                                    <p:set>
                                      <p:cBhvr>
                                        <p:cTn id="13" fill="hold"/>
                                        <p:tgtEl>
                                          <p:spTgt spid="64">
                                            <p:txEl>
                                              <p:pRg st="1" end="1"/>
                                            </p:txEl>
                                          </p:spTgt>
                                        </p:tgtEl>
                                        <p:attrNameLst>
                                          <p:attrName>style.visibility</p:attrName>
                                        </p:attrNameLst>
                                      </p:cBhvr>
                                      <p:to>
                                        <p:strVal val="visible"/>
                                      </p:to>
                                    </p:set>
                                    <p:animEffect transition="in" filter="dissolve">
                                      <p:cBhvr>
                                        <p:cTn id="14" dur="1000"/>
                                        <p:tgtEl>
                                          <p:spTgt spid="64">
                                            <p:txEl>
                                              <p:pRg st="1" end="1"/>
                                            </p:txEl>
                                          </p:spTgt>
                                        </p:tgtEl>
                                      </p:cBhvr>
                                    </p:animEffect>
                                  </p:childTnLst>
                                </p:cTn>
                              </p:par>
                            </p:childTnLst>
                          </p:cTn>
                        </p:par>
                        <p:par>
                          <p:cTn id="15" fill="hold">
                            <p:stCondLst>
                              <p:cond delay="2000"/>
                            </p:stCondLst>
                            <p:childTnLst>
                              <p:par>
                                <p:cTn id="16" presetID="9" presetClass="entr" presetSubtype="0" fill="hold" grpId="1" nodeType="afterEffect">
                                  <p:stCondLst>
                                    <p:cond delay="0"/>
                                  </p:stCondLst>
                                  <p:iterate>
                                    <p:tmAbs val="0"/>
                                  </p:iterate>
                                  <p:childTnLst>
                                    <p:set>
                                      <p:cBhvr>
                                        <p:cTn id="17" fill="hold"/>
                                        <p:tgtEl>
                                          <p:spTgt spid="64">
                                            <p:txEl>
                                              <p:pRg st="2" end="2"/>
                                            </p:txEl>
                                          </p:spTgt>
                                        </p:tgtEl>
                                        <p:attrNameLst>
                                          <p:attrName>style.visibility</p:attrName>
                                        </p:attrNameLst>
                                      </p:cBhvr>
                                      <p:to>
                                        <p:strVal val="visible"/>
                                      </p:to>
                                    </p:set>
                                    <p:animEffect transition="in" filter="dissolve">
                                      <p:cBhvr>
                                        <p:cTn id="18" dur="1000"/>
                                        <p:tgtEl>
                                          <p:spTgt spid="6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1" nodeType="clickEffect">
                                  <p:stCondLst>
                                    <p:cond delay="0"/>
                                  </p:stCondLst>
                                  <p:iterate>
                                    <p:tmAbs val="0"/>
                                  </p:iterate>
                                  <p:childTnLst>
                                    <p:set>
                                      <p:cBhvr>
                                        <p:cTn id="22" fill="hold"/>
                                        <p:tgtEl>
                                          <p:spTgt spid="64">
                                            <p:txEl>
                                              <p:pRg st="3" end="3"/>
                                            </p:txEl>
                                          </p:spTgt>
                                        </p:tgtEl>
                                        <p:attrNameLst>
                                          <p:attrName>style.visibility</p:attrName>
                                        </p:attrNameLst>
                                      </p:cBhvr>
                                      <p:to>
                                        <p:strVal val="visible"/>
                                      </p:to>
                                    </p:set>
                                    <p:animEffect transition="in" filter="dissolve">
                                      <p:cBhvr>
                                        <p:cTn id="23" dur="1000"/>
                                        <p:tgtEl>
                                          <p:spTgt spid="6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1" nodeType="clickEffect">
                                  <p:stCondLst>
                                    <p:cond delay="0"/>
                                  </p:stCondLst>
                                  <p:iterate>
                                    <p:tmAbs val="0"/>
                                  </p:iterate>
                                  <p:childTnLst>
                                    <p:set>
                                      <p:cBhvr>
                                        <p:cTn id="27" fill="hold"/>
                                        <p:tgtEl>
                                          <p:spTgt spid="64">
                                            <p:txEl>
                                              <p:pRg st="4" end="4"/>
                                            </p:txEl>
                                          </p:spTgt>
                                        </p:tgtEl>
                                        <p:attrNameLst>
                                          <p:attrName>style.visibility</p:attrName>
                                        </p:attrNameLst>
                                      </p:cBhvr>
                                      <p:to>
                                        <p:strVal val="visible"/>
                                      </p:to>
                                    </p:set>
                                    <p:animEffect transition="in" filter="dissolve">
                                      <p:cBhvr>
                                        <p:cTn id="28" dur="1000"/>
                                        <p:tgtEl>
                                          <p:spTgt spid="6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1" nodeType="clickEffect">
                                  <p:stCondLst>
                                    <p:cond delay="0"/>
                                  </p:stCondLst>
                                  <p:iterate>
                                    <p:tmAbs val="0"/>
                                  </p:iterate>
                                  <p:childTnLst>
                                    <p:set>
                                      <p:cBhvr>
                                        <p:cTn id="32" fill="hold"/>
                                        <p:tgtEl>
                                          <p:spTgt spid="64">
                                            <p:txEl>
                                              <p:pRg st="5" end="5"/>
                                            </p:txEl>
                                          </p:spTgt>
                                        </p:tgtEl>
                                        <p:attrNameLst>
                                          <p:attrName>style.visibility</p:attrName>
                                        </p:attrNameLst>
                                      </p:cBhvr>
                                      <p:to>
                                        <p:strVal val="visible"/>
                                      </p:to>
                                    </p:set>
                                    <p:animEffect transition="in" filter="dissolve">
                                      <p:cBhvr>
                                        <p:cTn id="33" dur="1000"/>
                                        <p:tgtEl>
                                          <p:spTgt spid="6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1" nodeType="clickEffect">
                                  <p:stCondLst>
                                    <p:cond delay="0"/>
                                  </p:stCondLst>
                                  <p:iterate>
                                    <p:tmAbs val="0"/>
                                  </p:iterate>
                                  <p:childTnLst>
                                    <p:set>
                                      <p:cBhvr>
                                        <p:cTn id="37" fill="hold"/>
                                        <p:tgtEl>
                                          <p:spTgt spid="64">
                                            <p:txEl>
                                              <p:pRg st="6" end="6"/>
                                            </p:txEl>
                                          </p:spTgt>
                                        </p:tgtEl>
                                        <p:attrNameLst>
                                          <p:attrName>style.visibility</p:attrName>
                                        </p:attrNameLst>
                                      </p:cBhvr>
                                      <p:to>
                                        <p:strVal val="visible"/>
                                      </p:to>
                                    </p:set>
                                    <p:animEffect transition="in" filter="dissolve">
                                      <p:cBhvr>
                                        <p:cTn id="38" dur="1000"/>
                                        <p:tgtEl>
                                          <p:spTgt spid="6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1" nodeType="clickEffect">
                                  <p:stCondLst>
                                    <p:cond delay="0"/>
                                  </p:stCondLst>
                                  <p:iterate>
                                    <p:tmAbs val="0"/>
                                  </p:iterate>
                                  <p:childTnLst>
                                    <p:set>
                                      <p:cBhvr>
                                        <p:cTn id="42" fill="hold"/>
                                        <p:tgtEl>
                                          <p:spTgt spid="64">
                                            <p:txEl>
                                              <p:pRg st="7" end="7"/>
                                            </p:txEl>
                                          </p:spTgt>
                                        </p:tgtEl>
                                        <p:attrNameLst>
                                          <p:attrName>style.visibility</p:attrName>
                                        </p:attrNameLst>
                                      </p:cBhvr>
                                      <p:to>
                                        <p:strVal val="visible"/>
                                      </p:to>
                                    </p:set>
                                    <p:animEffect transition="in" filter="dissolve">
                                      <p:cBhvr>
                                        <p:cTn id="43" dur="1000"/>
                                        <p:tgtEl>
                                          <p:spTgt spid="6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PT Blank 3.jpg"/>
          <p:cNvPicPr/>
          <p:nvPr/>
        </p:nvPicPr>
        <p:blipFill>
          <a:blip r:embed="rId2">
            <a:extLst/>
          </a:blip>
          <a:stretch>
            <a:fillRect/>
          </a:stretch>
        </p:blipFill>
        <p:spPr>
          <a:xfrm>
            <a:off x="2884" y="0"/>
            <a:ext cx="12999032" cy="9753600"/>
          </a:xfrm>
          <a:prstGeom prst="rect">
            <a:avLst/>
          </a:prstGeom>
          <a:ln w="12700">
            <a:miter lim="400000"/>
          </a:ln>
        </p:spPr>
      </p:pic>
      <p:sp>
        <p:nvSpPr>
          <p:cNvPr id="68" name="Shape 68"/>
          <p:cNvSpPr/>
          <p:nvPr/>
        </p:nvSpPr>
        <p:spPr>
          <a:xfrm>
            <a:off x="4326805" y="1914326"/>
            <a:ext cx="8337601" cy="7573964"/>
          </a:xfrm>
          <a:prstGeom prst="roundRect">
            <a:avLst>
              <a:gd name="adj" fmla="val 13623"/>
            </a:avLst>
          </a:prstGeom>
          <a:solidFill>
            <a:srgbClr val="3B1F4E">
              <a:alpha val="27791"/>
            </a:srgbClr>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latin typeface="Helvetica"/>
              <a:cs typeface="Helvetica"/>
            </a:endParaRPr>
          </a:p>
        </p:txBody>
      </p:sp>
      <p:sp>
        <p:nvSpPr>
          <p:cNvPr id="69" name="Shape 69"/>
          <p:cNvSpPr/>
          <p:nvPr/>
        </p:nvSpPr>
        <p:spPr>
          <a:xfrm>
            <a:off x="3769667" y="137224"/>
            <a:ext cx="9451877" cy="167353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dirty="0">
                <a:effectLst>
                  <a:outerShdw blurRad="76200" dist="25400" dir="2743817" rotWithShape="0">
                    <a:srgbClr val="FFFFFF"/>
                  </a:outerShdw>
                </a:effectLst>
                <a:latin typeface="Helvetica"/>
                <a:cs typeface="Helvetica"/>
              </a:rPr>
              <a:t>THE FRUIT OF </a:t>
            </a:r>
            <a:r>
              <a:rPr sz="7500" b="1" u="sng" dirty="0">
                <a:effectLst>
                  <a:outerShdw blurRad="76200" dist="25400" dir="2743817" rotWithShape="0">
                    <a:srgbClr val="FFFFFF"/>
                  </a:outerShdw>
                </a:effectLst>
                <a:latin typeface="Helvetica"/>
                <a:cs typeface="Helvetica"/>
              </a:rPr>
              <a:t>MEEKNESS</a:t>
            </a:r>
          </a:p>
        </p:txBody>
      </p:sp>
      <p:sp>
        <p:nvSpPr>
          <p:cNvPr id="70" name="Shape 70"/>
          <p:cNvSpPr>
            <a:spLocks noGrp="1"/>
          </p:cNvSpPr>
          <p:nvPr>
            <p:ph type="body" idx="1"/>
          </p:nvPr>
        </p:nvSpPr>
        <p:spPr>
          <a:xfrm>
            <a:off x="4523258" y="1947068"/>
            <a:ext cx="8083750" cy="7508480"/>
          </a:xfrm>
          <a:prstGeom prst="rect">
            <a:avLst/>
          </a:prstGeom>
          <a:effectLst/>
        </p:spPr>
        <p:txBody>
          <a:bodyPr/>
          <a:lstStyle/>
          <a:p>
            <a:pPr marL="0" lvl="0" indent="0">
              <a:spcBef>
                <a:spcPts val="2400"/>
              </a:spcBef>
              <a:buSzTx/>
              <a:buNone/>
              <a:defRPr sz="1800"/>
            </a:pPr>
            <a:r>
              <a:rPr sz="4500" b="1" spc="0" dirty="0">
                <a:solidFill>
                  <a:srgbClr val="FFFFFF"/>
                </a:solidFill>
                <a:latin typeface="Helvetica"/>
                <a:cs typeface="Helvetica"/>
              </a:rPr>
              <a:t>Most people immediately equate meekness with </a:t>
            </a:r>
            <a:r>
              <a:rPr sz="4500" b="1" u="sng" spc="0" dirty="0">
                <a:solidFill>
                  <a:srgbClr val="FFFFFF"/>
                </a:solidFill>
                <a:latin typeface="Helvetica"/>
                <a:cs typeface="Helvetica"/>
              </a:rPr>
              <a:t>weakness</a:t>
            </a:r>
            <a:r>
              <a:rPr sz="4500" b="1" spc="0" dirty="0">
                <a:solidFill>
                  <a:srgbClr val="FFFFFF"/>
                </a:solidFill>
                <a:latin typeface="Helvetica"/>
                <a:cs typeface="Helvetica"/>
              </a:rPr>
              <a:t>. Meekness actually requires great strength.</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70">
                                            <p:bg/>
                                          </p:spTgt>
                                        </p:tgtEl>
                                        <p:attrNameLst>
                                          <p:attrName>style.visibility</p:attrName>
                                        </p:attrNameLst>
                                      </p:cBhvr>
                                      <p:to>
                                        <p:strVal val="visible"/>
                                      </p:to>
                                    </p:set>
                                    <p:animEffect transition="in" filter="dissolve">
                                      <p:cBhvr>
                                        <p:cTn id="7" dur="1000"/>
                                        <p:tgtEl>
                                          <p:spTgt spid="70">
                                            <p:bg/>
                                          </p:spTgt>
                                        </p:tgtEl>
                                      </p:cBhvr>
                                    </p:animEffect>
                                  </p:childTnLst>
                                </p:cTn>
                              </p:par>
                              <p:par>
                                <p:cTn id="8" presetID="9" presetClass="entr" presetSubtype="0" fill="hold" grpId="1">
                                  <p:stCondLst>
                                    <p:cond delay="0"/>
                                  </p:stCondLst>
                                  <p:iterate>
                                    <p:tmAbs val="0"/>
                                  </p:iterate>
                                  <p:childTnLst>
                                    <p:set>
                                      <p:cBhvr>
                                        <p:cTn id="9" fill="hold"/>
                                        <p:tgtEl>
                                          <p:spTgt spid="70">
                                            <p:txEl>
                                              <p:pRg st="0" end="0"/>
                                            </p:txEl>
                                          </p:spTgt>
                                        </p:tgtEl>
                                        <p:attrNameLst>
                                          <p:attrName>style.visibility</p:attrName>
                                        </p:attrNameLst>
                                      </p:cBhvr>
                                      <p:to>
                                        <p:strVal val="visible"/>
                                      </p:to>
                                    </p:set>
                                    <p:animEffect transition="in" filter="dissolve">
                                      <p:cBhvr>
                                        <p:cTn id="10" dur="10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PT Blank 3.jpg"/>
          <p:cNvPicPr/>
          <p:nvPr/>
        </p:nvPicPr>
        <p:blipFill>
          <a:blip r:embed="rId2">
            <a:extLst/>
          </a:blip>
          <a:stretch>
            <a:fillRect/>
          </a:stretch>
        </p:blipFill>
        <p:spPr>
          <a:xfrm>
            <a:off x="2884" y="0"/>
            <a:ext cx="12999032" cy="9753600"/>
          </a:xfrm>
          <a:prstGeom prst="rect">
            <a:avLst/>
          </a:prstGeom>
          <a:ln w="12700">
            <a:miter lim="400000"/>
          </a:ln>
        </p:spPr>
      </p:pic>
      <p:sp>
        <p:nvSpPr>
          <p:cNvPr id="73" name="Shape 73"/>
          <p:cNvSpPr/>
          <p:nvPr/>
        </p:nvSpPr>
        <p:spPr>
          <a:xfrm>
            <a:off x="4326805" y="1914326"/>
            <a:ext cx="8337601" cy="7573964"/>
          </a:xfrm>
          <a:prstGeom prst="roundRect">
            <a:avLst>
              <a:gd name="adj" fmla="val 13623"/>
            </a:avLst>
          </a:prstGeom>
          <a:solidFill>
            <a:srgbClr val="3B1F4E">
              <a:alpha val="27791"/>
            </a:srgbClr>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74" name="Shape 74"/>
          <p:cNvSpPr/>
          <p:nvPr/>
        </p:nvSpPr>
        <p:spPr>
          <a:xfrm>
            <a:off x="3769667" y="137224"/>
            <a:ext cx="9451877" cy="167353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dirty="0">
                <a:effectLst>
                  <a:outerShdw blurRad="76200" dist="25400" dir="2743817" rotWithShape="0">
                    <a:srgbClr val="FFFFFF"/>
                  </a:outerShdw>
                </a:effectLst>
                <a:latin typeface="Helvetica"/>
                <a:cs typeface="Helvetica"/>
              </a:rPr>
              <a:t>THE FRUIT OF </a:t>
            </a:r>
            <a:r>
              <a:rPr sz="7500" b="1" u="sng" dirty="0">
                <a:effectLst>
                  <a:outerShdw blurRad="76200" dist="25400" dir="2743817" rotWithShape="0">
                    <a:srgbClr val="FFFFFF"/>
                  </a:outerShdw>
                </a:effectLst>
                <a:latin typeface="Helvetica"/>
                <a:cs typeface="Helvetica"/>
              </a:rPr>
              <a:t>MEEKNESS</a:t>
            </a:r>
          </a:p>
        </p:txBody>
      </p:sp>
      <p:sp>
        <p:nvSpPr>
          <p:cNvPr id="75" name="Shape 75"/>
          <p:cNvSpPr>
            <a:spLocks noGrp="1"/>
          </p:cNvSpPr>
          <p:nvPr>
            <p:ph type="body" idx="1"/>
          </p:nvPr>
        </p:nvSpPr>
        <p:spPr>
          <a:xfrm>
            <a:off x="4523258" y="1947068"/>
            <a:ext cx="8083750" cy="7508480"/>
          </a:xfrm>
          <a:prstGeom prst="rect">
            <a:avLst/>
          </a:prstGeom>
          <a:effectLst/>
        </p:spPr>
        <p:txBody>
          <a:bodyPr/>
          <a:lstStyle/>
          <a:p>
            <a:pPr marL="738187" lvl="0" indent="-738187" defTabSz="543305">
              <a:lnSpc>
                <a:spcPct val="120000"/>
              </a:lnSpc>
              <a:spcBef>
                <a:spcPts val="2200"/>
              </a:spcBef>
              <a:buSzPct val="100000"/>
              <a:buAutoNum type="alphaUcPeriod"/>
              <a:defRPr sz="1800"/>
            </a:pPr>
            <a:r>
              <a:rPr sz="4185" b="1" spc="0" dirty="0">
                <a:solidFill>
                  <a:srgbClr val="FFFFFF"/>
                </a:solidFill>
                <a:latin typeface="Helvetica"/>
                <a:cs typeface="Helvetica"/>
              </a:rPr>
              <a:t>The </a:t>
            </a:r>
            <a:r>
              <a:rPr sz="4185" b="1" u="sng" spc="0" dirty="0">
                <a:solidFill>
                  <a:srgbClr val="FFFFFF"/>
                </a:solidFill>
                <a:latin typeface="Helvetica"/>
                <a:cs typeface="Helvetica"/>
              </a:rPr>
              <a:t>Meaning</a:t>
            </a:r>
            <a:r>
              <a:rPr sz="4185" b="1" spc="0" dirty="0">
                <a:solidFill>
                  <a:srgbClr val="FFFFFF"/>
                </a:solidFill>
                <a:latin typeface="Helvetica"/>
                <a:cs typeface="Helvetica"/>
              </a:rPr>
              <a:t> of Kindness</a:t>
            </a:r>
          </a:p>
          <a:p>
            <a:pPr marL="585788" lvl="2" indent="4763" defTabSz="543305">
              <a:spcBef>
                <a:spcPts val="2200"/>
              </a:spcBef>
              <a:buSzTx/>
              <a:buNone/>
              <a:defRPr sz="1800"/>
            </a:pPr>
            <a:r>
              <a:rPr sz="4185" b="1" spc="-376" dirty="0">
                <a:solidFill>
                  <a:srgbClr val="FFFFFF"/>
                </a:solidFill>
                <a:latin typeface="Helvetica"/>
                <a:cs typeface="Helvetica"/>
              </a:rPr>
              <a:t>The dictionary defines it as “gentle, submissive, tame, or yielding.”  Meekness is not </a:t>
            </a:r>
            <a:r>
              <a:rPr sz="4185" b="1" u="sng" spc="-376" dirty="0">
                <a:solidFill>
                  <a:srgbClr val="FFFFFF"/>
                </a:solidFill>
                <a:latin typeface="Helvetica"/>
                <a:cs typeface="Helvetica"/>
              </a:rPr>
              <a:t>weakness</a:t>
            </a:r>
            <a:r>
              <a:rPr sz="4185" b="1" spc="-376" dirty="0">
                <a:solidFill>
                  <a:srgbClr val="FFFFFF"/>
                </a:solidFill>
                <a:latin typeface="Helvetica"/>
                <a:cs typeface="Helvetica"/>
              </a:rPr>
              <a:t>, but rather it is </a:t>
            </a:r>
            <a:r>
              <a:rPr sz="4185" b="1" u="sng" spc="-376" dirty="0">
                <a:solidFill>
                  <a:srgbClr val="FFFFFF"/>
                </a:solidFill>
                <a:latin typeface="Helvetica"/>
                <a:cs typeface="Helvetica"/>
              </a:rPr>
              <a:t>power</a:t>
            </a:r>
            <a:r>
              <a:rPr sz="4185" b="1" spc="-376" dirty="0">
                <a:solidFill>
                  <a:srgbClr val="FFFFFF"/>
                </a:solidFill>
                <a:latin typeface="Helvetica"/>
                <a:cs typeface="Helvetica"/>
              </a:rPr>
              <a:t> under control.  It includes three primary attitudes: (1) a </a:t>
            </a:r>
            <a:r>
              <a:rPr sz="4185" b="1" u="sng" spc="-376" dirty="0">
                <a:solidFill>
                  <a:srgbClr val="FFFFFF"/>
                </a:solidFill>
                <a:latin typeface="Helvetica"/>
                <a:cs typeface="Helvetica"/>
              </a:rPr>
              <a:t>submissiveness</a:t>
            </a:r>
            <a:r>
              <a:rPr sz="4185" b="1" spc="-376" dirty="0">
                <a:solidFill>
                  <a:srgbClr val="FFFFFF"/>
                </a:solidFill>
                <a:latin typeface="Helvetica"/>
                <a:cs typeface="Helvetica"/>
              </a:rPr>
              <a:t> to the will of God (Col. 3:12); (2) </a:t>
            </a:r>
            <a:r>
              <a:rPr sz="4185" b="1" u="sng" spc="-376" dirty="0">
                <a:solidFill>
                  <a:srgbClr val="FFFFFF"/>
                </a:solidFill>
                <a:latin typeface="Helvetica"/>
                <a:cs typeface="Helvetica"/>
              </a:rPr>
              <a:t>teachableness</a:t>
            </a:r>
            <a:r>
              <a:rPr sz="4185" b="1" spc="-376" dirty="0">
                <a:solidFill>
                  <a:srgbClr val="FFFFFF"/>
                </a:solidFill>
                <a:latin typeface="Helvetica"/>
                <a:cs typeface="Helvetica"/>
              </a:rPr>
              <a:t> (Jms. 1:21), and (3) a </a:t>
            </a:r>
            <a:r>
              <a:rPr sz="4185" b="1" u="sng" spc="-376" dirty="0">
                <a:solidFill>
                  <a:srgbClr val="FFFFFF"/>
                </a:solidFill>
                <a:latin typeface="Helvetica"/>
                <a:cs typeface="Helvetica"/>
              </a:rPr>
              <a:t>consideration</a:t>
            </a:r>
            <a:r>
              <a:rPr sz="4185" b="1" spc="-376" dirty="0">
                <a:solidFill>
                  <a:srgbClr val="FFFFFF"/>
                </a:solidFill>
                <a:latin typeface="Helvetica"/>
                <a:cs typeface="Helvetica"/>
              </a:rPr>
              <a:t> of others (Eph. 4:2).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75">
                                            <p:bg/>
                                          </p:spTgt>
                                        </p:tgtEl>
                                        <p:attrNameLst>
                                          <p:attrName>style.visibility</p:attrName>
                                        </p:attrNameLst>
                                      </p:cBhvr>
                                      <p:to>
                                        <p:strVal val="visible"/>
                                      </p:to>
                                    </p:set>
                                    <p:animEffect transition="in" filter="dissolve">
                                      <p:cBhvr>
                                        <p:cTn id="7" dur="1000"/>
                                        <p:tgtEl>
                                          <p:spTgt spid="75">
                                            <p:bg/>
                                          </p:spTgt>
                                        </p:tgtEl>
                                      </p:cBhvr>
                                    </p:animEffect>
                                  </p:childTnLst>
                                </p:cTn>
                              </p:par>
                              <p:par>
                                <p:cTn id="8" presetID="9" presetClass="entr" presetSubtype="0" fill="hold" grpId="1">
                                  <p:stCondLst>
                                    <p:cond delay="0"/>
                                  </p:stCondLst>
                                  <p:iterate>
                                    <p:tmAbs val="0"/>
                                  </p:iterate>
                                  <p:childTnLst>
                                    <p:set>
                                      <p:cBhvr>
                                        <p:cTn id="9" fill="hold"/>
                                        <p:tgtEl>
                                          <p:spTgt spid="75">
                                            <p:txEl>
                                              <p:pRg st="0" end="0"/>
                                            </p:txEl>
                                          </p:spTgt>
                                        </p:tgtEl>
                                        <p:attrNameLst>
                                          <p:attrName>style.visibility</p:attrName>
                                        </p:attrNameLst>
                                      </p:cBhvr>
                                      <p:to>
                                        <p:strVal val="visible"/>
                                      </p:to>
                                    </p:set>
                                    <p:animEffect transition="in" filter="dissolve">
                                      <p:cBhvr>
                                        <p:cTn id="10" dur="1000"/>
                                        <p:tgtEl>
                                          <p:spTgt spid="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75">
                                            <p:txEl>
                                              <p:pRg st="1" end="1"/>
                                            </p:txEl>
                                          </p:spTgt>
                                        </p:tgtEl>
                                        <p:attrNameLst>
                                          <p:attrName>style.visibility</p:attrName>
                                        </p:attrNameLst>
                                      </p:cBhvr>
                                      <p:to>
                                        <p:strVal val="visible"/>
                                      </p:to>
                                    </p:set>
                                    <p:animEffect transition="in" filter="dissolve">
                                      <p:cBhvr>
                                        <p:cTn id="15" dur="1000"/>
                                        <p:tgtEl>
                                          <p:spTgt spid="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PT Blank 3.jpg"/>
          <p:cNvPicPr/>
          <p:nvPr/>
        </p:nvPicPr>
        <p:blipFill>
          <a:blip r:embed="rId2">
            <a:extLst/>
          </a:blip>
          <a:stretch>
            <a:fillRect/>
          </a:stretch>
        </p:blipFill>
        <p:spPr>
          <a:xfrm>
            <a:off x="2884" y="0"/>
            <a:ext cx="12999032" cy="9753600"/>
          </a:xfrm>
          <a:prstGeom prst="rect">
            <a:avLst/>
          </a:prstGeom>
          <a:ln w="12700">
            <a:miter lim="400000"/>
          </a:ln>
        </p:spPr>
      </p:pic>
      <p:sp>
        <p:nvSpPr>
          <p:cNvPr id="78" name="Shape 78"/>
          <p:cNvSpPr/>
          <p:nvPr/>
        </p:nvSpPr>
        <p:spPr>
          <a:xfrm>
            <a:off x="4326805" y="1914326"/>
            <a:ext cx="8337601" cy="7573964"/>
          </a:xfrm>
          <a:prstGeom prst="roundRect">
            <a:avLst>
              <a:gd name="adj" fmla="val 13623"/>
            </a:avLst>
          </a:prstGeom>
          <a:solidFill>
            <a:srgbClr val="3B1F4E">
              <a:alpha val="27791"/>
            </a:srgbClr>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79" name="Shape 79"/>
          <p:cNvSpPr/>
          <p:nvPr/>
        </p:nvSpPr>
        <p:spPr>
          <a:xfrm>
            <a:off x="3769667" y="137224"/>
            <a:ext cx="9451877" cy="167353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dirty="0">
                <a:effectLst>
                  <a:outerShdw blurRad="76200" dist="25400" dir="2743817" rotWithShape="0">
                    <a:srgbClr val="FFFFFF"/>
                  </a:outerShdw>
                </a:effectLst>
                <a:latin typeface="Helvetica"/>
                <a:cs typeface="Helvetica"/>
              </a:rPr>
              <a:t>THE FRUIT OF </a:t>
            </a:r>
            <a:r>
              <a:rPr sz="7500" b="1" u="sng" dirty="0">
                <a:effectLst>
                  <a:outerShdw blurRad="76200" dist="25400" dir="2743817" rotWithShape="0">
                    <a:srgbClr val="FFFFFF"/>
                  </a:outerShdw>
                </a:effectLst>
                <a:latin typeface="Helvetica"/>
                <a:cs typeface="Helvetica"/>
              </a:rPr>
              <a:t>MEEKNESS</a:t>
            </a:r>
          </a:p>
        </p:txBody>
      </p:sp>
      <p:sp>
        <p:nvSpPr>
          <p:cNvPr id="80" name="Shape 80"/>
          <p:cNvSpPr>
            <a:spLocks noGrp="1"/>
          </p:cNvSpPr>
          <p:nvPr>
            <p:ph type="body" idx="1"/>
          </p:nvPr>
        </p:nvSpPr>
        <p:spPr>
          <a:xfrm>
            <a:off x="4523258" y="2074068"/>
            <a:ext cx="8083750" cy="7508480"/>
          </a:xfrm>
          <a:prstGeom prst="rect">
            <a:avLst/>
          </a:prstGeom>
          <a:effectLst/>
        </p:spPr>
        <p:txBody>
          <a:bodyPr/>
          <a:lstStyle/>
          <a:p>
            <a:pPr marL="793749" lvl="0" indent="-793749">
              <a:spcBef>
                <a:spcPts val="1200"/>
              </a:spcBef>
              <a:buSzPct val="100000"/>
              <a:buAutoNum type="alphaUcPeriod" startAt="2"/>
              <a:defRPr sz="1800"/>
            </a:pPr>
            <a:r>
              <a:rPr sz="4500" b="1" spc="0" dirty="0">
                <a:solidFill>
                  <a:srgbClr val="FFFFFF"/>
                </a:solidFill>
                <a:latin typeface="Helvetica"/>
                <a:cs typeface="Helvetica"/>
              </a:rPr>
              <a:t>The </a:t>
            </a:r>
            <a:r>
              <a:rPr sz="4500" b="1" u="sng" spc="0" dirty="0">
                <a:solidFill>
                  <a:srgbClr val="FFFFFF"/>
                </a:solidFill>
                <a:latin typeface="Helvetica"/>
                <a:cs typeface="Helvetica"/>
              </a:rPr>
              <a:t>Motivation</a:t>
            </a:r>
            <a:r>
              <a:rPr sz="4500" b="1" spc="0" dirty="0">
                <a:solidFill>
                  <a:srgbClr val="FFFFFF"/>
                </a:solidFill>
                <a:latin typeface="Helvetica"/>
                <a:cs typeface="Helvetica"/>
              </a:rPr>
              <a:t> for Kindness</a:t>
            </a:r>
          </a:p>
          <a:p>
            <a:pPr marL="1555750" lvl="2" indent="-793750">
              <a:spcBef>
                <a:spcPts val="1200"/>
              </a:spcBef>
              <a:buSzPct val="100000"/>
              <a:buAutoNum type="arabicPeriod"/>
              <a:defRPr sz="1800"/>
            </a:pPr>
            <a:r>
              <a:rPr sz="4500" b="1" spc="0" dirty="0">
                <a:solidFill>
                  <a:srgbClr val="FFFFFF"/>
                </a:solidFill>
                <a:latin typeface="Helvetica"/>
                <a:cs typeface="Helvetica"/>
              </a:rPr>
              <a:t>The Savior’s </a:t>
            </a:r>
            <a:r>
              <a:rPr sz="4500" b="1" u="sng" spc="0" dirty="0">
                <a:solidFill>
                  <a:srgbClr val="FFFFFF"/>
                </a:solidFill>
                <a:latin typeface="Helvetica"/>
                <a:cs typeface="Helvetica"/>
              </a:rPr>
              <a:t>example</a:t>
            </a:r>
            <a:r>
              <a:rPr sz="4500" b="1" spc="0" dirty="0">
                <a:solidFill>
                  <a:srgbClr val="FFFFFF"/>
                </a:solidFill>
                <a:latin typeface="Helvetica"/>
                <a:cs typeface="Helvetica"/>
              </a:rPr>
              <a:t> (Mt. 11:28-29)</a:t>
            </a:r>
          </a:p>
          <a:p>
            <a:pPr marL="1555750" lvl="2" indent="-793750">
              <a:spcBef>
                <a:spcPts val="1200"/>
              </a:spcBef>
              <a:buSzPct val="100000"/>
              <a:buAutoNum type="arabicPeriod"/>
              <a:defRPr sz="1800"/>
            </a:pPr>
            <a:r>
              <a:rPr sz="4500" b="1" spc="0" dirty="0">
                <a:solidFill>
                  <a:srgbClr val="FFFFFF"/>
                </a:solidFill>
                <a:latin typeface="Helvetica"/>
                <a:cs typeface="Helvetica"/>
              </a:rPr>
              <a:t>The Scripture’s </a:t>
            </a:r>
            <a:r>
              <a:rPr sz="4500" b="1" u="sng" spc="0" dirty="0">
                <a:solidFill>
                  <a:srgbClr val="FFFFFF"/>
                </a:solidFill>
                <a:latin typeface="Helvetica"/>
                <a:cs typeface="Helvetica"/>
              </a:rPr>
              <a:t>exhortation</a:t>
            </a:r>
            <a:r>
              <a:rPr sz="4500" b="1" spc="0" dirty="0">
                <a:solidFill>
                  <a:srgbClr val="FFFFFF"/>
                </a:solidFill>
                <a:latin typeface="Helvetica"/>
                <a:cs typeface="Helvetica"/>
              </a:rPr>
              <a:t> (Col. 3:12)</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80">
                                            <p:bg/>
                                          </p:spTgt>
                                        </p:tgtEl>
                                        <p:attrNameLst>
                                          <p:attrName>style.visibility</p:attrName>
                                        </p:attrNameLst>
                                      </p:cBhvr>
                                      <p:to>
                                        <p:strVal val="visible"/>
                                      </p:to>
                                    </p:set>
                                    <p:animEffect transition="in" filter="dissolve">
                                      <p:cBhvr>
                                        <p:cTn id="7" dur="1000"/>
                                        <p:tgtEl>
                                          <p:spTgt spid="80">
                                            <p:bg/>
                                          </p:spTgt>
                                        </p:tgtEl>
                                      </p:cBhvr>
                                    </p:animEffect>
                                  </p:childTnLst>
                                </p:cTn>
                              </p:par>
                              <p:par>
                                <p:cTn id="8" presetID="9" presetClass="entr" presetSubtype="0" fill="hold" grpId="1">
                                  <p:stCondLst>
                                    <p:cond delay="0"/>
                                  </p:stCondLst>
                                  <p:iterate>
                                    <p:tmAbs val="0"/>
                                  </p:iterate>
                                  <p:childTnLst>
                                    <p:set>
                                      <p:cBhvr>
                                        <p:cTn id="9" fill="hold"/>
                                        <p:tgtEl>
                                          <p:spTgt spid="80">
                                            <p:txEl>
                                              <p:pRg st="0" end="0"/>
                                            </p:txEl>
                                          </p:spTgt>
                                        </p:tgtEl>
                                        <p:attrNameLst>
                                          <p:attrName>style.visibility</p:attrName>
                                        </p:attrNameLst>
                                      </p:cBhvr>
                                      <p:to>
                                        <p:strVal val="visible"/>
                                      </p:to>
                                    </p:set>
                                    <p:animEffect transition="in" filter="dissolve">
                                      <p:cBhvr>
                                        <p:cTn id="10" dur="1000"/>
                                        <p:tgtEl>
                                          <p:spTgt spid="8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80">
                                            <p:txEl>
                                              <p:pRg st="1" end="1"/>
                                            </p:txEl>
                                          </p:spTgt>
                                        </p:tgtEl>
                                        <p:attrNameLst>
                                          <p:attrName>style.visibility</p:attrName>
                                        </p:attrNameLst>
                                      </p:cBhvr>
                                      <p:to>
                                        <p:strVal val="visible"/>
                                      </p:to>
                                    </p:set>
                                    <p:animEffect transition="in" filter="dissolve">
                                      <p:cBhvr>
                                        <p:cTn id="15" dur="1000"/>
                                        <p:tgtEl>
                                          <p:spTgt spid="8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iterate>
                                    <p:tmAbs val="0"/>
                                  </p:iterate>
                                  <p:childTnLst>
                                    <p:set>
                                      <p:cBhvr>
                                        <p:cTn id="19" fill="hold"/>
                                        <p:tgtEl>
                                          <p:spTgt spid="80">
                                            <p:txEl>
                                              <p:pRg st="2" end="2"/>
                                            </p:txEl>
                                          </p:spTgt>
                                        </p:tgtEl>
                                        <p:attrNameLst>
                                          <p:attrName>style.visibility</p:attrName>
                                        </p:attrNameLst>
                                      </p:cBhvr>
                                      <p:to>
                                        <p:strVal val="visible"/>
                                      </p:to>
                                    </p:set>
                                    <p:animEffect transition="in" filter="dissolve">
                                      <p:cBhvr>
                                        <p:cTn id="20" dur="1000"/>
                                        <p:tgtEl>
                                          <p:spTgt spid="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PT Blank 3.jpg"/>
          <p:cNvPicPr/>
          <p:nvPr/>
        </p:nvPicPr>
        <p:blipFill>
          <a:blip r:embed="rId2">
            <a:extLst/>
          </a:blip>
          <a:stretch>
            <a:fillRect/>
          </a:stretch>
        </p:blipFill>
        <p:spPr>
          <a:xfrm>
            <a:off x="2884" y="0"/>
            <a:ext cx="12999032" cy="9753600"/>
          </a:xfrm>
          <a:prstGeom prst="rect">
            <a:avLst/>
          </a:prstGeom>
          <a:ln w="12700">
            <a:miter lim="400000"/>
          </a:ln>
        </p:spPr>
      </p:pic>
      <p:sp>
        <p:nvSpPr>
          <p:cNvPr id="83" name="Shape 83"/>
          <p:cNvSpPr/>
          <p:nvPr/>
        </p:nvSpPr>
        <p:spPr>
          <a:xfrm>
            <a:off x="4326805" y="1914326"/>
            <a:ext cx="8337601" cy="7573964"/>
          </a:xfrm>
          <a:prstGeom prst="roundRect">
            <a:avLst>
              <a:gd name="adj" fmla="val 13623"/>
            </a:avLst>
          </a:prstGeom>
          <a:solidFill>
            <a:srgbClr val="3B1F4E">
              <a:alpha val="27791"/>
            </a:srgbClr>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84" name="Shape 84"/>
          <p:cNvSpPr/>
          <p:nvPr/>
        </p:nvSpPr>
        <p:spPr>
          <a:xfrm>
            <a:off x="3769667" y="137224"/>
            <a:ext cx="9451877" cy="167353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dirty="0">
                <a:effectLst>
                  <a:outerShdw blurRad="76200" dist="25400" dir="2743817" rotWithShape="0">
                    <a:srgbClr val="FFFFFF"/>
                  </a:outerShdw>
                </a:effectLst>
                <a:latin typeface="Helvetica"/>
                <a:cs typeface="Helvetica"/>
              </a:rPr>
              <a:t>THE FRUIT OF </a:t>
            </a:r>
            <a:r>
              <a:rPr sz="7500" b="1" u="sng" dirty="0">
                <a:effectLst>
                  <a:outerShdw blurRad="76200" dist="25400" dir="2743817" rotWithShape="0">
                    <a:srgbClr val="FFFFFF"/>
                  </a:outerShdw>
                </a:effectLst>
                <a:latin typeface="Helvetica"/>
                <a:cs typeface="Helvetica"/>
              </a:rPr>
              <a:t>MEEKNESS</a:t>
            </a:r>
          </a:p>
        </p:txBody>
      </p:sp>
      <p:sp>
        <p:nvSpPr>
          <p:cNvPr id="85" name="Shape 85"/>
          <p:cNvSpPr>
            <a:spLocks noGrp="1"/>
          </p:cNvSpPr>
          <p:nvPr>
            <p:ph type="body" idx="1"/>
          </p:nvPr>
        </p:nvSpPr>
        <p:spPr>
          <a:xfrm>
            <a:off x="4523258" y="1947068"/>
            <a:ext cx="8083750" cy="7508480"/>
          </a:xfrm>
          <a:prstGeom prst="rect">
            <a:avLst/>
          </a:prstGeom>
          <a:effectLst/>
        </p:spPr>
        <p:txBody>
          <a:bodyPr/>
          <a:lstStyle/>
          <a:p>
            <a:pPr marL="658812" lvl="0" indent="-658812" defTabSz="484886">
              <a:spcBef>
                <a:spcPts val="900"/>
              </a:spcBef>
              <a:buSzPct val="100000"/>
              <a:buAutoNum type="alphaUcPeriod" startAt="3"/>
              <a:defRPr sz="1800"/>
            </a:pPr>
            <a:r>
              <a:rPr sz="3734" b="1" spc="0" dirty="0">
                <a:solidFill>
                  <a:srgbClr val="FFFFFF"/>
                </a:solidFill>
                <a:latin typeface="Helvetica"/>
                <a:cs typeface="Helvetica"/>
              </a:rPr>
              <a:t>The </a:t>
            </a:r>
            <a:r>
              <a:rPr sz="3734" b="1" u="sng" spc="0" dirty="0">
                <a:solidFill>
                  <a:srgbClr val="FFFFFF"/>
                </a:solidFill>
                <a:latin typeface="Helvetica"/>
                <a:cs typeface="Helvetica"/>
              </a:rPr>
              <a:t>Method</a:t>
            </a:r>
            <a:r>
              <a:rPr sz="3734" b="1" spc="0" dirty="0">
                <a:solidFill>
                  <a:srgbClr val="FFFFFF"/>
                </a:solidFill>
                <a:latin typeface="Helvetica"/>
                <a:cs typeface="Helvetica"/>
              </a:rPr>
              <a:t> of Meekness (James 1:21-22)</a:t>
            </a:r>
          </a:p>
          <a:p>
            <a:pPr marL="1291272" lvl="2" indent="-658812" defTabSz="484886">
              <a:spcBef>
                <a:spcPts val="900"/>
              </a:spcBef>
              <a:buSzPct val="100000"/>
              <a:buAutoNum type="arabicPeriod"/>
              <a:defRPr sz="1800"/>
            </a:pPr>
            <a:r>
              <a:rPr sz="3734" b="1" spc="0" dirty="0">
                <a:solidFill>
                  <a:srgbClr val="FFFFFF"/>
                </a:solidFill>
                <a:latin typeface="Helvetica"/>
                <a:cs typeface="Helvetica"/>
              </a:rPr>
              <a:t>Meekness is having a </a:t>
            </a:r>
            <a:r>
              <a:rPr sz="3734" b="1" u="sng" spc="0" dirty="0">
                <a:solidFill>
                  <a:srgbClr val="FFFFFF"/>
                </a:solidFill>
                <a:latin typeface="Helvetica"/>
                <a:cs typeface="Helvetica"/>
              </a:rPr>
              <a:t>repentant</a:t>
            </a:r>
            <a:r>
              <a:rPr sz="3734" b="1" spc="0" dirty="0">
                <a:solidFill>
                  <a:srgbClr val="FFFFFF"/>
                </a:solidFill>
                <a:latin typeface="Helvetica"/>
                <a:cs typeface="Helvetica"/>
              </a:rPr>
              <a:t> heart (Jms. 1:21).</a:t>
            </a:r>
          </a:p>
          <a:p>
            <a:pPr marL="1291272" lvl="2" indent="-658812" defTabSz="484886">
              <a:spcBef>
                <a:spcPts val="900"/>
              </a:spcBef>
              <a:buSzPct val="100000"/>
              <a:buAutoNum type="arabicPeriod"/>
              <a:defRPr sz="1800"/>
            </a:pPr>
            <a:r>
              <a:rPr sz="3734" b="1" spc="0" dirty="0">
                <a:solidFill>
                  <a:srgbClr val="FFFFFF"/>
                </a:solidFill>
                <a:latin typeface="Helvetica"/>
                <a:cs typeface="Helvetica"/>
              </a:rPr>
              <a:t>Meekness is having a </a:t>
            </a:r>
            <a:r>
              <a:rPr sz="3734" b="1" u="sng" spc="0" dirty="0">
                <a:solidFill>
                  <a:srgbClr val="FFFFFF"/>
                </a:solidFill>
                <a:latin typeface="Helvetica"/>
                <a:cs typeface="Helvetica"/>
              </a:rPr>
              <a:t>receptive</a:t>
            </a:r>
            <a:r>
              <a:rPr sz="3734" b="1" spc="0" dirty="0">
                <a:solidFill>
                  <a:srgbClr val="FFFFFF"/>
                </a:solidFill>
                <a:latin typeface="Helvetica"/>
                <a:cs typeface="Helvetica"/>
              </a:rPr>
              <a:t> heart (Jms. 1:21).</a:t>
            </a:r>
          </a:p>
          <a:p>
            <a:pPr marL="1291272" lvl="2" indent="-658812" defTabSz="484886">
              <a:spcBef>
                <a:spcPts val="900"/>
              </a:spcBef>
              <a:buSzPct val="100000"/>
              <a:buAutoNum type="arabicPeriod"/>
              <a:defRPr sz="1800"/>
            </a:pPr>
            <a:r>
              <a:rPr sz="3734" b="1" spc="0" dirty="0">
                <a:solidFill>
                  <a:srgbClr val="FFFFFF"/>
                </a:solidFill>
                <a:latin typeface="Helvetica"/>
                <a:cs typeface="Helvetica"/>
              </a:rPr>
              <a:t>Meekness is having a </a:t>
            </a:r>
            <a:r>
              <a:rPr sz="3734" b="1" u="sng" spc="0" dirty="0">
                <a:solidFill>
                  <a:srgbClr val="FFFFFF"/>
                </a:solidFill>
                <a:latin typeface="Helvetica"/>
                <a:cs typeface="Helvetica"/>
              </a:rPr>
              <a:t>responsive</a:t>
            </a:r>
            <a:r>
              <a:rPr sz="3734" b="1" spc="0" dirty="0">
                <a:solidFill>
                  <a:srgbClr val="FFFFFF"/>
                </a:solidFill>
                <a:latin typeface="Helvetica"/>
                <a:cs typeface="Helvetica"/>
              </a:rPr>
              <a:t> heart (Jms. 1:22).</a:t>
            </a:r>
          </a:p>
          <a:p>
            <a:pPr marL="628650" lvl="2" indent="3175" defTabSz="484886">
              <a:spcBef>
                <a:spcPts val="900"/>
              </a:spcBef>
              <a:buSzTx/>
              <a:buNone/>
              <a:defRPr sz="1800"/>
            </a:pPr>
            <a:r>
              <a:rPr sz="3734" b="1" spc="0" dirty="0">
                <a:solidFill>
                  <a:srgbClr val="FFFFFF"/>
                </a:solidFill>
                <a:latin typeface="Helvetica"/>
                <a:cs typeface="Helvetica"/>
              </a:rPr>
              <a:t>Someone has said, “Impression without expression leads to depression”!</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85">
                                            <p:bg/>
                                          </p:spTgt>
                                        </p:tgtEl>
                                        <p:attrNameLst>
                                          <p:attrName>style.visibility</p:attrName>
                                        </p:attrNameLst>
                                      </p:cBhvr>
                                      <p:to>
                                        <p:strVal val="visible"/>
                                      </p:to>
                                    </p:set>
                                    <p:animEffect transition="in" filter="dissolve">
                                      <p:cBhvr>
                                        <p:cTn id="7" dur="1000"/>
                                        <p:tgtEl>
                                          <p:spTgt spid="85">
                                            <p:bg/>
                                          </p:spTgt>
                                        </p:tgtEl>
                                      </p:cBhvr>
                                    </p:animEffect>
                                  </p:childTnLst>
                                </p:cTn>
                              </p:par>
                              <p:par>
                                <p:cTn id="8" presetID="9" presetClass="entr" presetSubtype="0" fill="hold" grpId="1">
                                  <p:stCondLst>
                                    <p:cond delay="0"/>
                                  </p:stCondLst>
                                  <p:iterate>
                                    <p:tmAbs val="0"/>
                                  </p:iterate>
                                  <p:childTnLst>
                                    <p:set>
                                      <p:cBhvr>
                                        <p:cTn id="9" fill="hold"/>
                                        <p:tgtEl>
                                          <p:spTgt spid="85">
                                            <p:txEl>
                                              <p:pRg st="0" end="0"/>
                                            </p:txEl>
                                          </p:spTgt>
                                        </p:tgtEl>
                                        <p:attrNameLst>
                                          <p:attrName>style.visibility</p:attrName>
                                        </p:attrNameLst>
                                      </p:cBhvr>
                                      <p:to>
                                        <p:strVal val="visible"/>
                                      </p:to>
                                    </p:set>
                                    <p:animEffect transition="in" filter="dissolve">
                                      <p:cBhvr>
                                        <p:cTn id="10" dur="1000"/>
                                        <p:tgtEl>
                                          <p:spTgt spid="8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85">
                                            <p:txEl>
                                              <p:pRg st="1" end="1"/>
                                            </p:txEl>
                                          </p:spTgt>
                                        </p:tgtEl>
                                        <p:attrNameLst>
                                          <p:attrName>style.visibility</p:attrName>
                                        </p:attrNameLst>
                                      </p:cBhvr>
                                      <p:to>
                                        <p:strVal val="visible"/>
                                      </p:to>
                                    </p:set>
                                    <p:animEffect transition="in" filter="dissolve">
                                      <p:cBhvr>
                                        <p:cTn id="15" dur="1000"/>
                                        <p:tgtEl>
                                          <p:spTgt spid="8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iterate>
                                    <p:tmAbs val="0"/>
                                  </p:iterate>
                                  <p:childTnLst>
                                    <p:set>
                                      <p:cBhvr>
                                        <p:cTn id="19" fill="hold"/>
                                        <p:tgtEl>
                                          <p:spTgt spid="85">
                                            <p:txEl>
                                              <p:pRg st="2" end="2"/>
                                            </p:txEl>
                                          </p:spTgt>
                                        </p:tgtEl>
                                        <p:attrNameLst>
                                          <p:attrName>style.visibility</p:attrName>
                                        </p:attrNameLst>
                                      </p:cBhvr>
                                      <p:to>
                                        <p:strVal val="visible"/>
                                      </p:to>
                                    </p:set>
                                    <p:animEffect transition="in" filter="dissolve">
                                      <p:cBhvr>
                                        <p:cTn id="20" dur="1000"/>
                                        <p:tgtEl>
                                          <p:spTgt spid="8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iterate>
                                    <p:tmAbs val="0"/>
                                  </p:iterate>
                                  <p:childTnLst>
                                    <p:set>
                                      <p:cBhvr>
                                        <p:cTn id="24" fill="hold"/>
                                        <p:tgtEl>
                                          <p:spTgt spid="85">
                                            <p:txEl>
                                              <p:pRg st="3" end="3"/>
                                            </p:txEl>
                                          </p:spTgt>
                                        </p:tgtEl>
                                        <p:attrNameLst>
                                          <p:attrName>style.visibility</p:attrName>
                                        </p:attrNameLst>
                                      </p:cBhvr>
                                      <p:to>
                                        <p:strVal val="visible"/>
                                      </p:to>
                                    </p:set>
                                    <p:animEffect transition="in" filter="dissolve">
                                      <p:cBhvr>
                                        <p:cTn id="25" dur="1000"/>
                                        <p:tgtEl>
                                          <p:spTgt spid="8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1" nodeType="clickEffect">
                                  <p:stCondLst>
                                    <p:cond delay="0"/>
                                  </p:stCondLst>
                                  <p:iterate>
                                    <p:tmAbs val="0"/>
                                  </p:iterate>
                                  <p:childTnLst>
                                    <p:set>
                                      <p:cBhvr>
                                        <p:cTn id="29" fill="hold"/>
                                        <p:tgtEl>
                                          <p:spTgt spid="85">
                                            <p:txEl>
                                              <p:pRg st="4" end="4"/>
                                            </p:txEl>
                                          </p:spTgt>
                                        </p:tgtEl>
                                        <p:attrNameLst>
                                          <p:attrName>style.visibility</p:attrName>
                                        </p:attrNameLst>
                                      </p:cBhvr>
                                      <p:to>
                                        <p:strVal val="visible"/>
                                      </p:to>
                                    </p:set>
                                    <p:animEffect transition="in" filter="dissolve">
                                      <p:cBhvr>
                                        <p:cTn id="30" dur="1000"/>
                                        <p:tgtEl>
                                          <p:spTgt spid="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PT Blank 2 .jpg"/>
          <p:cNvPicPr/>
          <p:nvPr/>
        </p:nvPicPr>
        <p:blipFill>
          <a:blip r:embed="rId2">
            <a:extLst/>
          </a:blip>
          <a:stretch>
            <a:fillRect/>
          </a:stretch>
        </p:blipFill>
        <p:spPr>
          <a:xfrm>
            <a:off x="2884" y="0"/>
            <a:ext cx="12999032" cy="9753600"/>
          </a:xfrm>
          <a:prstGeom prst="rect">
            <a:avLst/>
          </a:prstGeom>
          <a:ln w="12700">
            <a:miter lim="400000"/>
          </a:ln>
        </p:spPr>
      </p:pic>
      <p:sp>
        <p:nvSpPr>
          <p:cNvPr id="88" name="Shape 88"/>
          <p:cNvSpPr>
            <a:spLocks noGrp="1"/>
          </p:cNvSpPr>
          <p:nvPr>
            <p:ph type="body" idx="1"/>
          </p:nvPr>
        </p:nvSpPr>
        <p:spPr>
          <a:xfrm>
            <a:off x="3650629" y="2095499"/>
            <a:ext cx="9266785" cy="7315202"/>
          </a:xfrm>
          <a:prstGeom prst="rect">
            <a:avLst/>
          </a:prstGeom>
          <a:effectLst/>
        </p:spPr>
        <p:txBody>
          <a:bodyPr/>
          <a:lstStyle/>
          <a:p>
            <a:pPr marL="0" lvl="0" indent="0">
              <a:spcBef>
                <a:spcPts val="1200"/>
              </a:spcBef>
              <a:buSzTx/>
              <a:buNone/>
              <a:defRPr sz="1800"/>
            </a:pPr>
            <a:r>
              <a:rPr sz="4500" b="1" spc="0" dirty="0">
                <a:latin typeface="Helvetica"/>
                <a:cs typeface="Helvetica"/>
              </a:rPr>
              <a:t>The word “temperance” means “</a:t>
            </a:r>
            <a:r>
              <a:rPr sz="4500" b="1" u="sng" spc="0" dirty="0">
                <a:latin typeface="Helvetica"/>
                <a:cs typeface="Helvetica"/>
              </a:rPr>
              <a:t>self-control</a:t>
            </a:r>
            <a:r>
              <a:rPr sz="4500" b="1" spc="0" dirty="0">
                <a:latin typeface="Helvetica"/>
                <a:cs typeface="Helvetica"/>
              </a:rPr>
              <a:t>.”  This is a </a:t>
            </a:r>
            <a:r>
              <a:rPr sz="4500" b="1" u="sng" spc="0" dirty="0">
                <a:latin typeface="Helvetica"/>
                <a:cs typeface="Helvetica"/>
              </a:rPr>
              <a:t>governing</a:t>
            </a:r>
            <a:r>
              <a:rPr sz="4500" b="1" spc="0" dirty="0">
                <a:latin typeface="Helvetica"/>
                <a:cs typeface="Helvetica"/>
              </a:rPr>
              <a:t> of one’s desires.  Temperance is the ability to pursue the </a:t>
            </a:r>
            <a:r>
              <a:rPr sz="4500" b="1" u="sng" spc="0" dirty="0">
                <a:latin typeface="Helvetica"/>
                <a:cs typeface="Helvetica"/>
              </a:rPr>
              <a:t>important</a:t>
            </a:r>
            <a:r>
              <a:rPr sz="4500" b="1" spc="0" dirty="0">
                <a:latin typeface="Helvetica"/>
                <a:cs typeface="Helvetica"/>
              </a:rPr>
              <a:t> over the </a:t>
            </a:r>
            <a:r>
              <a:rPr sz="4500" b="1" u="sng" spc="0" dirty="0">
                <a:latin typeface="Helvetica"/>
                <a:cs typeface="Helvetica"/>
              </a:rPr>
              <a:t>urgent</a:t>
            </a:r>
            <a:r>
              <a:rPr sz="4500" b="1" spc="0" dirty="0">
                <a:latin typeface="Helvetica"/>
                <a:cs typeface="Helvetica"/>
              </a:rPr>
              <a:t>, rather than to be always </a:t>
            </a:r>
            <a:r>
              <a:rPr sz="4500" b="1" u="sng" spc="0" dirty="0">
                <a:latin typeface="Helvetica"/>
                <a:cs typeface="Helvetica"/>
              </a:rPr>
              <a:t>impulsive</a:t>
            </a:r>
            <a:r>
              <a:rPr sz="4500" b="1" spc="0" dirty="0">
                <a:latin typeface="Helvetica"/>
                <a:cs typeface="Helvetica"/>
              </a:rPr>
              <a:t> or </a:t>
            </a:r>
            <a:r>
              <a:rPr sz="4500" b="1" u="sng" spc="0" dirty="0">
                <a:latin typeface="Helvetica"/>
                <a:cs typeface="Helvetica"/>
              </a:rPr>
              <a:t>uncontrolled</a:t>
            </a:r>
            <a:r>
              <a:rPr sz="4500" b="1" spc="0" dirty="0">
                <a:latin typeface="Helvetica"/>
                <a:cs typeface="Helvetica"/>
              </a:rPr>
              <a:t>. </a:t>
            </a:r>
          </a:p>
        </p:txBody>
      </p:sp>
      <p:sp>
        <p:nvSpPr>
          <p:cNvPr id="89" name="Shape 89"/>
          <p:cNvSpPr/>
          <p:nvPr/>
        </p:nvSpPr>
        <p:spPr>
          <a:xfrm>
            <a:off x="2980903" y="275668"/>
            <a:ext cx="9839127" cy="167353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dirty="0">
                <a:solidFill>
                  <a:srgbClr val="FFFFFF"/>
                </a:solidFill>
                <a:effectLst>
                  <a:outerShdw blurRad="76200" dist="25400" dir="2743817" rotWithShape="0">
                    <a:srgbClr val="000000">
                      <a:alpha val="91000"/>
                    </a:srgbClr>
                  </a:outerShdw>
                </a:effectLst>
                <a:latin typeface="Helvetica"/>
                <a:cs typeface="Helvetica"/>
              </a:rPr>
              <a:t>THE FRUIT OF </a:t>
            </a:r>
            <a:r>
              <a:rPr sz="7500" b="1" u="sng" dirty="0">
                <a:solidFill>
                  <a:srgbClr val="FFFFFF"/>
                </a:solidFill>
                <a:effectLst>
                  <a:outerShdw blurRad="76200" dist="25400" dir="2743817" rotWithShape="0">
                    <a:srgbClr val="000000">
                      <a:alpha val="91000"/>
                    </a:srgbClr>
                  </a:outerShdw>
                </a:effectLst>
                <a:latin typeface="Helvetica"/>
                <a:cs typeface="Helvetica"/>
              </a:rPr>
              <a:t>TEMPERANCE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88">
                                            <p:bg/>
                                          </p:spTgt>
                                        </p:tgtEl>
                                        <p:attrNameLst>
                                          <p:attrName>style.visibility</p:attrName>
                                        </p:attrNameLst>
                                      </p:cBhvr>
                                      <p:to>
                                        <p:strVal val="visible"/>
                                      </p:to>
                                    </p:set>
                                    <p:animEffect transition="in" filter="dissolve">
                                      <p:cBhvr>
                                        <p:cTn id="7" dur="1000"/>
                                        <p:tgtEl>
                                          <p:spTgt spid="88">
                                            <p:bg/>
                                          </p:spTgt>
                                        </p:tgtEl>
                                      </p:cBhvr>
                                    </p:animEffect>
                                  </p:childTnLst>
                                </p:cTn>
                              </p:par>
                              <p:par>
                                <p:cTn id="8" presetID="9" presetClass="entr" presetSubtype="0" fill="hold" grpId="1">
                                  <p:stCondLst>
                                    <p:cond delay="0"/>
                                  </p:stCondLst>
                                  <p:iterate>
                                    <p:tmAbs val="0"/>
                                  </p:iterate>
                                  <p:childTnLst>
                                    <p:set>
                                      <p:cBhvr>
                                        <p:cTn id="9" fill="hold"/>
                                        <p:tgtEl>
                                          <p:spTgt spid="88">
                                            <p:txEl>
                                              <p:pRg st="0" end="0"/>
                                            </p:txEl>
                                          </p:spTgt>
                                        </p:tgtEl>
                                        <p:attrNameLst>
                                          <p:attrName>style.visibility</p:attrName>
                                        </p:attrNameLst>
                                      </p:cBhvr>
                                      <p:to>
                                        <p:strVal val="visible"/>
                                      </p:to>
                                    </p:set>
                                    <p:animEffect transition="in" filter="dissolve">
                                      <p:cBhvr>
                                        <p:cTn id="10" dur="1000"/>
                                        <p:tgtEl>
                                          <p:spTgt spid="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PT Blank 2 .jpg"/>
          <p:cNvPicPr/>
          <p:nvPr/>
        </p:nvPicPr>
        <p:blipFill>
          <a:blip r:embed="rId2">
            <a:extLst/>
          </a:blip>
          <a:stretch>
            <a:fillRect/>
          </a:stretch>
        </p:blipFill>
        <p:spPr>
          <a:xfrm>
            <a:off x="2884" y="0"/>
            <a:ext cx="12999032" cy="9753600"/>
          </a:xfrm>
          <a:prstGeom prst="rect">
            <a:avLst/>
          </a:prstGeom>
          <a:ln w="12700">
            <a:miter lim="400000"/>
          </a:ln>
        </p:spPr>
      </p:pic>
      <p:sp>
        <p:nvSpPr>
          <p:cNvPr id="92" name="Shape 92"/>
          <p:cNvSpPr>
            <a:spLocks noGrp="1"/>
          </p:cNvSpPr>
          <p:nvPr>
            <p:ph type="body" idx="1"/>
          </p:nvPr>
        </p:nvSpPr>
        <p:spPr>
          <a:xfrm>
            <a:off x="3650629" y="2095499"/>
            <a:ext cx="9266785" cy="7315202"/>
          </a:xfrm>
          <a:prstGeom prst="rect">
            <a:avLst/>
          </a:prstGeom>
          <a:effectLst/>
        </p:spPr>
        <p:txBody>
          <a:bodyPr>
            <a:noAutofit/>
          </a:bodyPr>
          <a:lstStyle/>
          <a:p>
            <a:pPr marL="793749" lvl="0" indent="-793749">
              <a:lnSpc>
                <a:spcPct val="120000"/>
              </a:lnSpc>
              <a:spcBef>
                <a:spcPts val="1800"/>
              </a:spcBef>
              <a:buSzPct val="100000"/>
              <a:buAutoNum type="alphaUcPeriod"/>
              <a:defRPr sz="1800"/>
            </a:pPr>
            <a:r>
              <a:rPr sz="4500" b="1" spc="0" dirty="0">
                <a:latin typeface="Helvetica"/>
                <a:cs typeface="Helvetica"/>
              </a:rPr>
              <a:t>The </a:t>
            </a:r>
            <a:r>
              <a:rPr sz="4500" b="1" u="sng" spc="0" dirty="0">
                <a:latin typeface="Helvetica"/>
                <a:cs typeface="Helvetica"/>
              </a:rPr>
              <a:t>Problem</a:t>
            </a:r>
            <a:r>
              <a:rPr sz="4500" b="1" spc="0" dirty="0">
                <a:latin typeface="Helvetica"/>
                <a:cs typeface="Helvetica"/>
              </a:rPr>
              <a:t> of Temperance</a:t>
            </a:r>
          </a:p>
          <a:p>
            <a:pPr marL="768350" lvl="1" indent="-6350">
              <a:lnSpc>
                <a:spcPct val="110000"/>
              </a:lnSpc>
              <a:spcBef>
                <a:spcPts val="2400"/>
              </a:spcBef>
              <a:buSzTx/>
              <a:buNone/>
              <a:defRPr sz="1800"/>
            </a:pPr>
            <a:r>
              <a:rPr sz="4500" b="1" spc="-45" dirty="0">
                <a:latin typeface="Helvetica"/>
                <a:cs typeface="Helvetica"/>
              </a:rPr>
              <a:t>We live in a society today that is out of control financially, physically, emotionally, and morally.</a:t>
            </a:r>
          </a:p>
        </p:txBody>
      </p:sp>
      <p:sp>
        <p:nvSpPr>
          <p:cNvPr id="93" name="Shape 93"/>
          <p:cNvSpPr/>
          <p:nvPr/>
        </p:nvSpPr>
        <p:spPr>
          <a:xfrm>
            <a:off x="2980903" y="275668"/>
            <a:ext cx="9839127" cy="167353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dirty="0">
                <a:solidFill>
                  <a:srgbClr val="FFFFFF"/>
                </a:solidFill>
                <a:effectLst>
                  <a:outerShdw blurRad="76200" dist="25400" dir="2743817" rotWithShape="0">
                    <a:srgbClr val="000000">
                      <a:alpha val="91000"/>
                    </a:srgbClr>
                  </a:outerShdw>
                </a:effectLst>
                <a:latin typeface="Helvetica"/>
                <a:cs typeface="Helvetica"/>
              </a:rPr>
              <a:t>THE FRUIT OF </a:t>
            </a:r>
            <a:r>
              <a:rPr sz="7500" b="1" u="sng" dirty="0">
                <a:solidFill>
                  <a:srgbClr val="FFFFFF"/>
                </a:solidFill>
                <a:effectLst>
                  <a:outerShdw blurRad="76200" dist="25400" dir="2743817" rotWithShape="0">
                    <a:srgbClr val="000000">
                      <a:alpha val="91000"/>
                    </a:srgbClr>
                  </a:outerShdw>
                </a:effectLst>
                <a:latin typeface="Helvetica"/>
                <a:cs typeface="Helvetica"/>
              </a:rPr>
              <a:t>TEMPERANCE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92">
                                            <p:bg/>
                                          </p:spTgt>
                                        </p:tgtEl>
                                        <p:attrNameLst>
                                          <p:attrName>style.visibility</p:attrName>
                                        </p:attrNameLst>
                                      </p:cBhvr>
                                      <p:to>
                                        <p:strVal val="visible"/>
                                      </p:to>
                                    </p:set>
                                    <p:animEffect transition="in" filter="dissolve">
                                      <p:cBhvr>
                                        <p:cTn id="7" dur="1000"/>
                                        <p:tgtEl>
                                          <p:spTgt spid="92">
                                            <p:bg/>
                                          </p:spTgt>
                                        </p:tgtEl>
                                      </p:cBhvr>
                                    </p:animEffect>
                                  </p:childTnLst>
                                </p:cTn>
                              </p:par>
                              <p:par>
                                <p:cTn id="8" presetID="9" presetClass="entr" presetSubtype="0" fill="hold" grpId="1">
                                  <p:stCondLst>
                                    <p:cond delay="0"/>
                                  </p:stCondLst>
                                  <p:iterate>
                                    <p:tmAbs val="0"/>
                                  </p:iterate>
                                  <p:childTnLst>
                                    <p:set>
                                      <p:cBhvr>
                                        <p:cTn id="9" fill="hold"/>
                                        <p:tgtEl>
                                          <p:spTgt spid="92">
                                            <p:txEl>
                                              <p:pRg st="0" end="0"/>
                                            </p:txEl>
                                          </p:spTgt>
                                        </p:tgtEl>
                                        <p:attrNameLst>
                                          <p:attrName>style.visibility</p:attrName>
                                        </p:attrNameLst>
                                      </p:cBhvr>
                                      <p:to>
                                        <p:strVal val="visible"/>
                                      </p:to>
                                    </p:set>
                                    <p:animEffect transition="in" filter="dissolve">
                                      <p:cBhvr>
                                        <p:cTn id="10" dur="1000"/>
                                        <p:tgtEl>
                                          <p:spTgt spid="9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92">
                                            <p:txEl>
                                              <p:pRg st="1" end="1"/>
                                            </p:txEl>
                                          </p:spTgt>
                                        </p:tgtEl>
                                        <p:attrNameLst>
                                          <p:attrName>style.visibility</p:attrName>
                                        </p:attrNameLst>
                                      </p:cBhvr>
                                      <p:to>
                                        <p:strVal val="visible"/>
                                      </p:to>
                                    </p:set>
                                    <p:animEffect transition="in" filter="dissolve">
                                      <p:cBhvr>
                                        <p:cTn id="15" dur="1000"/>
                                        <p:tgtEl>
                                          <p:spTgt spid="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PT Blank 2 .jpg"/>
          <p:cNvPicPr/>
          <p:nvPr/>
        </p:nvPicPr>
        <p:blipFill>
          <a:blip r:embed="rId2">
            <a:extLst/>
          </a:blip>
          <a:stretch>
            <a:fillRect/>
          </a:stretch>
        </p:blipFill>
        <p:spPr>
          <a:xfrm>
            <a:off x="2884" y="0"/>
            <a:ext cx="12999032" cy="9753600"/>
          </a:xfrm>
          <a:prstGeom prst="rect">
            <a:avLst/>
          </a:prstGeom>
          <a:ln w="12700">
            <a:miter lim="400000"/>
          </a:ln>
        </p:spPr>
      </p:pic>
      <p:sp>
        <p:nvSpPr>
          <p:cNvPr id="96" name="Shape 96"/>
          <p:cNvSpPr>
            <a:spLocks noGrp="1"/>
          </p:cNvSpPr>
          <p:nvPr>
            <p:ph type="body" idx="1"/>
          </p:nvPr>
        </p:nvSpPr>
        <p:spPr>
          <a:xfrm>
            <a:off x="3650629" y="2095499"/>
            <a:ext cx="9266785" cy="7315202"/>
          </a:xfrm>
          <a:prstGeom prst="rect">
            <a:avLst/>
          </a:prstGeom>
          <a:effectLst/>
        </p:spPr>
        <p:txBody>
          <a:bodyPr/>
          <a:lstStyle/>
          <a:p>
            <a:pPr marL="746124" lvl="0" indent="-746124" defTabSz="549148">
              <a:lnSpc>
                <a:spcPct val="110000"/>
              </a:lnSpc>
              <a:spcBef>
                <a:spcPts val="1100"/>
              </a:spcBef>
              <a:buSzPct val="100000"/>
              <a:buAutoNum type="alphaUcPeriod" startAt="2"/>
              <a:defRPr sz="1800"/>
            </a:pPr>
            <a:r>
              <a:rPr sz="4230" b="1" spc="0" dirty="0">
                <a:latin typeface="Helvetica"/>
                <a:cs typeface="Helvetica"/>
              </a:rPr>
              <a:t>The </a:t>
            </a:r>
            <a:r>
              <a:rPr sz="4230" b="1" u="sng" spc="0" dirty="0">
                <a:latin typeface="Helvetica"/>
                <a:cs typeface="Helvetica"/>
              </a:rPr>
              <a:t>Priority</a:t>
            </a:r>
            <a:r>
              <a:rPr sz="4230" b="1" spc="0" dirty="0">
                <a:latin typeface="Helvetica"/>
                <a:cs typeface="Helvetica"/>
              </a:rPr>
              <a:t> of Temperance</a:t>
            </a:r>
          </a:p>
          <a:p>
            <a:pPr marL="711200" lvl="1" indent="4763" defTabSz="549148">
              <a:lnSpc>
                <a:spcPct val="110000"/>
              </a:lnSpc>
              <a:spcBef>
                <a:spcPts val="1100"/>
              </a:spcBef>
              <a:buSzTx/>
              <a:buNone/>
              <a:defRPr sz="1800"/>
            </a:pPr>
            <a:r>
              <a:rPr sz="4230" b="1" spc="-169" dirty="0">
                <a:latin typeface="Helvetica"/>
                <a:cs typeface="Helvetica"/>
              </a:rPr>
              <a:t>Temperance is </a:t>
            </a:r>
            <a:r>
              <a:rPr sz="4230" b="1" u="sng" spc="-169" dirty="0">
                <a:latin typeface="Helvetica"/>
                <a:cs typeface="Helvetica"/>
              </a:rPr>
              <a:t>total abstinence</a:t>
            </a:r>
            <a:r>
              <a:rPr sz="4230" b="1" spc="-169" dirty="0">
                <a:latin typeface="Helvetica"/>
                <a:cs typeface="Helvetica"/>
              </a:rPr>
              <a:t> from all things forbidden and </a:t>
            </a:r>
            <a:r>
              <a:rPr sz="4230" b="1" u="sng" spc="-169" dirty="0">
                <a:latin typeface="Helvetica"/>
                <a:cs typeface="Helvetica"/>
              </a:rPr>
              <a:t>moderation</a:t>
            </a:r>
            <a:r>
              <a:rPr sz="4230" b="1" spc="-169" dirty="0">
                <a:latin typeface="Helvetica"/>
                <a:cs typeface="Helvetica"/>
              </a:rPr>
              <a:t> in things permissible.</a:t>
            </a:r>
          </a:p>
          <a:p>
            <a:pPr marL="1462405" lvl="1" indent="-746125" defTabSz="549148">
              <a:lnSpc>
                <a:spcPct val="110000"/>
              </a:lnSpc>
              <a:spcBef>
                <a:spcPts val="1100"/>
              </a:spcBef>
              <a:buSzPct val="100000"/>
              <a:buAutoNum type="arabicPeriod"/>
              <a:defRPr sz="1800"/>
            </a:pPr>
            <a:r>
              <a:rPr sz="4230" b="1" spc="-169" dirty="0">
                <a:latin typeface="Helvetica"/>
                <a:cs typeface="Helvetica"/>
              </a:rPr>
              <a:t>Physically: our </a:t>
            </a:r>
            <a:r>
              <a:rPr sz="4230" b="1" u="sng" spc="-169" dirty="0">
                <a:latin typeface="Helvetica"/>
                <a:cs typeface="Helvetica"/>
              </a:rPr>
              <a:t>body</a:t>
            </a:r>
            <a:r>
              <a:rPr sz="4230" b="1" spc="-169" dirty="0">
                <a:latin typeface="Helvetica"/>
                <a:cs typeface="Helvetica"/>
              </a:rPr>
              <a:t> (I Cor. 6:19-20)</a:t>
            </a:r>
          </a:p>
          <a:p>
            <a:pPr marL="1462405" lvl="1" indent="-746125" defTabSz="549148">
              <a:lnSpc>
                <a:spcPct val="110000"/>
              </a:lnSpc>
              <a:spcBef>
                <a:spcPts val="1100"/>
              </a:spcBef>
              <a:buSzPct val="100000"/>
              <a:buAutoNum type="arabicPeriod"/>
              <a:defRPr sz="1800"/>
            </a:pPr>
            <a:r>
              <a:rPr sz="4230" b="1" spc="-169" dirty="0">
                <a:latin typeface="Helvetica"/>
                <a:cs typeface="Helvetica"/>
              </a:rPr>
              <a:t>Mentally: our </a:t>
            </a:r>
            <a:r>
              <a:rPr sz="4230" b="1" u="sng" spc="-169" dirty="0">
                <a:latin typeface="Helvetica"/>
                <a:cs typeface="Helvetica"/>
              </a:rPr>
              <a:t>thoughts</a:t>
            </a:r>
            <a:r>
              <a:rPr sz="4230" b="1" spc="-169" dirty="0">
                <a:latin typeface="Helvetica"/>
                <a:cs typeface="Helvetica"/>
              </a:rPr>
              <a:t> (Phil. 4:8)</a:t>
            </a:r>
          </a:p>
          <a:p>
            <a:pPr marL="1462405" lvl="1" indent="-746125" defTabSz="549148">
              <a:lnSpc>
                <a:spcPct val="110000"/>
              </a:lnSpc>
              <a:spcBef>
                <a:spcPts val="1100"/>
              </a:spcBef>
              <a:buSzPct val="100000"/>
              <a:buAutoNum type="arabicPeriod"/>
              <a:defRPr sz="1800"/>
            </a:pPr>
            <a:r>
              <a:rPr sz="4230" b="1" spc="-169" dirty="0">
                <a:latin typeface="Helvetica"/>
                <a:cs typeface="Helvetica"/>
              </a:rPr>
              <a:t>Emotionally: our </a:t>
            </a:r>
            <a:r>
              <a:rPr sz="4230" b="1" u="sng" spc="-169" dirty="0">
                <a:latin typeface="Helvetica"/>
                <a:cs typeface="Helvetica"/>
              </a:rPr>
              <a:t>attitude</a:t>
            </a:r>
            <a:r>
              <a:rPr sz="4230" b="1" spc="-169" dirty="0">
                <a:latin typeface="Helvetica"/>
                <a:cs typeface="Helvetica"/>
              </a:rPr>
              <a:t> (Prov. 25:28)</a:t>
            </a:r>
          </a:p>
        </p:txBody>
      </p:sp>
      <p:sp>
        <p:nvSpPr>
          <p:cNvPr id="97" name="Shape 97"/>
          <p:cNvSpPr/>
          <p:nvPr/>
        </p:nvSpPr>
        <p:spPr>
          <a:xfrm>
            <a:off x="2980903" y="275668"/>
            <a:ext cx="9839127" cy="167353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dirty="0">
                <a:solidFill>
                  <a:srgbClr val="FFFFFF"/>
                </a:solidFill>
                <a:effectLst>
                  <a:outerShdw blurRad="76200" dist="25400" dir="2743817" rotWithShape="0">
                    <a:srgbClr val="000000">
                      <a:alpha val="91000"/>
                    </a:srgbClr>
                  </a:outerShdw>
                </a:effectLst>
                <a:latin typeface="Helvetica"/>
                <a:cs typeface="Helvetica"/>
              </a:rPr>
              <a:t>THE FRUIT OF </a:t>
            </a:r>
            <a:r>
              <a:rPr sz="7500" b="1" u="sng" dirty="0">
                <a:solidFill>
                  <a:srgbClr val="FFFFFF"/>
                </a:solidFill>
                <a:effectLst>
                  <a:outerShdw blurRad="76200" dist="25400" dir="2743817" rotWithShape="0">
                    <a:srgbClr val="000000">
                      <a:alpha val="91000"/>
                    </a:srgbClr>
                  </a:outerShdw>
                </a:effectLst>
                <a:latin typeface="Helvetica"/>
                <a:cs typeface="Helvetica"/>
              </a:rPr>
              <a:t>TEMPERANCE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96">
                                            <p:bg/>
                                          </p:spTgt>
                                        </p:tgtEl>
                                        <p:attrNameLst>
                                          <p:attrName>style.visibility</p:attrName>
                                        </p:attrNameLst>
                                      </p:cBhvr>
                                      <p:to>
                                        <p:strVal val="visible"/>
                                      </p:to>
                                    </p:set>
                                    <p:animEffect transition="in" filter="dissolve">
                                      <p:cBhvr>
                                        <p:cTn id="7" dur="1000"/>
                                        <p:tgtEl>
                                          <p:spTgt spid="96">
                                            <p:bg/>
                                          </p:spTgt>
                                        </p:tgtEl>
                                      </p:cBhvr>
                                    </p:animEffect>
                                  </p:childTnLst>
                                </p:cTn>
                              </p:par>
                              <p:par>
                                <p:cTn id="8" presetID="9" presetClass="entr" presetSubtype="0" fill="hold" grpId="1">
                                  <p:stCondLst>
                                    <p:cond delay="0"/>
                                  </p:stCondLst>
                                  <p:iterate>
                                    <p:tmAbs val="0"/>
                                  </p:iterate>
                                  <p:childTnLst>
                                    <p:set>
                                      <p:cBhvr>
                                        <p:cTn id="9" fill="hold"/>
                                        <p:tgtEl>
                                          <p:spTgt spid="96">
                                            <p:txEl>
                                              <p:pRg st="0" end="0"/>
                                            </p:txEl>
                                          </p:spTgt>
                                        </p:tgtEl>
                                        <p:attrNameLst>
                                          <p:attrName>style.visibility</p:attrName>
                                        </p:attrNameLst>
                                      </p:cBhvr>
                                      <p:to>
                                        <p:strVal val="visible"/>
                                      </p:to>
                                    </p:set>
                                    <p:animEffect transition="in" filter="dissolve">
                                      <p:cBhvr>
                                        <p:cTn id="10" dur="1000"/>
                                        <p:tgtEl>
                                          <p:spTgt spid="9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96">
                                            <p:txEl>
                                              <p:pRg st="1" end="1"/>
                                            </p:txEl>
                                          </p:spTgt>
                                        </p:tgtEl>
                                        <p:attrNameLst>
                                          <p:attrName>style.visibility</p:attrName>
                                        </p:attrNameLst>
                                      </p:cBhvr>
                                      <p:to>
                                        <p:strVal val="visible"/>
                                      </p:to>
                                    </p:set>
                                    <p:animEffect transition="in" filter="dissolve">
                                      <p:cBhvr>
                                        <p:cTn id="15" dur="1000"/>
                                        <p:tgtEl>
                                          <p:spTgt spid="9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iterate>
                                    <p:tmAbs val="0"/>
                                  </p:iterate>
                                  <p:childTnLst>
                                    <p:set>
                                      <p:cBhvr>
                                        <p:cTn id="19" fill="hold"/>
                                        <p:tgtEl>
                                          <p:spTgt spid="96">
                                            <p:txEl>
                                              <p:pRg st="2" end="2"/>
                                            </p:txEl>
                                          </p:spTgt>
                                        </p:tgtEl>
                                        <p:attrNameLst>
                                          <p:attrName>style.visibility</p:attrName>
                                        </p:attrNameLst>
                                      </p:cBhvr>
                                      <p:to>
                                        <p:strVal val="visible"/>
                                      </p:to>
                                    </p:set>
                                    <p:animEffect transition="in" filter="dissolve">
                                      <p:cBhvr>
                                        <p:cTn id="20" dur="1000"/>
                                        <p:tgtEl>
                                          <p:spTgt spid="9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iterate>
                                    <p:tmAbs val="0"/>
                                  </p:iterate>
                                  <p:childTnLst>
                                    <p:set>
                                      <p:cBhvr>
                                        <p:cTn id="24" fill="hold"/>
                                        <p:tgtEl>
                                          <p:spTgt spid="96">
                                            <p:txEl>
                                              <p:pRg st="3" end="3"/>
                                            </p:txEl>
                                          </p:spTgt>
                                        </p:tgtEl>
                                        <p:attrNameLst>
                                          <p:attrName>style.visibility</p:attrName>
                                        </p:attrNameLst>
                                      </p:cBhvr>
                                      <p:to>
                                        <p:strVal val="visible"/>
                                      </p:to>
                                    </p:set>
                                    <p:animEffect transition="in" filter="dissolve">
                                      <p:cBhvr>
                                        <p:cTn id="25" dur="1000"/>
                                        <p:tgtEl>
                                          <p:spTgt spid="9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1" nodeType="clickEffect">
                                  <p:stCondLst>
                                    <p:cond delay="0"/>
                                  </p:stCondLst>
                                  <p:iterate>
                                    <p:tmAbs val="0"/>
                                  </p:iterate>
                                  <p:childTnLst>
                                    <p:set>
                                      <p:cBhvr>
                                        <p:cTn id="29" fill="hold"/>
                                        <p:tgtEl>
                                          <p:spTgt spid="96">
                                            <p:txEl>
                                              <p:pRg st="4" end="4"/>
                                            </p:txEl>
                                          </p:spTgt>
                                        </p:tgtEl>
                                        <p:attrNameLst>
                                          <p:attrName>style.visibility</p:attrName>
                                        </p:attrNameLst>
                                      </p:cBhvr>
                                      <p:to>
                                        <p:strVal val="visible"/>
                                      </p:to>
                                    </p:set>
                                    <p:animEffect transition="in" filter="dissolve">
                                      <p:cBhvr>
                                        <p:cTn id="30" dur="1000"/>
                                        <p:tgtEl>
                                          <p:spTgt spid="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PT Blank 2 .jpg"/>
          <p:cNvPicPr/>
          <p:nvPr/>
        </p:nvPicPr>
        <p:blipFill>
          <a:blip r:embed="rId2">
            <a:extLst/>
          </a:blip>
          <a:stretch>
            <a:fillRect/>
          </a:stretch>
        </p:blipFill>
        <p:spPr>
          <a:xfrm>
            <a:off x="2884" y="0"/>
            <a:ext cx="12999032" cy="9753600"/>
          </a:xfrm>
          <a:prstGeom prst="rect">
            <a:avLst/>
          </a:prstGeom>
          <a:ln w="12700">
            <a:miter lim="400000"/>
          </a:ln>
        </p:spPr>
      </p:pic>
      <p:sp>
        <p:nvSpPr>
          <p:cNvPr id="100" name="Shape 100"/>
          <p:cNvSpPr>
            <a:spLocks noGrp="1"/>
          </p:cNvSpPr>
          <p:nvPr>
            <p:ph type="body" idx="1"/>
          </p:nvPr>
        </p:nvSpPr>
        <p:spPr>
          <a:xfrm>
            <a:off x="3650629" y="2095499"/>
            <a:ext cx="9266785" cy="7315202"/>
          </a:xfrm>
          <a:prstGeom prst="rect">
            <a:avLst/>
          </a:prstGeom>
          <a:effectLst/>
        </p:spPr>
        <p:txBody>
          <a:bodyPr>
            <a:noAutofit/>
          </a:bodyPr>
          <a:lstStyle/>
          <a:p>
            <a:pPr marL="793749" lvl="0" indent="-793749">
              <a:lnSpc>
                <a:spcPct val="120000"/>
              </a:lnSpc>
              <a:spcBef>
                <a:spcPts val="1800"/>
              </a:spcBef>
              <a:buSzPct val="100000"/>
              <a:buAutoNum type="alphaUcPeriod" startAt="3"/>
              <a:defRPr sz="1800"/>
            </a:pPr>
            <a:r>
              <a:rPr sz="4500" b="1" spc="0" dirty="0">
                <a:latin typeface="Helvetica"/>
                <a:cs typeface="Helvetica"/>
              </a:rPr>
              <a:t>The </a:t>
            </a:r>
            <a:r>
              <a:rPr sz="4500" b="1" u="sng" spc="0" dirty="0">
                <a:latin typeface="Helvetica"/>
                <a:cs typeface="Helvetica"/>
              </a:rPr>
              <a:t>Plan</a:t>
            </a:r>
            <a:r>
              <a:rPr sz="4500" b="1" spc="0" dirty="0">
                <a:latin typeface="Helvetica"/>
                <a:cs typeface="Helvetica"/>
              </a:rPr>
              <a:t> for Temperance</a:t>
            </a:r>
          </a:p>
          <a:p>
            <a:pPr marL="768350" lvl="1" indent="-6350">
              <a:lnSpc>
                <a:spcPct val="110000"/>
              </a:lnSpc>
              <a:spcBef>
                <a:spcPts val="2400"/>
              </a:spcBef>
              <a:buSzTx/>
              <a:buNone/>
              <a:defRPr sz="1800"/>
            </a:pPr>
            <a:r>
              <a:rPr sz="4500" b="1" spc="-45" dirty="0">
                <a:latin typeface="Helvetica"/>
                <a:cs typeface="Helvetica"/>
              </a:rPr>
              <a:t>The way to </a:t>
            </a:r>
            <a:r>
              <a:rPr sz="4500" b="1" u="sng" spc="-45" dirty="0">
                <a:latin typeface="Helvetica"/>
                <a:cs typeface="Helvetica"/>
              </a:rPr>
              <a:t>self-control</a:t>
            </a:r>
            <a:r>
              <a:rPr sz="4500" b="1" spc="-45" dirty="0">
                <a:latin typeface="Helvetica"/>
                <a:cs typeface="Helvetica"/>
              </a:rPr>
              <a:t> is to surrender to the </a:t>
            </a:r>
            <a:r>
              <a:rPr sz="4500" b="1" u="sng" spc="-45" dirty="0">
                <a:latin typeface="Helvetica"/>
                <a:cs typeface="Helvetica"/>
              </a:rPr>
              <a:t>Spirit’s control</a:t>
            </a:r>
            <a:r>
              <a:rPr sz="4500" b="1" spc="-45" dirty="0">
                <a:latin typeface="Helvetica"/>
                <a:cs typeface="Helvetica"/>
              </a:rPr>
              <a:t>!</a:t>
            </a:r>
          </a:p>
        </p:txBody>
      </p:sp>
      <p:sp>
        <p:nvSpPr>
          <p:cNvPr id="101" name="Shape 101"/>
          <p:cNvSpPr/>
          <p:nvPr/>
        </p:nvSpPr>
        <p:spPr>
          <a:xfrm>
            <a:off x="2980903" y="275668"/>
            <a:ext cx="9839127" cy="167353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dirty="0">
                <a:solidFill>
                  <a:srgbClr val="FFFFFF"/>
                </a:solidFill>
                <a:effectLst>
                  <a:outerShdw blurRad="76200" dist="25400" dir="2743817" rotWithShape="0">
                    <a:srgbClr val="000000">
                      <a:alpha val="91000"/>
                    </a:srgbClr>
                  </a:outerShdw>
                </a:effectLst>
                <a:latin typeface="Helvetica"/>
                <a:cs typeface="Helvetica"/>
              </a:rPr>
              <a:t>THE FRUIT OF </a:t>
            </a:r>
            <a:r>
              <a:rPr sz="7500" b="1" u="sng" dirty="0">
                <a:solidFill>
                  <a:srgbClr val="FFFFFF"/>
                </a:solidFill>
                <a:effectLst>
                  <a:outerShdw blurRad="76200" dist="25400" dir="2743817" rotWithShape="0">
                    <a:srgbClr val="000000">
                      <a:alpha val="91000"/>
                    </a:srgbClr>
                  </a:outerShdw>
                </a:effectLst>
                <a:latin typeface="Helvetica"/>
                <a:cs typeface="Helvetica"/>
              </a:rPr>
              <a:t>TEMPERANCE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100">
                                            <p:bg/>
                                          </p:spTgt>
                                        </p:tgtEl>
                                        <p:attrNameLst>
                                          <p:attrName>style.visibility</p:attrName>
                                        </p:attrNameLst>
                                      </p:cBhvr>
                                      <p:to>
                                        <p:strVal val="visible"/>
                                      </p:to>
                                    </p:set>
                                    <p:animEffect transition="in" filter="dissolve">
                                      <p:cBhvr>
                                        <p:cTn id="7" dur="1000"/>
                                        <p:tgtEl>
                                          <p:spTgt spid="100">
                                            <p:bg/>
                                          </p:spTgt>
                                        </p:tgtEl>
                                      </p:cBhvr>
                                    </p:animEffect>
                                  </p:childTnLst>
                                </p:cTn>
                              </p:par>
                              <p:par>
                                <p:cTn id="8" presetID="9" presetClass="entr" presetSubtype="0" fill="hold" grpId="1">
                                  <p:stCondLst>
                                    <p:cond delay="0"/>
                                  </p:stCondLst>
                                  <p:iterate>
                                    <p:tmAbs val="0"/>
                                  </p:iterate>
                                  <p:childTnLst>
                                    <p:set>
                                      <p:cBhvr>
                                        <p:cTn id="9" fill="hold"/>
                                        <p:tgtEl>
                                          <p:spTgt spid="100">
                                            <p:txEl>
                                              <p:pRg st="0" end="0"/>
                                            </p:txEl>
                                          </p:spTgt>
                                        </p:tgtEl>
                                        <p:attrNameLst>
                                          <p:attrName>style.visibility</p:attrName>
                                        </p:attrNameLst>
                                      </p:cBhvr>
                                      <p:to>
                                        <p:strVal val="visible"/>
                                      </p:to>
                                    </p:set>
                                    <p:animEffect transition="in" filter="dissolve">
                                      <p:cBhvr>
                                        <p:cTn id="10" dur="1000"/>
                                        <p:tgtEl>
                                          <p:spTgt spid="10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100">
                                            <p:txEl>
                                              <p:pRg st="1" end="1"/>
                                            </p:txEl>
                                          </p:spTgt>
                                        </p:tgtEl>
                                        <p:attrNameLst>
                                          <p:attrName>style.visibility</p:attrName>
                                        </p:attrNameLst>
                                      </p:cBhvr>
                                      <p:to>
                                        <p:strVal val="visible"/>
                                      </p:to>
                                    </p:set>
                                    <p:animEffect transition="in" filter="dissolve">
                                      <p:cBhvr>
                                        <p:cTn id="15" dur="10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PT Main.jpg"/>
          <p:cNvPicPr/>
          <p:nvPr/>
        </p:nvPicPr>
        <p:blipFill>
          <a:blip r:embed="rId2">
            <a:extLst/>
          </a:blip>
          <a:stretch>
            <a:fillRect/>
          </a:stretch>
        </p:blipFill>
        <p:spPr>
          <a:xfrm>
            <a:off x="2884" y="0"/>
            <a:ext cx="12999032" cy="9753600"/>
          </a:xfrm>
          <a:prstGeom prst="rect">
            <a:avLst/>
          </a:prstGeom>
          <a:ln w="12700">
            <a:miter lim="400000"/>
          </a:ln>
        </p:spPr>
      </p:pic>
      <p:sp>
        <p:nvSpPr>
          <p:cNvPr id="104" name="Shape 104"/>
          <p:cNvSpPr/>
          <p:nvPr/>
        </p:nvSpPr>
        <p:spPr>
          <a:xfrm>
            <a:off x="-826548" y="6102926"/>
            <a:ext cx="10879746" cy="308494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80000"/>
              </a:lnSpc>
              <a:spcBef>
                <a:spcPts val="1600"/>
              </a:spcBef>
              <a:defRPr sz="1800"/>
            </a:pPr>
            <a:r>
              <a:rPr sz="6200" b="1" dirty="0">
                <a:solidFill>
                  <a:srgbClr val="FFFFFF"/>
                </a:solidFill>
                <a:effectLst>
                  <a:outerShdw blurRad="63500" dist="25400" dir="1926765" rotWithShape="0">
                    <a:srgbClr val="000000">
                      <a:alpha val="77000"/>
                    </a:srgbClr>
                  </a:outerShdw>
                </a:effectLst>
                <a:latin typeface="Helvetica"/>
                <a:cs typeface="Helvetica"/>
              </a:rPr>
              <a:t>LESSON 4</a:t>
            </a:r>
          </a:p>
          <a:p>
            <a:pPr lvl="0">
              <a:lnSpc>
                <a:spcPct val="80000"/>
              </a:lnSpc>
              <a:defRPr sz="1800"/>
            </a:pPr>
            <a:r>
              <a:rPr sz="6200" b="1" dirty="0">
                <a:solidFill>
                  <a:srgbClr val="FFFFFF"/>
                </a:solidFill>
                <a:effectLst>
                  <a:outerShdw blurRad="63500" dist="25400" dir="1926765" rotWithShape="0">
                    <a:srgbClr val="000000">
                      <a:alpha val="77000"/>
                    </a:srgbClr>
                  </a:outerShdw>
                </a:effectLst>
                <a:latin typeface="Helvetica"/>
                <a:cs typeface="Helvetica"/>
              </a:rPr>
              <a:t>The Fruit of</a:t>
            </a:r>
          </a:p>
          <a:p>
            <a:pPr lvl="0">
              <a:lnSpc>
                <a:spcPct val="80000"/>
              </a:lnSpc>
              <a:defRPr sz="1800"/>
            </a:pPr>
            <a:r>
              <a:rPr sz="6200" b="1" dirty="0">
                <a:solidFill>
                  <a:srgbClr val="FFFFFF"/>
                </a:solidFill>
                <a:effectLst>
                  <a:outerShdw blurRad="63500" dist="25400" dir="1926765" rotWithShape="0">
                    <a:srgbClr val="000000">
                      <a:alpha val="77000"/>
                    </a:srgbClr>
                  </a:outerShdw>
                </a:effectLst>
                <a:latin typeface="Helvetica"/>
                <a:cs typeface="Helvetica"/>
              </a:rPr>
              <a:t>Faith, Meekness,</a:t>
            </a:r>
          </a:p>
          <a:p>
            <a:pPr lvl="0">
              <a:lnSpc>
                <a:spcPct val="80000"/>
              </a:lnSpc>
              <a:defRPr sz="1800"/>
            </a:pPr>
            <a:r>
              <a:rPr sz="6200" b="1" dirty="0">
                <a:solidFill>
                  <a:srgbClr val="FFFFFF"/>
                </a:solidFill>
                <a:effectLst>
                  <a:outerShdw blurRad="63500" dist="25400" dir="1926765" rotWithShape="0">
                    <a:srgbClr val="000000">
                      <a:alpha val="77000"/>
                    </a:srgbClr>
                  </a:outerShdw>
                </a:effectLst>
                <a:latin typeface="Helvetica"/>
                <a:cs typeface="Helvetica"/>
              </a:rPr>
              <a:t>and Temperance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PT Blank 1.jpg"/>
          <p:cNvPicPr/>
          <p:nvPr/>
        </p:nvPicPr>
        <p:blipFill>
          <a:blip r:embed="rId2">
            <a:extLst/>
          </a:blip>
          <a:stretch>
            <a:fillRect/>
          </a:stretch>
        </p:blipFill>
        <p:spPr>
          <a:xfrm>
            <a:off x="2884" y="0"/>
            <a:ext cx="12999032" cy="9753600"/>
          </a:xfrm>
          <a:prstGeom prst="rect">
            <a:avLst/>
          </a:prstGeom>
          <a:ln w="12700">
            <a:miter lim="400000"/>
          </a:ln>
        </p:spPr>
      </p:pic>
      <p:sp>
        <p:nvSpPr>
          <p:cNvPr id="36" name="Shape 36"/>
          <p:cNvSpPr/>
          <p:nvPr/>
        </p:nvSpPr>
        <p:spPr>
          <a:xfrm>
            <a:off x="197469" y="443488"/>
            <a:ext cx="12609861" cy="8656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70000"/>
              </a:lnSpc>
              <a:defRPr sz="7500" b="1">
                <a:solidFill>
                  <a:srgbClr val="FFFFFF"/>
                </a:solidFill>
                <a:effectLst>
                  <a:outerShdw blurRad="76200" dist="25400" dir="2743817" rotWithShape="0">
                    <a:srgbClr val="000000">
                      <a:alpha val="91000"/>
                    </a:srgbClr>
                  </a:outerShdw>
                </a:effectLst>
              </a:defRPr>
            </a:lvl1pPr>
          </a:lstStyle>
          <a:p>
            <a:pPr lvl="0">
              <a:defRPr sz="1800" b="0">
                <a:solidFill>
                  <a:srgbClr val="000000"/>
                </a:solidFill>
                <a:effectLst/>
              </a:defRPr>
            </a:pPr>
            <a:r>
              <a:rPr sz="7500" b="1" dirty="0">
                <a:solidFill>
                  <a:srgbClr val="FFFFFF"/>
                </a:solidFill>
                <a:effectLst>
                  <a:outerShdw blurRad="76200" dist="25400" dir="2743817" rotWithShape="0">
                    <a:srgbClr val="000000">
                      <a:alpha val="91000"/>
                    </a:srgbClr>
                  </a:outerShdw>
                </a:effectLst>
                <a:latin typeface="Helvetica"/>
                <a:cs typeface="Helvetica"/>
              </a:rPr>
              <a:t>INTRODUCTION</a:t>
            </a:r>
          </a:p>
        </p:txBody>
      </p:sp>
      <p:sp>
        <p:nvSpPr>
          <p:cNvPr id="37" name="Shape 37"/>
          <p:cNvSpPr>
            <a:spLocks noGrp="1"/>
          </p:cNvSpPr>
          <p:nvPr>
            <p:ph type="body" idx="1"/>
          </p:nvPr>
        </p:nvSpPr>
        <p:spPr>
          <a:xfrm>
            <a:off x="412129" y="1695946"/>
            <a:ext cx="9266785" cy="7702055"/>
          </a:xfrm>
          <a:prstGeom prst="rect">
            <a:avLst/>
          </a:prstGeom>
          <a:effectLst/>
        </p:spPr>
        <p:txBody>
          <a:bodyPr/>
          <a:lstStyle/>
          <a:p>
            <a:pPr marL="0" lvl="0" indent="0">
              <a:lnSpc>
                <a:spcPct val="120000"/>
              </a:lnSpc>
              <a:spcBef>
                <a:spcPts val="2400"/>
              </a:spcBef>
              <a:buSzTx/>
              <a:buNone/>
              <a:defRPr sz="1800"/>
            </a:pPr>
            <a:r>
              <a:rPr sz="4500" b="1" i="1" spc="0" dirty="0">
                <a:latin typeface="Helvetica"/>
                <a:cs typeface="Helvetica"/>
              </a:rPr>
              <a:t>Question</a:t>
            </a:r>
            <a:r>
              <a:rPr sz="4500" b="1" spc="0" dirty="0">
                <a:latin typeface="Helvetica"/>
                <a:cs typeface="Helvetica"/>
              </a:rPr>
              <a:t>:  What is the key to spiritual victory and vitality?  What is the sole command for the believer in this passage?</a:t>
            </a:r>
          </a:p>
          <a:p>
            <a:pPr marL="0" lvl="0" indent="0">
              <a:lnSpc>
                <a:spcPct val="120000"/>
              </a:lnSpc>
              <a:spcBef>
                <a:spcPts val="2400"/>
              </a:spcBef>
              <a:buSzTx/>
              <a:buNone/>
              <a:defRPr sz="1800"/>
            </a:pPr>
            <a:r>
              <a:rPr sz="4500" b="1" i="1" spc="0" dirty="0">
                <a:latin typeface="Helvetica"/>
                <a:cs typeface="Helvetica"/>
              </a:rPr>
              <a:t>Answer</a:t>
            </a:r>
            <a:r>
              <a:rPr sz="4500" b="1" spc="0" dirty="0">
                <a:latin typeface="Helvetica"/>
                <a:cs typeface="Helvetica"/>
              </a:rPr>
              <a:t>:  The key and command to bearing spiritual fruit is “walking in the Spirit” (Gal. 5:16).</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37">
                                            <p:bg/>
                                          </p:spTgt>
                                        </p:tgtEl>
                                        <p:attrNameLst>
                                          <p:attrName>style.visibility</p:attrName>
                                        </p:attrNameLst>
                                      </p:cBhvr>
                                      <p:to>
                                        <p:strVal val="visible"/>
                                      </p:to>
                                    </p:set>
                                    <p:animEffect transition="in" filter="dissolve">
                                      <p:cBhvr>
                                        <p:cTn id="7" dur="1000"/>
                                        <p:tgtEl>
                                          <p:spTgt spid="37">
                                            <p:bg/>
                                          </p:spTgt>
                                        </p:tgtEl>
                                      </p:cBhvr>
                                    </p:animEffect>
                                  </p:childTnLst>
                                </p:cTn>
                              </p:par>
                              <p:par>
                                <p:cTn id="8" presetID="9" presetClass="entr" presetSubtype="0" fill="hold" grpId="1">
                                  <p:stCondLst>
                                    <p:cond delay="0"/>
                                  </p:stCondLst>
                                  <p:iterate>
                                    <p:tmAbs val="0"/>
                                  </p:iterate>
                                  <p:childTnLst>
                                    <p:set>
                                      <p:cBhvr>
                                        <p:cTn id="9" fill="hold"/>
                                        <p:tgtEl>
                                          <p:spTgt spid="37">
                                            <p:txEl>
                                              <p:pRg st="0" end="0"/>
                                            </p:txEl>
                                          </p:spTgt>
                                        </p:tgtEl>
                                        <p:attrNameLst>
                                          <p:attrName>style.visibility</p:attrName>
                                        </p:attrNameLst>
                                      </p:cBhvr>
                                      <p:to>
                                        <p:strVal val="visible"/>
                                      </p:to>
                                    </p:set>
                                    <p:animEffect transition="in" filter="dissolve">
                                      <p:cBhvr>
                                        <p:cTn id="10" dur="1000"/>
                                        <p:tgtEl>
                                          <p:spTgt spid="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37">
                                            <p:txEl>
                                              <p:pRg st="1" end="1"/>
                                            </p:txEl>
                                          </p:spTgt>
                                        </p:tgtEl>
                                        <p:attrNameLst>
                                          <p:attrName>style.visibility</p:attrName>
                                        </p:attrNameLst>
                                      </p:cBhvr>
                                      <p:to>
                                        <p:strVal val="visible"/>
                                      </p:to>
                                    </p:set>
                                    <p:animEffect transition="in" filter="dissolve">
                                      <p:cBhvr>
                                        <p:cTn id="15" dur="10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PT Blank 1.jpg"/>
          <p:cNvPicPr/>
          <p:nvPr/>
        </p:nvPicPr>
        <p:blipFill>
          <a:blip r:embed="rId2">
            <a:extLst/>
          </a:blip>
          <a:stretch>
            <a:fillRect/>
          </a:stretch>
        </p:blipFill>
        <p:spPr>
          <a:xfrm>
            <a:off x="2884" y="0"/>
            <a:ext cx="12999032" cy="9753600"/>
          </a:xfrm>
          <a:prstGeom prst="rect">
            <a:avLst/>
          </a:prstGeom>
          <a:ln w="12700">
            <a:miter lim="400000"/>
          </a:ln>
        </p:spPr>
      </p:pic>
      <p:sp>
        <p:nvSpPr>
          <p:cNvPr id="40" name="Shape 40"/>
          <p:cNvSpPr/>
          <p:nvPr/>
        </p:nvSpPr>
        <p:spPr>
          <a:xfrm>
            <a:off x="197469" y="443488"/>
            <a:ext cx="12609861" cy="8656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70000"/>
              </a:lnSpc>
              <a:defRPr sz="7500" b="1">
                <a:solidFill>
                  <a:srgbClr val="FFFFFF"/>
                </a:solidFill>
                <a:effectLst>
                  <a:outerShdw blurRad="76200" dist="25400" dir="2743817" rotWithShape="0">
                    <a:srgbClr val="000000">
                      <a:alpha val="91000"/>
                    </a:srgbClr>
                  </a:outerShdw>
                </a:effectLst>
              </a:defRPr>
            </a:lvl1pPr>
          </a:lstStyle>
          <a:p>
            <a:pPr lvl="0">
              <a:defRPr sz="1800" b="0">
                <a:solidFill>
                  <a:srgbClr val="000000"/>
                </a:solidFill>
                <a:effectLst/>
              </a:defRPr>
            </a:pPr>
            <a:r>
              <a:rPr sz="7500" b="1">
                <a:solidFill>
                  <a:srgbClr val="FFFFFF"/>
                </a:solidFill>
                <a:effectLst>
                  <a:outerShdw blurRad="76200" dist="25400" dir="2743817" rotWithShape="0">
                    <a:srgbClr val="000000">
                      <a:alpha val="91000"/>
                    </a:srgbClr>
                  </a:outerShdw>
                </a:effectLst>
                <a:latin typeface="Helvetica"/>
                <a:cs typeface="Helvetica"/>
              </a:rPr>
              <a:t>INTRODUCTION</a:t>
            </a:r>
          </a:p>
        </p:txBody>
      </p:sp>
      <p:sp>
        <p:nvSpPr>
          <p:cNvPr id="41" name="Shape 41"/>
          <p:cNvSpPr>
            <a:spLocks noGrp="1"/>
          </p:cNvSpPr>
          <p:nvPr>
            <p:ph type="body" idx="1"/>
          </p:nvPr>
        </p:nvSpPr>
        <p:spPr>
          <a:xfrm>
            <a:off x="412129" y="1695946"/>
            <a:ext cx="9266785" cy="7702055"/>
          </a:xfrm>
          <a:prstGeom prst="rect">
            <a:avLst/>
          </a:prstGeom>
          <a:effectLst/>
        </p:spPr>
        <p:txBody>
          <a:bodyPr/>
          <a:lstStyle/>
          <a:p>
            <a:pPr marL="0" lvl="0" indent="0" defTabSz="461518">
              <a:lnSpc>
                <a:spcPct val="120000"/>
              </a:lnSpc>
              <a:spcBef>
                <a:spcPts val="1800"/>
              </a:spcBef>
              <a:buSzTx/>
              <a:buNone/>
              <a:defRPr sz="1800"/>
            </a:pPr>
            <a:r>
              <a:rPr sz="3555" b="1" i="1" spc="0" dirty="0">
                <a:latin typeface="Helvetica"/>
                <a:cs typeface="Helvetica"/>
              </a:rPr>
              <a:t>Question</a:t>
            </a:r>
            <a:r>
              <a:rPr sz="3555" b="1" spc="0" dirty="0">
                <a:latin typeface="Helvetica"/>
                <a:cs typeface="Helvetica"/>
              </a:rPr>
              <a:t>:  What does that mean and how do you “walk in the Spirit”?</a:t>
            </a:r>
          </a:p>
          <a:p>
            <a:pPr marL="0" lvl="0" indent="0" defTabSz="461518">
              <a:lnSpc>
                <a:spcPct val="120000"/>
              </a:lnSpc>
              <a:spcBef>
                <a:spcPts val="1800"/>
              </a:spcBef>
              <a:buSzTx/>
              <a:buNone/>
              <a:defRPr sz="1800"/>
            </a:pPr>
            <a:r>
              <a:rPr sz="3555" b="1" i="1" spc="0" dirty="0">
                <a:latin typeface="Helvetica"/>
                <a:cs typeface="Helvetica"/>
              </a:rPr>
              <a:t>Answer</a:t>
            </a:r>
            <a:r>
              <a:rPr sz="3555" b="1" spc="0" dirty="0">
                <a:latin typeface="Helvetica"/>
                <a:cs typeface="Helvetica"/>
              </a:rPr>
              <a:t>:  Allowing the </a:t>
            </a:r>
            <a:r>
              <a:rPr sz="3555" b="1" u="sng" spc="0" dirty="0">
                <a:latin typeface="Helvetica"/>
                <a:cs typeface="Helvetica"/>
              </a:rPr>
              <a:t>Spirit</a:t>
            </a:r>
            <a:r>
              <a:rPr sz="3555" b="1" spc="0" dirty="0">
                <a:latin typeface="Helvetica"/>
                <a:cs typeface="Helvetica"/>
              </a:rPr>
              <a:t> of God to take the </a:t>
            </a:r>
            <a:r>
              <a:rPr sz="3555" b="1" u="sng" spc="0" dirty="0">
                <a:latin typeface="Helvetica"/>
                <a:cs typeface="Helvetica"/>
              </a:rPr>
              <a:t>Word</a:t>
            </a:r>
            <a:r>
              <a:rPr sz="3555" b="1" spc="0" dirty="0">
                <a:latin typeface="Helvetica"/>
                <a:cs typeface="Helvetica"/>
              </a:rPr>
              <a:t> of God to make me more like the </a:t>
            </a:r>
            <a:r>
              <a:rPr sz="3555" b="1" u="sng" spc="0" dirty="0">
                <a:latin typeface="Helvetica"/>
                <a:cs typeface="Helvetica"/>
              </a:rPr>
              <a:t>Son</a:t>
            </a:r>
            <a:r>
              <a:rPr sz="3555" b="1" spc="0" dirty="0">
                <a:latin typeface="Helvetica"/>
                <a:cs typeface="Helvetica"/>
              </a:rPr>
              <a:t> of God.  It is actively filling our minds with </a:t>
            </a:r>
            <a:r>
              <a:rPr sz="3555" b="1" u="sng" spc="0" dirty="0">
                <a:latin typeface="Helvetica"/>
                <a:cs typeface="Helvetica"/>
              </a:rPr>
              <a:t>Scripture</a:t>
            </a:r>
            <a:r>
              <a:rPr sz="3555" b="1" spc="0" dirty="0">
                <a:latin typeface="Helvetica"/>
                <a:cs typeface="Helvetica"/>
              </a:rPr>
              <a:t> and walking in </a:t>
            </a:r>
            <a:r>
              <a:rPr sz="3555" b="1" u="sng" spc="0" dirty="0">
                <a:latin typeface="Helvetica"/>
                <a:cs typeface="Helvetica"/>
              </a:rPr>
              <a:t>obedience</a:t>
            </a:r>
            <a:r>
              <a:rPr sz="3555" b="1" spc="0" dirty="0">
                <a:latin typeface="Helvetica"/>
                <a:cs typeface="Helvetica"/>
              </a:rPr>
              <a:t> to God’s revealed truth, therefore </a:t>
            </a:r>
            <a:r>
              <a:rPr sz="3555" b="1" u="sng" spc="0" dirty="0">
                <a:latin typeface="Helvetica"/>
                <a:cs typeface="Helvetica"/>
              </a:rPr>
              <a:t>allowing</a:t>
            </a:r>
            <a:r>
              <a:rPr sz="3555" b="1" spc="0" dirty="0">
                <a:latin typeface="Helvetica"/>
                <a:cs typeface="Helvetica"/>
              </a:rPr>
              <a:t> the Spirit of God to guide and direct us through His Word.  When we “walk in the Spirit” the sinful </a:t>
            </a:r>
            <a:r>
              <a:rPr sz="3555" b="1" u="sng" spc="0" dirty="0">
                <a:latin typeface="Helvetica"/>
                <a:cs typeface="Helvetica"/>
              </a:rPr>
              <a:t>flesh</a:t>
            </a:r>
            <a:r>
              <a:rPr sz="3555" b="1" spc="0" dirty="0">
                <a:latin typeface="Helvetica"/>
                <a:cs typeface="Helvetica"/>
              </a:rPr>
              <a:t> is </a:t>
            </a:r>
            <a:r>
              <a:rPr sz="3555" b="1" u="sng" spc="0" dirty="0">
                <a:latin typeface="Helvetica"/>
                <a:cs typeface="Helvetica"/>
              </a:rPr>
              <a:t>subdued</a:t>
            </a:r>
            <a:r>
              <a:rPr sz="3555" b="1" spc="0" dirty="0">
                <a:latin typeface="Helvetica"/>
                <a:cs typeface="Helvetica"/>
              </a:rPr>
              <a:t> and the spiritual </a:t>
            </a:r>
            <a:r>
              <a:rPr sz="3555" b="1" u="sng" spc="0" dirty="0">
                <a:latin typeface="Helvetica"/>
                <a:cs typeface="Helvetica"/>
              </a:rPr>
              <a:t>fruit</a:t>
            </a:r>
            <a:r>
              <a:rPr sz="3555" b="1" spc="0" dirty="0">
                <a:latin typeface="Helvetica"/>
                <a:cs typeface="Helvetica"/>
              </a:rPr>
              <a:t> is </a:t>
            </a:r>
            <a:r>
              <a:rPr sz="3555" b="1" u="sng" spc="0" dirty="0">
                <a:latin typeface="Helvetica"/>
                <a:cs typeface="Helvetica"/>
              </a:rPr>
              <a:t>supplied</a:t>
            </a:r>
            <a:r>
              <a:rPr sz="3555" b="1" spc="0" dirty="0">
                <a:latin typeface="Helvetica"/>
                <a:cs typeface="Helvetica"/>
              </a:rPr>
              <a:t>.</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41">
                                            <p:bg/>
                                          </p:spTgt>
                                        </p:tgtEl>
                                        <p:attrNameLst>
                                          <p:attrName>style.visibility</p:attrName>
                                        </p:attrNameLst>
                                      </p:cBhvr>
                                      <p:to>
                                        <p:strVal val="visible"/>
                                      </p:to>
                                    </p:set>
                                    <p:animEffect transition="in" filter="dissolve">
                                      <p:cBhvr>
                                        <p:cTn id="7" dur="1000"/>
                                        <p:tgtEl>
                                          <p:spTgt spid="41">
                                            <p:bg/>
                                          </p:spTgt>
                                        </p:tgtEl>
                                      </p:cBhvr>
                                    </p:animEffect>
                                  </p:childTnLst>
                                </p:cTn>
                              </p:par>
                              <p:par>
                                <p:cTn id="8" presetID="9" presetClass="entr" presetSubtype="0" fill="hold" grpId="1">
                                  <p:stCondLst>
                                    <p:cond delay="0"/>
                                  </p:stCondLst>
                                  <p:iterate>
                                    <p:tmAbs val="0"/>
                                  </p:iterate>
                                  <p:childTnLst>
                                    <p:set>
                                      <p:cBhvr>
                                        <p:cTn id="9" fill="hold"/>
                                        <p:tgtEl>
                                          <p:spTgt spid="41">
                                            <p:txEl>
                                              <p:pRg st="0" end="0"/>
                                            </p:txEl>
                                          </p:spTgt>
                                        </p:tgtEl>
                                        <p:attrNameLst>
                                          <p:attrName>style.visibility</p:attrName>
                                        </p:attrNameLst>
                                      </p:cBhvr>
                                      <p:to>
                                        <p:strVal val="visible"/>
                                      </p:to>
                                    </p:set>
                                    <p:animEffect transition="in" filter="dissolve">
                                      <p:cBhvr>
                                        <p:cTn id="10" dur="1000"/>
                                        <p:tgtEl>
                                          <p:spTgt spid="4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41">
                                            <p:txEl>
                                              <p:pRg st="1" end="1"/>
                                            </p:txEl>
                                          </p:spTgt>
                                        </p:tgtEl>
                                        <p:attrNameLst>
                                          <p:attrName>style.visibility</p:attrName>
                                        </p:attrNameLst>
                                      </p:cBhvr>
                                      <p:to>
                                        <p:strVal val="visible"/>
                                      </p:to>
                                    </p:set>
                                    <p:animEffect transition="in" filter="dissolve">
                                      <p:cBhvr>
                                        <p:cTn id="15" dur="1000"/>
                                        <p:tgtEl>
                                          <p:spTgt spid="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PT Blank 1.jpg"/>
          <p:cNvPicPr/>
          <p:nvPr/>
        </p:nvPicPr>
        <p:blipFill>
          <a:blip r:embed="rId2">
            <a:extLst/>
          </a:blip>
          <a:stretch>
            <a:fillRect/>
          </a:stretch>
        </p:blipFill>
        <p:spPr>
          <a:xfrm>
            <a:off x="2884" y="0"/>
            <a:ext cx="12999032" cy="9753600"/>
          </a:xfrm>
          <a:prstGeom prst="rect">
            <a:avLst/>
          </a:prstGeom>
          <a:ln w="12700">
            <a:miter lim="400000"/>
          </a:ln>
        </p:spPr>
      </p:pic>
      <p:sp>
        <p:nvSpPr>
          <p:cNvPr id="44" name="Shape 44"/>
          <p:cNvSpPr/>
          <p:nvPr/>
        </p:nvSpPr>
        <p:spPr>
          <a:xfrm>
            <a:off x="197469" y="443488"/>
            <a:ext cx="12609861" cy="8656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70000"/>
              </a:lnSpc>
              <a:defRPr sz="7500" b="1">
                <a:solidFill>
                  <a:srgbClr val="FFFFFF"/>
                </a:solidFill>
                <a:effectLst>
                  <a:outerShdw blurRad="76200" dist="25400" dir="2743817" rotWithShape="0">
                    <a:srgbClr val="000000">
                      <a:alpha val="91000"/>
                    </a:srgbClr>
                  </a:outerShdw>
                </a:effectLst>
              </a:defRPr>
            </a:lvl1pPr>
          </a:lstStyle>
          <a:p>
            <a:pPr lvl="0">
              <a:defRPr sz="1800" b="0">
                <a:solidFill>
                  <a:srgbClr val="000000"/>
                </a:solidFill>
                <a:effectLst/>
              </a:defRPr>
            </a:pPr>
            <a:r>
              <a:rPr sz="7500" b="1">
                <a:solidFill>
                  <a:srgbClr val="FFFFFF"/>
                </a:solidFill>
                <a:effectLst>
                  <a:outerShdw blurRad="76200" dist="25400" dir="2743817" rotWithShape="0">
                    <a:srgbClr val="000000">
                      <a:alpha val="91000"/>
                    </a:srgbClr>
                  </a:outerShdw>
                </a:effectLst>
                <a:latin typeface="Helvetica"/>
                <a:cs typeface="Helvetica"/>
              </a:rPr>
              <a:t>INTRODUCTION</a:t>
            </a:r>
          </a:p>
        </p:txBody>
      </p:sp>
      <p:sp>
        <p:nvSpPr>
          <p:cNvPr id="45" name="Shape 45"/>
          <p:cNvSpPr>
            <a:spLocks noGrp="1"/>
          </p:cNvSpPr>
          <p:nvPr>
            <p:ph type="body" idx="1"/>
          </p:nvPr>
        </p:nvSpPr>
        <p:spPr>
          <a:xfrm>
            <a:off x="412129" y="1695946"/>
            <a:ext cx="10050265" cy="7702055"/>
          </a:xfrm>
          <a:prstGeom prst="rect">
            <a:avLst/>
          </a:prstGeom>
          <a:effectLst/>
        </p:spPr>
        <p:txBody>
          <a:bodyPr/>
          <a:lstStyle/>
          <a:p>
            <a:pPr marL="674687" lvl="0" indent="-674687" defTabSz="496570">
              <a:spcBef>
                <a:spcPts val="1000"/>
              </a:spcBef>
              <a:buSzPct val="100000"/>
              <a:buAutoNum type="arabicPeriod"/>
              <a:defRPr sz="1800"/>
            </a:pPr>
            <a:r>
              <a:rPr sz="3230" b="1" i="1" spc="0" dirty="0">
                <a:latin typeface="Helvetica"/>
                <a:cs typeface="Helvetica"/>
              </a:rPr>
              <a:t>Love</a:t>
            </a:r>
            <a:r>
              <a:rPr sz="3230" b="1" spc="0" dirty="0">
                <a:latin typeface="Helvetica"/>
                <a:cs typeface="Helvetica"/>
              </a:rPr>
              <a:t> – the determined act of the will that </a:t>
            </a:r>
            <a:r>
              <a:rPr sz="3230" b="1" u="sng" spc="0" dirty="0">
                <a:latin typeface="Helvetica"/>
                <a:cs typeface="Helvetica"/>
              </a:rPr>
              <a:t>sacrificially gives</a:t>
            </a:r>
            <a:r>
              <a:rPr sz="3230" b="1" spc="0" dirty="0">
                <a:latin typeface="Helvetica"/>
                <a:cs typeface="Helvetica"/>
              </a:rPr>
              <a:t> of self for the sake of others</a:t>
            </a:r>
          </a:p>
          <a:p>
            <a:pPr marL="674687" lvl="0" indent="-674687" defTabSz="496570">
              <a:spcBef>
                <a:spcPts val="1000"/>
              </a:spcBef>
              <a:buSzPct val="100000"/>
              <a:buAutoNum type="arabicPeriod"/>
              <a:defRPr sz="1800"/>
            </a:pPr>
            <a:r>
              <a:rPr sz="3230" b="1" i="1" spc="0" dirty="0">
                <a:latin typeface="Helvetica"/>
                <a:cs typeface="Helvetica"/>
              </a:rPr>
              <a:t>Joy</a:t>
            </a:r>
            <a:r>
              <a:rPr sz="3230" b="1" spc="0" dirty="0">
                <a:latin typeface="Helvetica"/>
                <a:cs typeface="Helvetica"/>
              </a:rPr>
              <a:t> – finding my greatest delight in my </a:t>
            </a:r>
            <a:r>
              <a:rPr sz="3230" b="1" u="sng" spc="0" dirty="0">
                <a:latin typeface="Helvetica"/>
                <a:cs typeface="Helvetica"/>
              </a:rPr>
              <a:t>relationship</a:t>
            </a:r>
            <a:r>
              <a:rPr sz="3230" b="1" spc="0" dirty="0">
                <a:latin typeface="Helvetica"/>
                <a:cs typeface="Helvetica"/>
              </a:rPr>
              <a:t> and </a:t>
            </a:r>
            <a:r>
              <a:rPr sz="3230" b="1" u="sng" spc="0" dirty="0">
                <a:latin typeface="Helvetica"/>
                <a:cs typeface="Helvetica"/>
              </a:rPr>
              <a:t>position</a:t>
            </a:r>
            <a:r>
              <a:rPr sz="3230" b="1" spc="0" dirty="0">
                <a:latin typeface="Helvetica"/>
                <a:cs typeface="Helvetica"/>
              </a:rPr>
              <a:t> in Christ</a:t>
            </a:r>
          </a:p>
          <a:p>
            <a:pPr marL="674687" lvl="0" indent="-674687" defTabSz="496570">
              <a:spcBef>
                <a:spcPts val="1000"/>
              </a:spcBef>
              <a:buSzPct val="100000"/>
              <a:buAutoNum type="arabicPeriod"/>
              <a:defRPr sz="1800"/>
            </a:pPr>
            <a:r>
              <a:rPr sz="3230" b="1" i="1" spc="0" dirty="0">
                <a:latin typeface="Helvetica"/>
                <a:cs typeface="Helvetica"/>
              </a:rPr>
              <a:t>Peace</a:t>
            </a:r>
            <a:r>
              <a:rPr sz="3230" b="1" spc="0" dirty="0">
                <a:latin typeface="Helvetica"/>
                <a:cs typeface="Helvetica"/>
              </a:rPr>
              <a:t> – the </a:t>
            </a:r>
            <a:r>
              <a:rPr sz="3230" b="1" u="sng" spc="0" dirty="0">
                <a:latin typeface="Helvetica"/>
                <a:cs typeface="Helvetica"/>
              </a:rPr>
              <a:t>tranquility</a:t>
            </a:r>
            <a:r>
              <a:rPr sz="3230" b="1" spc="0" dirty="0">
                <a:latin typeface="Helvetica"/>
                <a:cs typeface="Helvetica"/>
              </a:rPr>
              <a:t> of soul because I am rightly related to God and others</a:t>
            </a:r>
          </a:p>
          <a:p>
            <a:pPr marL="674687" lvl="0" indent="-674687" defTabSz="496570">
              <a:spcBef>
                <a:spcPts val="1000"/>
              </a:spcBef>
              <a:buSzPct val="100000"/>
              <a:buAutoNum type="arabicPeriod"/>
              <a:defRPr sz="1800"/>
            </a:pPr>
            <a:r>
              <a:rPr sz="3230" b="1" i="1" spc="0" dirty="0">
                <a:latin typeface="Helvetica"/>
                <a:cs typeface="Helvetica"/>
              </a:rPr>
              <a:t>Longsuffering</a:t>
            </a:r>
            <a:r>
              <a:rPr sz="3230" b="1" spc="0" dirty="0">
                <a:latin typeface="Helvetica"/>
                <a:cs typeface="Helvetica"/>
              </a:rPr>
              <a:t> – the ability to </a:t>
            </a:r>
            <a:r>
              <a:rPr sz="3230" b="1" u="sng" spc="0" dirty="0">
                <a:latin typeface="Helvetica"/>
                <a:cs typeface="Helvetica"/>
              </a:rPr>
              <a:t>endure</a:t>
            </a:r>
            <a:r>
              <a:rPr sz="3230" b="1" spc="0" dirty="0">
                <a:latin typeface="Helvetica"/>
                <a:cs typeface="Helvetica"/>
              </a:rPr>
              <a:t> injuries inflicted by others without getting </a:t>
            </a:r>
            <a:r>
              <a:rPr sz="3230" b="1" u="sng" spc="0" dirty="0">
                <a:latin typeface="Helvetica"/>
                <a:cs typeface="Helvetica"/>
              </a:rPr>
              <a:t>angry</a:t>
            </a:r>
            <a:r>
              <a:rPr sz="3230" b="1" spc="0" dirty="0">
                <a:latin typeface="Helvetica"/>
                <a:cs typeface="Helvetica"/>
              </a:rPr>
              <a:t> and </a:t>
            </a:r>
            <a:r>
              <a:rPr sz="3230" b="1" u="sng" spc="0" dirty="0">
                <a:latin typeface="Helvetica"/>
                <a:cs typeface="Helvetica"/>
              </a:rPr>
              <a:t>retaliating</a:t>
            </a:r>
            <a:endParaRPr sz="3230" b="1" spc="0" dirty="0">
              <a:latin typeface="Helvetica"/>
              <a:cs typeface="Helvetica"/>
            </a:endParaRPr>
          </a:p>
          <a:p>
            <a:pPr marL="674687" lvl="0" indent="-674687" defTabSz="496570">
              <a:spcBef>
                <a:spcPts val="1000"/>
              </a:spcBef>
              <a:buSzPct val="100000"/>
              <a:buAutoNum type="arabicPeriod"/>
              <a:defRPr sz="1800"/>
            </a:pPr>
            <a:r>
              <a:rPr sz="3230" b="1" i="1" spc="0" dirty="0">
                <a:latin typeface="Helvetica"/>
                <a:cs typeface="Helvetica"/>
              </a:rPr>
              <a:t>Gentleness</a:t>
            </a:r>
            <a:r>
              <a:rPr sz="3230" b="1" spc="0" dirty="0">
                <a:latin typeface="Helvetica"/>
                <a:cs typeface="Helvetica"/>
              </a:rPr>
              <a:t> – kindness in actively </a:t>
            </a:r>
            <a:r>
              <a:rPr sz="3230" b="1" u="sng" spc="0" dirty="0">
                <a:latin typeface="Helvetica"/>
                <a:cs typeface="Helvetica"/>
              </a:rPr>
              <a:t>working</a:t>
            </a:r>
            <a:r>
              <a:rPr sz="3230" b="1" spc="0" dirty="0">
                <a:latin typeface="Helvetica"/>
                <a:cs typeface="Helvetica"/>
              </a:rPr>
              <a:t> at meeting the needs of others</a:t>
            </a:r>
          </a:p>
          <a:p>
            <a:pPr marL="674687" lvl="0" indent="-674687" defTabSz="496570">
              <a:spcBef>
                <a:spcPts val="1000"/>
              </a:spcBef>
              <a:buSzPct val="100000"/>
              <a:buAutoNum type="arabicPeriod"/>
              <a:defRPr sz="1800"/>
            </a:pPr>
            <a:r>
              <a:rPr sz="3230" b="1" i="1" spc="0" dirty="0">
                <a:latin typeface="Helvetica"/>
                <a:cs typeface="Helvetica"/>
              </a:rPr>
              <a:t>Goodness</a:t>
            </a:r>
            <a:r>
              <a:rPr sz="3230" b="1" spc="0" dirty="0">
                <a:latin typeface="Helvetica"/>
                <a:cs typeface="Helvetica"/>
              </a:rPr>
              <a:t> – moral and spiritual </a:t>
            </a:r>
            <a:r>
              <a:rPr sz="3230" b="1" u="sng" spc="0" dirty="0">
                <a:latin typeface="Helvetica"/>
                <a:cs typeface="Helvetica"/>
              </a:rPr>
              <a:t>excellence</a:t>
            </a:r>
            <a:r>
              <a:rPr sz="3230" b="1" spc="0" dirty="0">
                <a:latin typeface="Helvetica"/>
                <a:cs typeface="Helvetica"/>
              </a:rPr>
              <a:t> of life that afflicts the comfortably apathetic and comforts the afflicted around us</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45">
                                            <p:bg/>
                                          </p:spTgt>
                                        </p:tgtEl>
                                        <p:attrNameLst>
                                          <p:attrName>style.visibility</p:attrName>
                                        </p:attrNameLst>
                                      </p:cBhvr>
                                      <p:to>
                                        <p:strVal val="visible"/>
                                      </p:to>
                                    </p:set>
                                    <p:animEffect transition="in" filter="dissolve">
                                      <p:cBhvr>
                                        <p:cTn id="7" dur="1000"/>
                                        <p:tgtEl>
                                          <p:spTgt spid="45">
                                            <p:bg/>
                                          </p:spTgt>
                                        </p:tgtEl>
                                      </p:cBhvr>
                                    </p:animEffect>
                                  </p:childTnLst>
                                </p:cTn>
                              </p:par>
                              <p:par>
                                <p:cTn id="8" presetID="9" presetClass="entr" presetSubtype="0" fill="hold" grpId="1">
                                  <p:stCondLst>
                                    <p:cond delay="0"/>
                                  </p:stCondLst>
                                  <p:iterate>
                                    <p:tmAbs val="0"/>
                                  </p:iterate>
                                  <p:childTnLst>
                                    <p:set>
                                      <p:cBhvr>
                                        <p:cTn id="9" fill="hold"/>
                                        <p:tgtEl>
                                          <p:spTgt spid="45">
                                            <p:txEl>
                                              <p:pRg st="0" end="0"/>
                                            </p:txEl>
                                          </p:spTgt>
                                        </p:tgtEl>
                                        <p:attrNameLst>
                                          <p:attrName>style.visibility</p:attrName>
                                        </p:attrNameLst>
                                      </p:cBhvr>
                                      <p:to>
                                        <p:strVal val="visible"/>
                                      </p:to>
                                    </p:set>
                                    <p:animEffect transition="in" filter="dissolve">
                                      <p:cBhvr>
                                        <p:cTn id="10" dur="1000"/>
                                        <p:tgtEl>
                                          <p:spTgt spid="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45">
                                            <p:txEl>
                                              <p:pRg st="1" end="1"/>
                                            </p:txEl>
                                          </p:spTgt>
                                        </p:tgtEl>
                                        <p:attrNameLst>
                                          <p:attrName>style.visibility</p:attrName>
                                        </p:attrNameLst>
                                      </p:cBhvr>
                                      <p:to>
                                        <p:strVal val="visible"/>
                                      </p:to>
                                    </p:set>
                                    <p:animEffect transition="in" filter="dissolve">
                                      <p:cBhvr>
                                        <p:cTn id="15" dur="1000"/>
                                        <p:tgtEl>
                                          <p:spTgt spid="4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iterate>
                                    <p:tmAbs val="0"/>
                                  </p:iterate>
                                  <p:childTnLst>
                                    <p:set>
                                      <p:cBhvr>
                                        <p:cTn id="19" fill="hold"/>
                                        <p:tgtEl>
                                          <p:spTgt spid="45">
                                            <p:txEl>
                                              <p:pRg st="2" end="2"/>
                                            </p:txEl>
                                          </p:spTgt>
                                        </p:tgtEl>
                                        <p:attrNameLst>
                                          <p:attrName>style.visibility</p:attrName>
                                        </p:attrNameLst>
                                      </p:cBhvr>
                                      <p:to>
                                        <p:strVal val="visible"/>
                                      </p:to>
                                    </p:set>
                                    <p:animEffect transition="in" filter="dissolve">
                                      <p:cBhvr>
                                        <p:cTn id="20" dur="1000"/>
                                        <p:tgtEl>
                                          <p:spTgt spid="4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iterate>
                                    <p:tmAbs val="0"/>
                                  </p:iterate>
                                  <p:childTnLst>
                                    <p:set>
                                      <p:cBhvr>
                                        <p:cTn id="24" fill="hold"/>
                                        <p:tgtEl>
                                          <p:spTgt spid="45">
                                            <p:txEl>
                                              <p:pRg st="3" end="3"/>
                                            </p:txEl>
                                          </p:spTgt>
                                        </p:tgtEl>
                                        <p:attrNameLst>
                                          <p:attrName>style.visibility</p:attrName>
                                        </p:attrNameLst>
                                      </p:cBhvr>
                                      <p:to>
                                        <p:strVal val="visible"/>
                                      </p:to>
                                    </p:set>
                                    <p:animEffect transition="in" filter="dissolve">
                                      <p:cBhvr>
                                        <p:cTn id="25" dur="1000"/>
                                        <p:tgtEl>
                                          <p:spTgt spid="4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1" nodeType="clickEffect">
                                  <p:stCondLst>
                                    <p:cond delay="0"/>
                                  </p:stCondLst>
                                  <p:iterate>
                                    <p:tmAbs val="0"/>
                                  </p:iterate>
                                  <p:childTnLst>
                                    <p:set>
                                      <p:cBhvr>
                                        <p:cTn id="29" fill="hold"/>
                                        <p:tgtEl>
                                          <p:spTgt spid="45">
                                            <p:txEl>
                                              <p:pRg st="4" end="4"/>
                                            </p:txEl>
                                          </p:spTgt>
                                        </p:tgtEl>
                                        <p:attrNameLst>
                                          <p:attrName>style.visibility</p:attrName>
                                        </p:attrNameLst>
                                      </p:cBhvr>
                                      <p:to>
                                        <p:strVal val="visible"/>
                                      </p:to>
                                    </p:set>
                                    <p:animEffect transition="in" filter="dissolve">
                                      <p:cBhvr>
                                        <p:cTn id="30" dur="1000"/>
                                        <p:tgtEl>
                                          <p:spTgt spid="4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1" nodeType="clickEffect">
                                  <p:stCondLst>
                                    <p:cond delay="0"/>
                                  </p:stCondLst>
                                  <p:iterate>
                                    <p:tmAbs val="0"/>
                                  </p:iterate>
                                  <p:childTnLst>
                                    <p:set>
                                      <p:cBhvr>
                                        <p:cTn id="34" fill="hold"/>
                                        <p:tgtEl>
                                          <p:spTgt spid="45">
                                            <p:txEl>
                                              <p:pRg st="5" end="5"/>
                                            </p:txEl>
                                          </p:spTgt>
                                        </p:tgtEl>
                                        <p:attrNameLst>
                                          <p:attrName>style.visibility</p:attrName>
                                        </p:attrNameLst>
                                      </p:cBhvr>
                                      <p:to>
                                        <p:strVal val="visible"/>
                                      </p:to>
                                    </p:set>
                                    <p:animEffect transition="in" filter="dissolve">
                                      <p:cBhvr>
                                        <p:cTn id="35" dur="1000"/>
                                        <p:tgtEl>
                                          <p:spTgt spid="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PT Blank 2 .jpg"/>
          <p:cNvPicPr/>
          <p:nvPr/>
        </p:nvPicPr>
        <p:blipFill>
          <a:blip r:embed="rId2">
            <a:extLst/>
          </a:blip>
          <a:stretch>
            <a:fillRect/>
          </a:stretch>
        </p:blipFill>
        <p:spPr>
          <a:xfrm>
            <a:off x="2884" y="0"/>
            <a:ext cx="12999032" cy="9753600"/>
          </a:xfrm>
          <a:prstGeom prst="rect">
            <a:avLst/>
          </a:prstGeom>
          <a:ln w="12700">
            <a:miter lim="400000"/>
          </a:ln>
        </p:spPr>
      </p:pic>
      <p:sp>
        <p:nvSpPr>
          <p:cNvPr id="48" name="Shape 48"/>
          <p:cNvSpPr>
            <a:spLocks noGrp="1"/>
          </p:cNvSpPr>
          <p:nvPr>
            <p:ph type="body" idx="1"/>
          </p:nvPr>
        </p:nvSpPr>
        <p:spPr>
          <a:xfrm>
            <a:off x="3637929" y="1878558"/>
            <a:ext cx="9266785" cy="7328595"/>
          </a:xfrm>
          <a:prstGeom prst="rect">
            <a:avLst/>
          </a:prstGeom>
          <a:effectLst/>
        </p:spPr>
        <p:txBody>
          <a:bodyPr/>
          <a:lstStyle/>
          <a:p>
            <a:pPr marL="0" lvl="0" indent="0">
              <a:lnSpc>
                <a:spcPct val="110000"/>
              </a:lnSpc>
              <a:spcBef>
                <a:spcPts val="2400"/>
              </a:spcBef>
              <a:buSzTx/>
              <a:buNone/>
              <a:defRPr sz="1800"/>
            </a:pPr>
            <a:r>
              <a:rPr sz="4500" b="1" spc="-45" dirty="0">
                <a:latin typeface="Helvetica"/>
                <a:cs typeface="Helvetica"/>
              </a:rPr>
              <a:t>Faithfulness is “integrity, honesty, loyalty, or trustworthiness.”  It is being someone in whom complete confidence can be placed.  This word means to be utterly reliable and true to your word.  If I am </a:t>
            </a:r>
            <a:r>
              <a:rPr sz="4500" b="1" u="sng" spc="-45" dirty="0">
                <a:latin typeface="Helvetica"/>
                <a:cs typeface="Helvetica"/>
              </a:rPr>
              <a:t>trusting</a:t>
            </a:r>
            <a:r>
              <a:rPr sz="4500" b="1" spc="-45" dirty="0">
                <a:latin typeface="Helvetica"/>
                <a:cs typeface="Helvetica"/>
              </a:rPr>
              <a:t> Christ, others should be able to </a:t>
            </a:r>
            <a:r>
              <a:rPr sz="4500" b="1" u="sng" spc="-45" dirty="0">
                <a:latin typeface="Helvetica"/>
                <a:cs typeface="Helvetica"/>
              </a:rPr>
              <a:t>trust</a:t>
            </a:r>
            <a:r>
              <a:rPr sz="4500" b="1" spc="-45" dirty="0">
                <a:latin typeface="Helvetica"/>
                <a:cs typeface="Helvetica"/>
              </a:rPr>
              <a:t> me.</a:t>
            </a:r>
          </a:p>
        </p:txBody>
      </p:sp>
      <p:sp>
        <p:nvSpPr>
          <p:cNvPr id="49" name="Shape 49"/>
          <p:cNvSpPr/>
          <p:nvPr/>
        </p:nvSpPr>
        <p:spPr>
          <a:xfrm>
            <a:off x="2980903" y="506988"/>
            <a:ext cx="9839127" cy="8656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a:solidFill>
                  <a:srgbClr val="FFFFFF"/>
                </a:solidFill>
                <a:effectLst>
                  <a:outerShdw blurRad="76200" dist="25400" dir="2743817" rotWithShape="0">
                    <a:srgbClr val="000000">
                      <a:alpha val="91000"/>
                    </a:srgbClr>
                  </a:outerShdw>
                </a:effectLst>
                <a:latin typeface="Helvetica"/>
                <a:cs typeface="Helvetica"/>
              </a:rPr>
              <a:t>THE FRUIT OF </a:t>
            </a:r>
            <a:r>
              <a:rPr sz="7500" b="1" u="sng">
                <a:solidFill>
                  <a:srgbClr val="FFFFFF"/>
                </a:solidFill>
                <a:effectLst>
                  <a:outerShdw blurRad="76200" dist="25400" dir="2743817" rotWithShape="0">
                    <a:srgbClr val="000000">
                      <a:alpha val="91000"/>
                    </a:srgbClr>
                  </a:outerShdw>
                </a:effectLst>
                <a:latin typeface="Helvetica"/>
                <a:cs typeface="Helvetica"/>
              </a:rPr>
              <a:t>FAITH</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48">
                                            <p:bg/>
                                          </p:spTgt>
                                        </p:tgtEl>
                                        <p:attrNameLst>
                                          <p:attrName>style.visibility</p:attrName>
                                        </p:attrNameLst>
                                      </p:cBhvr>
                                      <p:to>
                                        <p:strVal val="visible"/>
                                      </p:to>
                                    </p:set>
                                    <p:animEffect transition="in" filter="dissolve">
                                      <p:cBhvr>
                                        <p:cTn id="7" dur="1000"/>
                                        <p:tgtEl>
                                          <p:spTgt spid="48">
                                            <p:bg/>
                                          </p:spTgt>
                                        </p:tgtEl>
                                      </p:cBhvr>
                                    </p:animEffect>
                                  </p:childTnLst>
                                </p:cTn>
                              </p:par>
                              <p:par>
                                <p:cTn id="8" presetID="9" presetClass="entr" presetSubtype="0" fill="hold" grpId="1">
                                  <p:stCondLst>
                                    <p:cond delay="0"/>
                                  </p:stCondLst>
                                  <p:iterate>
                                    <p:tmAbs val="0"/>
                                  </p:iterate>
                                  <p:childTnLst>
                                    <p:set>
                                      <p:cBhvr>
                                        <p:cTn id="9" fill="hold"/>
                                        <p:tgtEl>
                                          <p:spTgt spid="48">
                                            <p:txEl>
                                              <p:pRg st="0" end="0"/>
                                            </p:txEl>
                                          </p:spTgt>
                                        </p:tgtEl>
                                        <p:attrNameLst>
                                          <p:attrName>style.visibility</p:attrName>
                                        </p:attrNameLst>
                                      </p:cBhvr>
                                      <p:to>
                                        <p:strVal val="visible"/>
                                      </p:to>
                                    </p:set>
                                    <p:animEffect transition="in" filter="dissolve">
                                      <p:cBhvr>
                                        <p:cTn id="10" dur="10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PT Blank 2 .jpg"/>
          <p:cNvPicPr/>
          <p:nvPr/>
        </p:nvPicPr>
        <p:blipFill>
          <a:blip r:embed="rId2">
            <a:extLst/>
          </a:blip>
          <a:stretch>
            <a:fillRect/>
          </a:stretch>
        </p:blipFill>
        <p:spPr>
          <a:xfrm>
            <a:off x="2884" y="0"/>
            <a:ext cx="12999032" cy="9753600"/>
          </a:xfrm>
          <a:prstGeom prst="rect">
            <a:avLst/>
          </a:prstGeom>
          <a:ln w="12700">
            <a:miter lim="400000"/>
          </a:ln>
        </p:spPr>
      </p:pic>
      <p:sp>
        <p:nvSpPr>
          <p:cNvPr id="52" name="Shape 52"/>
          <p:cNvSpPr>
            <a:spLocks noGrp="1"/>
          </p:cNvSpPr>
          <p:nvPr>
            <p:ph type="body" idx="1"/>
          </p:nvPr>
        </p:nvSpPr>
        <p:spPr>
          <a:xfrm>
            <a:off x="3650629" y="1588591"/>
            <a:ext cx="9266785" cy="7936062"/>
          </a:xfrm>
          <a:prstGeom prst="rect">
            <a:avLst/>
          </a:prstGeom>
          <a:effectLst/>
        </p:spPr>
        <p:txBody>
          <a:bodyPr/>
          <a:lstStyle/>
          <a:p>
            <a:pPr marL="793749" lvl="0" indent="-793749">
              <a:lnSpc>
                <a:spcPct val="110000"/>
              </a:lnSpc>
              <a:spcBef>
                <a:spcPts val="2400"/>
              </a:spcBef>
              <a:buSzPct val="100000"/>
              <a:buAutoNum type="alphaUcPeriod"/>
              <a:defRPr sz="1800"/>
            </a:pPr>
            <a:r>
              <a:rPr sz="4500" b="1" spc="-45" dirty="0">
                <a:latin typeface="Helvetica"/>
                <a:cs typeface="Helvetica"/>
              </a:rPr>
              <a:t>The </a:t>
            </a:r>
            <a:r>
              <a:rPr sz="4500" b="1" u="sng" spc="-45" dirty="0">
                <a:latin typeface="Helvetica"/>
                <a:cs typeface="Helvetica"/>
              </a:rPr>
              <a:t>Mandate</a:t>
            </a:r>
            <a:r>
              <a:rPr sz="4500" b="1" spc="-45" dirty="0">
                <a:latin typeface="Helvetica"/>
                <a:cs typeface="Helvetica"/>
              </a:rPr>
              <a:t> for Faithfulness</a:t>
            </a:r>
          </a:p>
          <a:p>
            <a:pPr marL="1555750" lvl="1" indent="-793750">
              <a:lnSpc>
                <a:spcPct val="110000"/>
              </a:lnSpc>
              <a:spcBef>
                <a:spcPts val="2400"/>
              </a:spcBef>
              <a:buSzPct val="100000"/>
              <a:buAutoNum type="arabicPeriod"/>
              <a:defRPr sz="1800"/>
            </a:pPr>
            <a:r>
              <a:rPr sz="4500" b="1" spc="-45" dirty="0">
                <a:latin typeface="Helvetica"/>
                <a:cs typeface="Helvetica"/>
              </a:rPr>
              <a:t>God </a:t>
            </a:r>
            <a:r>
              <a:rPr sz="4500" b="1" u="sng" spc="-45" dirty="0">
                <a:latin typeface="Helvetica"/>
                <a:cs typeface="Helvetica"/>
              </a:rPr>
              <a:t>desires</a:t>
            </a:r>
            <a:r>
              <a:rPr sz="4500" b="1" spc="-45" dirty="0">
                <a:latin typeface="Helvetica"/>
                <a:cs typeface="Helvetica"/>
              </a:rPr>
              <a:t> faithfulness (Ps. 51:6).</a:t>
            </a:r>
          </a:p>
          <a:p>
            <a:pPr marL="1555750" lvl="1" indent="-793750">
              <a:lnSpc>
                <a:spcPct val="110000"/>
              </a:lnSpc>
              <a:spcBef>
                <a:spcPts val="2400"/>
              </a:spcBef>
              <a:buSzPct val="100000"/>
              <a:buAutoNum type="arabicPeriod"/>
              <a:defRPr sz="1800"/>
            </a:pPr>
            <a:r>
              <a:rPr sz="4500" b="1" spc="-45" dirty="0">
                <a:latin typeface="Helvetica"/>
                <a:cs typeface="Helvetica"/>
              </a:rPr>
              <a:t>God </a:t>
            </a:r>
            <a:r>
              <a:rPr sz="4500" b="1" u="sng" spc="-45" dirty="0">
                <a:latin typeface="Helvetica"/>
                <a:cs typeface="Helvetica"/>
              </a:rPr>
              <a:t>admires</a:t>
            </a:r>
            <a:r>
              <a:rPr sz="4500" b="1" spc="-45" dirty="0">
                <a:latin typeface="Helvetica"/>
                <a:cs typeface="Helvetica"/>
              </a:rPr>
              <a:t> faithfulness (Mt. 25:21).</a:t>
            </a:r>
          </a:p>
          <a:p>
            <a:pPr marL="1555750" lvl="1" indent="-793750">
              <a:lnSpc>
                <a:spcPct val="110000"/>
              </a:lnSpc>
              <a:spcBef>
                <a:spcPts val="2400"/>
              </a:spcBef>
              <a:buSzPct val="100000"/>
              <a:buAutoNum type="arabicPeriod"/>
              <a:defRPr sz="1800"/>
            </a:pPr>
            <a:r>
              <a:rPr sz="4500" b="1" spc="-45" dirty="0">
                <a:latin typeface="Helvetica"/>
                <a:cs typeface="Helvetica"/>
              </a:rPr>
              <a:t>God </a:t>
            </a:r>
            <a:r>
              <a:rPr sz="4500" b="1" u="sng" spc="-45" dirty="0">
                <a:latin typeface="Helvetica"/>
                <a:cs typeface="Helvetica"/>
              </a:rPr>
              <a:t>requires</a:t>
            </a:r>
            <a:r>
              <a:rPr sz="4500" b="1" spc="-45" dirty="0">
                <a:latin typeface="Helvetica"/>
                <a:cs typeface="Helvetica"/>
              </a:rPr>
              <a:t> faithfulness   </a:t>
            </a:r>
            <a:r>
              <a:rPr lang="en-US" sz="4500" b="1" spc="-45" dirty="0" smtClean="0">
                <a:latin typeface="Helvetica"/>
                <a:cs typeface="Helvetica"/>
              </a:rPr>
              <a:t> </a:t>
            </a:r>
            <a:r>
              <a:rPr sz="4500" b="1" spc="-45" dirty="0" smtClean="0">
                <a:latin typeface="Helvetica"/>
                <a:cs typeface="Helvetica"/>
              </a:rPr>
              <a:t> </a:t>
            </a:r>
            <a:r>
              <a:rPr sz="4500" b="1" spc="-45" dirty="0">
                <a:latin typeface="Helvetica"/>
                <a:cs typeface="Helvetica"/>
              </a:rPr>
              <a:t>(I Cor. 4:2).</a:t>
            </a:r>
          </a:p>
        </p:txBody>
      </p:sp>
      <p:sp>
        <p:nvSpPr>
          <p:cNvPr id="53" name="Shape 53"/>
          <p:cNvSpPr/>
          <p:nvPr/>
        </p:nvSpPr>
        <p:spPr>
          <a:xfrm>
            <a:off x="2980903" y="506988"/>
            <a:ext cx="9839127" cy="8656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dirty="0">
                <a:solidFill>
                  <a:srgbClr val="FFFFFF"/>
                </a:solidFill>
                <a:effectLst>
                  <a:outerShdw blurRad="76200" dist="25400" dir="2743817" rotWithShape="0">
                    <a:srgbClr val="000000">
                      <a:alpha val="91000"/>
                    </a:srgbClr>
                  </a:outerShdw>
                </a:effectLst>
                <a:latin typeface="Helvetica"/>
                <a:cs typeface="Helvetica"/>
              </a:rPr>
              <a:t>THE FRUIT OF </a:t>
            </a:r>
            <a:r>
              <a:rPr sz="7500" b="1" u="sng" dirty="0">
                <a:solidFill>
                  <a:srgbClr val="FFFFFF"/>
                </a:solidFill>
                <a:effectLst>
                  <a:outerShdw blurRad="76200" dist="25400" dir="2743817" rotWithShape="0">
                    <a:srgbClr val="000000">
                      <a:alpha val="91000"/>
                    </a:srgbClr>
                  </a:outerShdw>
                </a:effectLst>
                <a:latin typeface="Helvetica"/>
                <a:cs typeface="Helvetica"/>
              </a:rPr>
              <a:t>FAITH</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52">
                                            <p:bg/>
                                          </p:spTgt>
                                        </p:tgtEl>
                                        <p:attrNameLst>
                                          <p:attrName>style.visibility</p:attrName>
                                        </p:attrNameLst>
                                      </p:cBhvr>
                                      <p:to>
                                        <p:strVal val="visible"/>
                                      </p:to>
                                    </p:set>
                                    <p:animEffect transition="in" filter="dissolve">
                                      <p:cBhvr>
                                        <p:cTn id="7" dur="1000"/>
                                        <p:tgtEl>
                                          <p:spTgt spid="52">
                                            <p:bg/>
                                          </p:spTgt>
                                        </p:tgtEl>
                                      </p:cBhvr>
                                    </p:animEffect>
                                  </p:childTnLst>
                                </p:cTn>
                              </p:par>
                              <p:par>
                                <p:cTn id="8" presetID="9" presetClass="entr" presetSubtype="0" fill="hold" grpId="1">
                                  <p:stCondLst>
                                    <p:cond delay="0"/>
                                  </p:stCondLst>
                                  <p:iterate>
                                    <p:tmAbs val="0"/>
                                  </p:iterate>
                                  <p:childTnLst>
                                    <p:set>
                                      <p:cBhvr>
                                        <p:cTn id="9" fill="hold"/>
                                        <p:tgtEl>
                                          <p:spTgt spid="52">
                                            <p:txEl>
                                              <p:pRg st="0" end="0"/>
                                            </p:txEl>
                                          </p:spTgt>
                                        </p:tgtEl>
                                        <p:attrNameLst>
                                          <p:attrName>style.visibility</p:attrName>
                                        </p:attrNameLst>
                                      </p:cBhvr>
                                      <p:to>
                                        <p:strVal val="visible"/>
                                      </p:to>
                                    </p:set>
                                    <p:animEffect transition="in" filter="dissolve">
                                      <p:cBhvr>
                                        <p:cTn id="10" dur="1000"/>
                                        <p:tgtEl>
                                          <p:spTgt spid="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52">
                                            <p:txEl>
                                              <p:pRg st="1" end="1"/>
                                            </p:txEl>
                                          </p:spTgt>
                                        </p:tgtEl>
                                        <p:attrNameLst>
                                          <p:attrName>style.visibility</p:attrName>
                                        </p:attrNameLst>
                                      </p:cBhvr>
                                      <p:to>
                                        <p:strVal val="visible"/>
                                      </p:to>
                                    </p:set>
                                    <p:animEffect transition="in" filter="dissolve">
                                      <p:cBhvr>
                                        <p:cTn id="15" dur="1000"/>
                                        <p:tgtEl>
                                          <p:spTgt spid="5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iterate>
                                    <p:tmAbs val="0"/>
                                  </p:iterate>
                                  <p:childTnLst>
                                    <p:set>
                                      <p:cBhvr>
                                        <p:cTn id="19" fill="hold"/>
                                        <p:tgtEl>
                                          <p:spTgt spid="52">
                                            <p:txEl>
                                              <p:pRg st="2" end="2"/>
                                            </p:txEl>
                                          </p:spTgt>
                                        </p:tgtEl>
                                        <p:attrNameLst>
                                          <p:attrName>style.visibility</p:attrName>
                                        </p:attrNameLst>
                                      </p:cBhvr>
                                      <p:to>
                                        <p:strVal val="visible"/>
                                      </p:to>
                                    </p:set>
                                    <p:animEffect transition="in" filter="dissolve">
                                      <p:cBhvr>
                                        <p:cTn id="20" dur="1000"/>
                                        <p:tgtEl>
                                          <p:spTgt spid="5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iterate>
                                    <p:tmAbs val="0"/>
                                  </p:iterate>
                                  <p:childTnLst>
                                    <p:set>
                                      <p:cBhvr>
                                        <p:cTn id="24" fill="hold"/>
                                        <p:tgtEl>
                                          <p:spTgt spid="52">
                                            <p:txEl>
                                              <p:pRg st="3" end="3"/>
                                            </p:txEl>
                                          </p:spTgt>
                                        </p:tgtEl>
                                        <p:attrNameLst>
                                          <p:attrName>style.visibility</p:attrName>
                                        </p:attrNameLst>
                                      </p:cBhvr>
                                      <p:to>
                                        <p:strVal val="visible"/>
                                      </p:to>
                                    </p:set>
                                    <p:animEffect transition="in" filter="dissolve">
                                      <p:cBhvr>
                                        <p:cTn id="25" dur="1000"/>
                                        <p:tgtEl>
                                          <p:spTgt spid="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PT Blank 2 .jpg"/>
          <p:cNvPicPr/>
          <p:nvPr/>
        </p:nvPicPr>
        <p:blipFill>
          <a:blip r:embed="rId2">
            <a:extLst/>
          </a:blip>
          <a:stretch>
            <a:fillRect/>
          </a:stretch>
        </p:blipFill>
        <p:spPr>
          <a:xfrm>
            <a:off x="2884" y="0"/>
            <a:ext cx="12999032" cy="9753600"/>
          </a:xfrm>
          <a:prstGeom prst="rect">
            <a:avLst/>
          </a:prstGeom>
          <a:ln w="12700">
            <a:miter lim="400000"/>
          </a:ln>
        </p:spPr>
      </p:pic>
      <p:sp>
        <p:nvSpPr>
          <p:cNvPr id="52" name="Shape 52"/>
          <p:cNvSpPr>
            <a:spLocks noGrp="1"/>
          </p:cNvSpPr>
          <p:nvPr>
            <p:ph type="body" idx="1"/>
          </p:nvPr>
        </p:nvSpPr>
        <p:spPr>
          <a:xfrm>
            <a:off x="3650629" y="1588591"/>
            <a:ext cx="9266785" cy="7936062"/>
          </a:xfrm>
          <a:prstGeom prst="rect">
            <a:avLst/>
          </a:prstGeom>
          <a:effectLst/>
        </p:spPr>
        <p:txBody>
          <a:bodyPr/>
          <a:lstStyle/>
          <a:p>
            <a:pPr marL="914400" lvl="0" indent="-914400">
              <a:lnSpc>
                <a:spcPct val="110000"/>
              </a:lnSpc>
              <a:spcBef>
                <a:spcPts val="2400"/>
              </a:spcBef>
              <a:buSzPct val="100000"/>
              <a:buFont typeface="+mj-lt"/>
              <a:buAutoNum type="alphaUcPeriod" startAt="2"/>
              <a:defRPr sz="1800"/>
            </a:pPr>
            <a:r>
              <a:rPr sz="4500" b="1" spc="-45" dirty="0">
                <a:latin typeface="Helvetica"/>
                <a:cs typeface="Helvetica"/>
              </a:rPr>
              <a:t>The </a:t>
            </a:r>
            <a:r>
              <a:rPr lang="en-US" sz="4500" b="1" u="sng" spc="-45" dirty="0" smtClean="0">
                <a:latin typeface="Helvetica"/>
                <a:cs typeface="Helvetica"/>
              </a:rPr>
              <a:t>Model</a:t>
            </a:r>
            <a:r>
              <a:rPr lang="en-US" sz="4500" b="1" spc="-45" dirty="0" smtClean="0">
                <a:latin typeface="Helvetica"/>
                <a:cs typeface="Helvetica"/>
              </a:rPr>
              <a:t> of</a:t>
            </a:r>
            <a:r>
              <a:rPr sz="4500" b="1" spc="-45" dirty="0" smtClean="0">
                <a:latin typeface="Helvetica"/>
                <a:cs typeface="Helvetica"/>
              </a:rPr>
              <a:t> Faithfulness</a:t>
            </a:r>
          </a:p>
          <a:p>
            <a:pPr marL="762000" lvl="1" indent="0">
              <a:lnSpc>
                <a:spcPct val="110000"/>
              </a:lnSpc>
              <a:spcBef>
                <a:spcPts val="2400"/>
              </a:spcBef>
              <a:buSzPct val="100000"/>
              <a:buNone/>
              <a:defRPr sz="1800"/>
            </a:pPr>
            <a:r>
              <a:rPr lang="en-US" sz="4500" b="1" dirty="0">
                <a:solidFill>
                  <a:srgbClr val="000000"/>
                </a:solidFill>
                <a:latin typeface="Helvetica-Bold"/>
              </a:rPr>
              <a:t>There are over 60 references in the Bible to God’s faithfulness.  Like Psalm 92:2 which states that God shows forth His </a:t>
            </a:r>
            <a:r>
              <a:rPr lang="en-US" sz="4500" b="1" dirty="0" err="1">
                <a:solidFill>
                  <a:srgbClr val="000000"/>
                </a:solidFill>
                <a:latin typeface="Helvetica-Bold"/>
              </a:rPr>
              <a:t>lovingkindness</a:t>
            </a:r>
            <a:r>
              <a:rPr lang="en-US" sz="4500" b="1" dirty="0">
                <a:solidFill>
                  <a:srgbClr val="000000"/>
                </a:solidFill>
                <a:latin typeface="Helvetica-Bold"/>
              </a:rPr>
              <a:t> in the morning, and His faithfulness every night.</a:t>
            </a:r>
            <a:endParaRPr sz="4500" b="1" spc="-45" dirty="0">
              <a:latin typeface="Helvetica"/>
              <a:cs typeface="Helvetica"/>
            </a:endParaRPr>
          </a:p>
        </p:txBody>
      </p:sp>
      <p:sp>
        <p:nvSpPr>
          <p:cNvPr id="53" name="Shape 53"/>
          <p:cNvSpPr/>
          <p:nvPr/>
        </p:nvSpPr>
        <p:spPr>
          <a:xfrm>
            <a:off x="2980903" y="506988"/>
            <a:ext cx="9839127" cy="8656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dirty="0">
                <a:solidFill>
                  <a:srgbClr val="FFFFFF"/>
                </a:solidFill>
                <a:effectLst>
                  <a:outerShdw blurRad="76200" dist="25400" dir="2743817" rotWithShape="0">
                    <a:srgbClr val="000000">
                      <a:alpha val="91000"/>
                    </a:srgbClr>
                  </a:outerShdw>
                </a:effectLst>
                <a:latin typeface="Helvetica"/>
                <a:cs typeface="Helvetica"/>
              </a:rPr>
              <a:t>THE FRUIT OF </a:t>
            </a:r>
            <a:r>
              <a:rPr sz="7500" b="1" u="sng" dirty="0">
                <a:solidFill>
                  <a:srgbClr val="FFFFFF"/>
                </a:solidFill>
                <a:effectLst>
                  <a:outerShdw blurRad="76200" dist="25400" dir="2743817" rotWithShape="0">
                    <a:srgbClr val="000000">
                      <a:alpha val="91000"/>
                    </a:srgbClr>
                  </a:outerShdw>
                </a:effectLst>
                <a:latin typeface="Helvetica"/>
                <a:cs typeface="Helvetica"/>
              </a:rPr>
              <a:t>FAITH</a:t>
            </a:r>
          </a:p>
        </p:txBody>
      </p:sp>
    </p:spTree>
    <p:extLst>
      <p:ext uri="{BB962C8B-B14F-4D97-AF65-F5344CB8AC3E}">
        <p14:creationId xmlns:p14="http://schemas.microsoft.com/office/powerpoint/2010/main" val="2947762047"/>
      </p:ext>
    </p:extLst>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52">
                                            <p:bg/>
                                          </p:spTgt>
                                        </p:tgtEl>
                                        <p:attrNameLst>
                                          <p:attrName>style.visibility</p:attrName>
                                        </p:attrNameLst>
                                      </p:cBhvr>
                                      <p:to>
                                        <p:strVal val="visible"/>
                                      </p:to>
                                    </p:set>
                                    <p:animEffect transition="in" filter="dissolve">
                                      <p:cBhvr>
                                        <p:cTn id="7" dur="1000"/>
                                        <p:tgtEl>
                                          <p:spTgt spid="52">
                                            <p:bg/>
                                          </p:spTgt>
                                        </p:tgtEl>
                                      </p:cBhvr>
                                    </p:animEffect>
                                  </p:childTnLst>
                                </p:cTn>
                              </p:par>
                              <p:par>
                                <p:cTn id="8" presetID="9" presetClass="entr" presetSubtype="0" fill="hold" grpId="0">
                                  <p:stCondLst>
                                    <p:cond delay="0"/>
                                  </p:stCondLst>
                                  <p:iterate>
                                    <p:tmAbs val="0"/>
                                  </p:iterate>
                                  <p:childTnLst>
                                    <p:set>
                                      <p:cBhvr>
                                        <p:cTn id="9" fill="hold"/>
                                        <p:tgtEl>
                                          <p:spTgt spid="52">
                                            <p:txEl>
                                              <p:pRg st="0" end="0"/>
                                            </p:txEl>
                                          </p:spTgt>
                                        </p:tgtEl>
                                        <p:attrNameLst>
                                          <p:attrName>style.visibility</p:attrName>
                                        </p:attrNameLst>
                                      </p:cBhvr>
                                      <p:to>
                                        <p:strVal val="visible"/>
                                      </p:to>
                                    </p:set>
                                    <p:animEffect transition="in" filter="dissolve">
                                      <p:cBhvr>
                                        <p:cTn id="10" dur="1000"/>
                                        <p:tgtEl>
                                          <p:spTgt spid="52">
                                            <p:txEl>
                                              <p:pRg st="0" end="0"/>
                                            </p:txEl>
                                          </p:spTgt>
                                        </p:tgtEl>
                                      </p:cBhvr>
                                    </p:animEffect>
                                  </p:childTnLst>
                                </p:cTn>
                              </p:par>
                            </p:childTnLst>
                          </p:cTn>
                        </p:par>
                        <p:par>
                          <p:cTn id="11" fill="hold">
                            <p:stCondLst>
                              <p:cond delay="1000"/>
                            </p:stCondLst>
                            <p:childTnLst>
                              <p:par>
                                <p:cTn id="12" presetID="9" presetClass="entr" presetSubtype="0" fill="hold" grpId="0" nodeType="afterEffect">
                                  <p:stCondLst>
                                    <p:cond delay="0"/>
                                  </p:stCondLst>
                                  <p:iterate>
                                    <p:tmAbs val="0"/>
                                  </p:iterate>
                                  <p:childTnLst>
                                    <p:set>
                                      <p:cBhvr>
                                        <p:cTn id="13" fill="hold"/>
                                        <p:tgtEl>
                                          <p:spTgt spid="52">
                                            <p:txEl>
                                              <p:pRg st="1" end="1"/>
                                            </p:txEl>
                                          </p:spTgt>
                                        </p:tgtEl>
                                        <p:attrNameLst>
                                          <p:attrName>style.visibility</p:attrName>
                                        </p:attrNameLst>
                                      </p:cBhvr>
                                      <p:to>
                                        <p:strVal val="visible"/>
                                      </p:to>
                                    </p:set>
                                    <p:animEffect transition="in" filter="dissolve">
                                      <p:cBhvr>
                                        <p:cTn id="14" dur="10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PT Blank 2 .jpg"/>
          <p:cNvPicPr/>
          <p:nvPr/>
        </p:nvPicPr>
        <p:blipFill>
          <a:blip r:embed="rId2">
            <a:extLst/>
          </a:blip>
          <a:stretch>
            <a:fillRect/>
          </a:stretch>
        </p:blipFill>
        <p:spPr>
          <a:xfrm>
            <a:off x="2884" y="0"/>
            <a:ext cx="12999032" cy="9753600"/>
          </a:xfrm>
          <a:prstGeom prst="rect">
            <a:avLst/>
          </a:prstGeom>
          <a:ln w="12700">
            <a:miter lim="400000"/>
          </a:ln>
        </p:spPr>
      </p:pic>
      <p:sp>
        <p:nvSpPr>
          <p:cNvPr id="56" name="Shape 56"/>
          <p:cNvSpPr>
            <a:spLocks noGrp="1"/>
          </p:cNvSpPr>
          <p:nvPr>
            <p:ph type="body" idx="1"/>
          </p:nvPr>
        </p:nvSpPr>
        <p:spPr>
          <a:xfrm>
            <a:off x="3637929" y="1592957"/>
            <a:ext cx="9266785" cy="7931696"/>
          </a:xfrm>
          <a:prstGeom prst="rect">
            <a:avLst/>
          </a:prstGeom>
          <a:effectLst/>
        </p:spPr>
        <p:txBody>
          <a:bodyPr/>
          <a:lstStyle/>
          <a:p>
            <a:pPr marL="914400" lvl="0" indent="-914400">
              <a:lnSpc>
                <a:spcPct val="110000"/>
              </a:lnSpc>
              <a:spcBef>
                <a:spcPts val="2400"/>
              </a:spcBef>
              <a:buSzPct val="100000"/>
              <a:buFont typeface="+mj-lt"/>
              <a:buAutoNum type="alphaUcPeriod" startAt="3"/>
              <a:defRPr sz="1800"/>
            </a:pPr>
            <a:r>
              <a:rPr sz="4500" b="1" spc="-45" dirty="0">
                <a:latin typeface="Helvetica"/>
                <a:cs typeface="Helvetica"/>
              </a:rPr>
              <a:t>The </a:t>
            </a:r>
            <a:r>
              <a:rPr sz="4500" b="1" u="sng" spc="-45" dirty="0">
                <a:latin typeface="Helvetica"/>
                <a:cs typeface="Helvetica"/>
              </a:rPr>
              <a:t>Marks</a:t>
            </a:r>
            <a:r>
              <a:rPr sz="4500" b="1" spc="-45" dirty="0">
                <a:latin typeface="Helvetica"/>
                <a:cs typeface="Helvetica"/>
              </a:rPr>
              <a:t> of Faithfulness</a:t>
            </a:r>
          </a:p>
          <a:p>
            <a:pPr marL="1555750" lvl="1" indent="-793750">
              <a:lnSpc>
                <a:spcPct val="110000"/>
              </a:lnSpc>
              <a:spcBef>
                <a:spcPts val="2400"/>
              </a:spcBef>
              <a:buSzPct val="100000"/>
              <a:buAutoNum type="arabicPeriod"/>
              <a:defRPr sz="1800"/>
            </a:pPr>
            <a:r>
              <a:rPr sz="4500" b="1" spc="-45" dirty="0">
                <a:latin typeface="Helvetica"/>
                <a:cs typeface="Helvetica"/>
              </a:rPr>
              <a:t>Faithful in the </a:t>
            </a:r>
            <a:r>
              <a:rPr sz="4500" b="1" u="sng" spc="-45" dirty="0">
                <a:latin typeface="Helvetica"/>
                <a:cs typeface="Helvetica"/>
              </a:rPr>
              <a:t>small</a:t>
            </a:r>
            <a:r>
              <a:rPr sz="4500" b="1" spc="-45" dirty="0">
                <a:latin typeface="Helvetica"/>
                <a:cs typeface="Helvetica"/>
              </a:rPr>
              <a:t> things</a:t>
            </a:r>
          </a:p>
          <a:p>
            <a:pPr marL="1520825" lvl="1" indent="3175">
              <a:lnSpc>
                <a:spcPct val="110000"/>
              </a:lnSpc>
              <a:spcBef>
                <a:spcPts val="2400"/>
              </a:spcBef>
              <a:buSzTx/>
              <a:buNone/>
              <a:defRPr sz="1800"/>
            </a:pPr>
            <a:r>
              <a:rPr sz="4500" b="1" spc="-45" dirty="0">
                <a:latin typeface="Helvetica"/>
                <a:cs typeface="Helvetica"/>
              </a:rPr>
              <a:t>If you cannot be trusted with the </a:t>
            </a:r>
            <a:r>
              <a:rPr sz="4500" b="1" u="sng" spc="-45" dirty="0">
                <a:latin typeface="Helvetica"/>
                <a:cs typeface="Helvetica"/>
              </a:rPr>
              <a:t>small</a:t>
            </a:r>
            <a:r>
              <a:rPr sz="4500" b="1" spc="-45" dirty="0">
                <a:latin typeface="Helvetica"/>
                <a:cs typeface="Helvetica"/>
              </a:rPr>
              <a:t> things of life, you will be untrustworthy with the </a:t>
            </a:r>
            <a:r>
              <a:rPr sz="4500" b="1" u="sng" spc="-45" dirty="0">
                <a:latin typeface="Helvetica"/>
                <a:cs typeface="Helvetica"/>
              </a:rPr>
              <a:t>big</a:t>
            </a:r>
            <a:r>
              <a:rPr sz="4500" b="1" spc="-45" dirty="0">
                <a:latin typeface="Helvetica"/>
                <a:cs typeface="Helvetica"/>
              </a:rPr>
              <a:t> things of life.</a:t>
            </a:r>
          </a:p>
          <a:p>
            <a:pPr marL="2317750" lvl="2" indent="-793750">
              <a:lnSpc>
                <a:spcPct val="110000"/>
              </a:lnSpc>
              <a:spcBef>
                <a:spcPts val="2400"/>
              </a:spcBef>
              <a:buSzPct val="100000"/>
              <a:buAutoNum type="alphaLcPeriod"/>
              <a:defRPr sz="1800"/>
            </a:pPr>
            <a:r>
              <a:rPr sz="4500" b="1" spc="-45" dirty="0">
                <a:latin typeface="Helvetica"/>
                <a:cs typeface="Helvetica"/>
              </a:rPr>
              <a:t>Your time</a:t>
            </a:r>
          </a:p>
          <a:p>
            <a:pPr marL="2317750" lvl="2" indent="-793750">
              <a:lnSpc>
                <a:spcPct val="110000"/>
              </a:lnSpc>
              <a:spcBef>
                <a:spcPts val="2400"/>
              </a:spcBef>
              <a:buSzPct val="100000"/>
              <a:buAutoNum type="alphaLcPeriod"/>
              <a:defRPr sz="1800"/>
            </a:pPr>
            <a:r>
              <a:rPr sz="4500" b="1" spc="-45" dirty="0">
                <a:latin typeface="Helvetica"/>
                <a:cs typeface="Helvetica"/>
              </a:rPr>
              <a:t>Your treasure</a:t>
            </a:r>
          </a:p>
        </p:txBody>
      </p:sp>
      <p:sp>
        <p:nvSpPr>
          <p:cNvPr id="57" name="Shape 57"/>
          <p:cNvSpPr/>
          <p:nvPr/>
        </p:nvSpPr>
        <p:spPr>
          <a:xfrm>
            <a:off x="2980903" y="506988"/>
            <a:ext cx="9839127" cy="8656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a:solidFill>
                  <a:srgbClr val="FFFFFF"/>
                </a:solidFill>
                <a:effectLst>
                  <a:outerShdw blurRad="76200" dist="25400" dir="2743817" rotWithShape="0">
                    <a:srgbClr val="000000">
                      <a:alpha val="91000"/>
                    </a:srgbClr>
                  </a:outerShdw>
                </a:effectLst>
                <a:latin typeface="Helvetica"/>
                <a:cs typeface="Helvetica"/>
              </a:rPr>
              <a:t>THE FRUIT OF </a:t>
            </a:r>
            <a:r>
              <a:rPr sz="7500" b="1" u="sng">
                <a:solidFill>
                  <a:srgbClr val="FFFFFF"/>
                </a:solidFill>
                <a:effectLst>
                  <a:outerShdw blurRad="76200" dist="25400" dir="2743817" rotWithShape="0">
                    <a:srgbClr val="000000">
                      <a:alpha val="91000"/>
                    </a:srgbClr>
                  </a:outerShdw>
                </a:effectLst>
                <a:latin typeface="Helvetica"/>
                <a:cs typeface="Helvetica"/>
              </a:rPr>
              <a:t>FAITH</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56">
                                            <p:bg/>
                                          </p:spTgt>
                                        </p:tgtEl>
                                        <p:attrNameLst>
                                          <p:attrName>style.visibility</p:attrName>
                                        </p:attrNameLst>
                                      </p:cBhvr>
                                      <p:to>
                                        <p:strVal val="visible"/>
                                      </p:to>
                                    </p:set>
                                    <p:animEffect transition="in" filter="dissolve">
                                      <p:cBhvr>
                                        <p:cTn id="7" dur="1000"/>
                                        <p:tgtEl>
                                          <p:spTgt spid="56">
                                            <p:bg/>
                                          </p:spTgt>
                                        </p:tgtEl>
                                      </p:cBhvr>
                                    </p:animEffect>
                                  </p:childTnLst>
                                </p:cTn>
                              </p:par>
                              <p:par>
                                <p:cTn id="8" presetID="9" presetClass="entr" presetSubtype="0" fill="hold" grpId="1">
                                  <p:stCondLst>
                                    <p:cond delay="0"/>
                                  </p:stCondLst>
                                  <p:iterate>
                                    <p:tmAbs val="0"/>
                                  </p:iterate>
                                  <p:childTnLst>
                                    <p:set>
                                      <p:cBhvr>
                                        <p:cTn id="9" fill="hold"/>
                                        <p:tgtEl>
                                          <p:spTgt spid="56">
                                            <p:txEl>
                                              <p:pRg st="0" end="0"/>
                                            </p:txEl>
                                          </p:spTgt>
                                        </p:tgtEl>
                                        <p:attrNameLst>
                                          <p:attrName>style.visibility</p:attrName>
                                        </p:attrNameLst>
                                      </p:cBhvr>
                                      <p:to>
                                        <p:strVal val="visible"/>
                                      </p:to>
                                    </p:set>
                                    <p:animEffect transition="in" filter="dissolve">
                                      <p:cBhvr>
                                        <p:cTn id="10" dur="1000"/>
                                        <p:tgtEl>
                                          <p:spTgt spid="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56">
                                            <p:txEl>
                                              <p:pRg st="1" end="1"/>
                                            </p:txEl>
                                          </p:spTgt>
                                        </p:tgtEl>
                                        <p:attrNameLst>
                                          <p:attrName>style.visibility</p:attrName>
                                        </p:attrNameLst>
                                      </p:cBhvr>
                                      <p:to>
                                        <p:strVal val="visible"/>
                                      </p:to>
                                    </p:set>
                                    <p:animEffect transition="in" filter="dissolve">
                                      <p:cBhvr>
                                        <p:cTn id="15" dur="1000"/>
                                        <p:tgtEl>
                                          <p:spTgt spid="5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iterate>
                                    <p:tmAbs val="0"/>
                                  </p:iterate>
                                  <p:childTnLst>
                                    <p:set>
                                      <p:cBhvr>
                                        <p:cTn id="19" fill="hold"/>
                                        <p:tgtEl>
                                          <p:spTgt spid="56">
                                            <p:txEl>
                                              <p:pRg st="2" end="2"/>
                                            </p:txEl>
                                          </p:spTgt>
                                        </p:tgtEl>
                                        <p:attrNameLst>
                                          <p:attrName>style.visibility</p:attrName>
                                        </p:attrNameLst>
                                      </p:cBhvr>
                                      <p:to>
                                        <p:strVal val="visible"/>
                                      </p:to>
                                    </p:set>
                                    <p:animEffect transition="in" filter="dissolve">
                                      <p:cBhvr>
                                        <p:cTn id="20" dur="1000"/>
                                        <p:tgtEl>
                                          <p:spTgt spid="5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iterate>
                                    <p:tmAbs val="0"/>
                                  </p:iterate>
                                  <p:childTnLst>
                                    <p:set>
                                      <p:cBhvr>
                                        <p:cTn id="24" fill="hold"/>
                                        <p:tgtEl>
                                          <p:spTgt spid="56">
                                            <p:txEl>
                                              <p:pRg st="3" end="3"/>
                                            </p:txEl>
                                          </p:spTgt>
                                        </p:tgtEl>
                                        <p:attrNameLst>
                                          <p:attrName>style.visibility</p:attrName>
                                        </p:attrNameLst>
                                      </p:cBhvr>
                                      <p:to>
                                        <p:strVal val="visible"/>
                                      </p:to>
                                    </p:set>
                                    <p:animEffect transition="in" filter="dissolve">
                                      <p:cBhvr>
                                        <p:cTn id="25" dur="1000"/>
                                        <p:tgtEl>
                                          <p:spTgt spid="5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1" nodeType="clickEffect">
                                  <p:stCondLst>
                                    <p:cond delay="0"/>
                                  </p:stCondLst>
                                  <p:iterate>
                                    <p:tmAbs val="0"/>
                                  </p:iterate>
                                  <p:childTnLst>
                                    <p:set>
                                      <p:cBhvr>
                                        <p:cTn id="29" fill="hold"/>
                                        <p:tgtEl>
                                          <p:spTgt spid="56">
                                            <p:txEl>
                                              <p:pRg st="4" end="4"/>
                                            </p:txEl>
                                          </p:spTgt>
                                        </p:tgtEl>
                                        <p:attrNameLst>
                                          <p:attrName>style.visibility</p:attrName>
                                        </p:attrNameLst>
                                      </p:cBhvr>
                                      <p:to>
                                        <p:strVal val="visible"/>
                                      </p:to>
                                    </p:set>
                                    <p:animEffect transition="in" filter="dissolve">
                                      <p:cBhvr>
                                        <p:cTn id="30" dur="1000"/>
                                        <p:tgtEl>
                                          <p:spTgt spid="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PT Blank 2 .jpg"/>
          <p:cNvPicPr/>
          <p:nvPr/>
        </p:nvPicPr>
        <p:blipFill>
          <a:blip r:embed="rId2">
            <a:extLst/>
          </a:blip>
          <a:stretch>
            <a:fillRect/>
          </a:stretch>
        </p:blipFill>
        <p:spPr>
          <a:xfrm>
            <a:off x="2884" y="0"/>
            <a:ext cx="12999032" cy="9753600"/>
          </a:xfrm>
          <a:prstGeom prst="rect">
            <a:avLst/>
          </a:prstGeom>
          <a:ln w="12700">
            <a:miter lim="400000"/>
          </a:ln>
        </p:spPr>
      </p:pic>
      <p:sp>
        <p:nvSpPr>
          <p:cNvPr id="60" name="Shape 60"/>
          <p:cNvSpPr>
            <a:spLocks noGrp="1"/>
          </p:cNvSpPr>
          <p:nvPr>
            <p:ph type="body" idx="1"/>
          </p:nvPr>
        </p:nvSpPr>
        <p:spPr>
          <a:xfrm>
            <a:off x="3637929" y="1590774"/>
            <a:ext cx="9266785" cy="7933879"/>
          </a:xfrm>
          <a:prstGeom prst="rect">
            <a:avLst/>
          </a:prstGeom>
          <a:effectLst/>
        </p:spPr>
        <p:txBody>
          <a:bodyPr/>
          <a:lstStyle/>
          <a:p>
            <a:pPr marL="914400" lvl="0" indent="-914400">
              <a:lnSpc>
                <a:spcPct val="110000"/>
              </a:lnSpc>
              <a:spcBef>
                <a:spcPts val="2400"/>
              </a:spcBef>
              <a:buSzPct val="100000"/>
              <a:buFont typeface="+mj-lt"/>
              <a:buAutoNum type="alphaUcPeriod" startAt="3"/>
              <a:defRPr sz="1800"/>
            </a:pPr>
            <a:r>
              <a:rPr sz="4500" b="1" spc="-45" dirty="0">
                <a:latin typeface="Helvetica"/>
                <a:cs typeface="Helvetica"/>
              </a:rPr>
              <a:t>The </a:t>
            </a:r>
            <a:r>
              <a:rPr sz="4500" b="1" u="sng" spc="-45" dirty="0">
                <a:latin typeface="Helvetica"/>
                <a:cs typeface="Helvetica"/>
              </a:rPr>
              <a:t>Marks</a:t>
            </a:r>
            <a:r>
              <a:rPr sz="4500" b="1" spc="-45" dirty="0">
                <a:latin typeface="Helvetica"/>
                <a:cs typeface="Helvetica"/>
              </a:rPr>
              <a:t> of Faithfulness</a:t>
            </a:r>
          </a:p>
          <a:p>
            <a:pPr marL="1555750" lvl="1" indent="-793750">
              <a:lnSpc>
                <a:spcPct val="110000"/>
              </a:lnSpc>
              <a:spcBef>
                <a:spcPts val="2400"/>
              </a:spcBef>
              <a:buSzPct val="100000"/>
              <a:buAutoNum type="arabicPeriod"/>
              <a:defRPr sz="1800"/>
            </a:pPr>
            <a:r>
              <a:rPr sz="4500" b="1" spc="-45" dirty="0">
                <a:latin typeface="Helvetica"/>
                <a:cs typeface="Helvetica"/>
              </a:rPr>
              <a:t>Faithful in the </a:t>
            </a:r>
            <a:r>
              <a:rPr sz="4500" b="1" u="sng" spc="-45" dirty="0">
                <a:latin typeface="Helvetica"/>
                <a:cs typeface="Helvetica"/>
              </a:rPr>
              <a:t>small</a:t>
            </a:r>
            <a:r>
              <a:rPr sz="4500" b="1" spc="-45" dirty="0">
                <a:latin typeface="Helvetica"/>
                <a:cs typeface="Helvetica"/>
              </a:rPr>
              <a:t> things</a:t>
            </a:r>
          </a:p>
          <a:p>
            <a:pPr marL="1555750" lvl="1" indent="-793750">
              <a:lnSpc>
                <a:spcPct val="110000"/>
              </a:lnSpc>
              <a:spcBef>
                <a:spcPts val="2400"/>
              </a:spcBef>
              <a:buSzPct val="100000"/>
              <a:buAutoNum type="arabicPeriod"/>
              <a:defRPr sz="1800"/>
            </a:pPr>
            <a:r>
              <a:rPr sz="4500" b="1" spc="-45" dirty="0">
                <a:latin typeface="Helvetica"/>
                <a:cs typeface="Helvetica"/>
              </a:rPr>
              <a:t>Faithful in the </a:t>
            </a:r>
            <a:r>
              <a:rPr sz="4500" b="1" u="sng" spc="-45" dirty="0">
                <a:latin typeface="Helvetica"/>
                <a:cs typeface="Helvetica"/>
              </a:rPr>
              <a:t>secret</a:t>
            </a:r>
            <a:r>
              <a:rPr sz="4500" b="1" spc="-45" dirty="0">
                <a:latin typeface="Helvetica"/>
                <a:cs typeface="Helvetica"/>
              </a:rPr>
              <a:t> things</a:t>
            </a:r>
          </a:p>
          <a:p>
            <a:pPr marL="1520825" lvl="1" indent="3175">
              <a:lnSpc>
                <a:spcPct val="110000"/>
              </a:lnSpc>
              <a:spcBef>
                <a:spcPts val="2400"/>
              </a:spcBef>
              <a:buSzTx/>
              <a:buNone/>
              <a:defRPr sz="1800"/>
            </a:pPr>
            <a:r>
              <a:rPr sz="4500" b="1" spc="-45" dirty="0">
                <a:latin typeface="Helvetica"/>
                <a:cs typeface="Helvetica"/>
              </a:rPr>
              <a:t>A faithful individual is the same in </a:t>
            </a:r>
            <a:r>
              <a:rPr sz="4500" b="1" u="sng" spc="-45" dirty="0">
                <a:latin typeface="Helvetica"/>
                <a:cs typeface="Helvetica"/>
              </a:rPr>
              <a:t>public</a:t>
            </a:r>
            <a:r>
              <a:rPr sz="4500" b="1" spc="-45" dirty="0">
                <a:latin typeface="Helvetica"/>
                <a:cs typeface="Helvetica"/>
              </a:rPr>
              <a:t> and </a:t>
            </a:r>
            <a:r>
              <a:rPr sz="4500" b="1" u="sng" spc="-45" dirty="0">
                <a:latin typeface="Helvetica"/>
                <a:cs typeface="Helvetica"/>
              </a:rPr>
              <a:t>private</a:t>
            </a:r>
            <a:r>
              <a:rPr sz="4500" b="1" spc="-45" dirty="0">
                <a:latin typeface="Helvetica"/>
                <a:cs typeface="Helvetica"/>
              </a:rPr>
              <a:t>, at home and church.  Their </a:t>
            </a:r>
            <a:r>
              <a:rPr sz="4500" b="1" u="sng" spc="-45" dirty="0">
                <a:latin typeface="Helvetica"/>
                <a:cs typeface="Helvetica"/>
              </a:rPr>
              <a:t>character</a:t>
            </a:r>
            <a:r>
              <a:rPr sz="4500" b="1" spc="-45" dirty="0">
                <a:latin typeface="Helvetica"/>
                <a:cs typeface="Helvetica"/>
              </a:rPr>
              <a:t> and </a:t>
            </a:r>
            <a:r>
              <a:rPr sz="4500" b="1" u="sng" spc="-45" dirty="0">
                <a:latin typeface="Helvetica"/>
                <a:cs typeface="Helvetica"/>
              </a:rPr>
              <a:t>conduct</a:t>
            </a:r>
            <a:r>
              <a:rPr sz="4500" b="1" spc="-45" dirty="0">
                <a:latin typeface="Helvetica"/>
                <a:cs typeface="Helvetica"/>
              </a:rPr>
              <a:t> are well pleasing to God.</a:t>
            </a:r>
          </a:p>
        </p:txBody>
      </p:sp>
      <p:sp>
        <p:nvSpPr>
          <p:cNvPr id="61" name="Shape 61"/>
          <p:cNvSpPr/>
          <p:nvPr/>
        </p:nvSpPr>
        <p:spPr>
          <a:xfrm>
            <a:off x="2980903" y="506988"/>
            <a:ext cx="9839127" cy="8656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70000"/>
              </a:lnSpc>
              <a:defRPr sz="1800"/>
            </a:pPr>
            <a:r>
              <a:rPr sz="7500" b="1" dirty="0">
                <a:solidFill>
                  <a:srgbClr val="FFFFFF"/>
                </a:solidFill>
                <a:effectLst>
                  <a:outerShdw blurRad="76200" dist="25400" dir="2743817" rotWithShape="0">
                    <a:srgbClr val="000000">
                      <a:alpha val="91000"/>
                    </a:srgbClr>
                  </a:outerShdw>
                </a:effectLst>
                <a:latin typeface="Helvetica"/>
                <a:cs typeface="Helvetica"/>
              </a:rPr>
              <a:t>THE FRUIT OF </a:t>
            </a:r>
            <a:r>
              <a:rPr sz="7500" b="1" u="sng" dirty="0">
                <a:solidFill>
                  <a:srgbClr val="FFFFFF"/>
                </a:solidFill>
                <a:effectLst>
                  <a:outerShdw blurRad="76200" dist="25400" dir="2743817" rotWithShape="0">
                    <a:srgbClr val="000000">
                      <a:alpha val="91000"/>
                    </a:srgbClr>
                  </a:outerShdw>
                </a:effectLst>
                <a:latin typeface="Helvetica"/>
                <a:cs typeface="Helvetica"/>
              </a:rPr>
              <a:t>FAITH</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60">
                                            <p:bg/>
                                          </p:spTgt>
                                        </p:tgtEl>
                                        <p:attrNameLst>
                                          <p:attrName>style.visibility</p:attrName>
                                        </p:attrNameLst>
                                      </p:cBhvr>
                                      <p:to>
                                        <p:strVal val="visible"/>
                                      </p:to>
                                    </p:set>
                                    <p:animEffect transition="in" filter="dissolve">
                                      <p:cBhvr>
                                        <p:cTn id="7" dur="1000"/>
                                        <p:tgtEl>
                                          <p:spTgt spid="60">
                                            <p:bg/>
                                          </p:spTgt>
                                        </p:tgtEl>
                                      </p:cBhvr>
                                    </p:animEffect>
                                  </p:childTnLst>
                                </p:cTn>
                              </p:par>
                              <p:par>
                                <p:cTn id="8" presetID="9" presetClass="entr" presetSubtype="0" fill="hold" grpId="1">
                                  <p:stCondLst>
                                    <p:cond delay="0"/>
                                  </p:stCondLst>
                                  <p:iterate>
                                    <p:tmAbs val="0"/>
                                  </p:iterate>
                                  <p:childTnLst>
                                    <p:set>
                                      <p:cBhvr>
                                        <p:cTn id="9" fill="hold"/>
                                        <p:tgtEl>
                                          <p:spTgt spid="60">
                                            <p:txEl>
                                              <p:pRg st="0" end="0"/>
                                            </p:txEl>
                                          </p:spTgt>
                                        </p:tgtEl>
                                        <p:attrNameLst>
                                          <p:attrName>style.visibility</p:attrName>
                                        </p:attrNameLst>
                                      </p:cBhvr>
                                      <p:to>
                                        <p:strVal val="visible"/>
                                      </p:to>
                                    </p:set>
                                    <p:animEffect transition="in" filter="dissolve">
                                      <p:cBhvr>
                                        <p:cTn id="10" dur="1000"/>
                                        <p:tgtEl>
                                          <p:spTgt spid="60">
                                            <p:txEl>
                                              <p:pRg st="0" end="0"/>
                                            </p:txEl>
                                          </p:spTgt>
                                        </p:tgtEl>
                                      </p:cBhvr>
                                    </p:animEffect>
                                  </p:childTnLst>
                                </p:cTn>
                              </p:par>
                            </p:childTnLst>
                          </p:cTn>
                        </p:par>
                        <p:par>
                          <p:cTn id="11" fill="hold">
                            <p:stCondLst>
                              <p:cond delay="1000"/>
                            </p:stCondLst>
                            <p:childTnLst>
                              <p:par>
                                <p:cTn id="12" presetID="9" presetClass="entr" presetSubtype="0" fill="hold" grpId="1" nodeType="afterEffect">
                                  <p:stCondLst>
                                    <p:cond delay="0"/>
                                  </p:stCondLst>
                                  <p:iterate>
                                    <p:tmAbs val="0"/>
                                  </p:iterate>
                                  <p:childTnLst>
                                    <p:set>
                                      <p:cBhvr>
                                        <p:cTn id="13" fill="hold"/>
                                        <p:tgtEl>
                                          <p:spTgt spid="60">
                                            <p:txEl>
                                              <p:pRg st="1" end="1"/>
                                            </p:txEl>
                                          </p:spTgt>
                                        </p:tgtEl>
                                        <p:attrNameLst>
                                          <p:attrName>style.visibility</p:attrName>
                                        </p:attrNameLst>
                                      </p:cBhvr>
                                      <p:to>
                                        <p:strVal val="visible"/>
                                      </p:to>
                                    </p:set>
                                    <p:animEffect transition="in" filter="dissolve">
                                      <p:cBhvr>
                                        <p:cTn id="14" dur="1000"/>
                                        <p:tgtEl>
                                          <p:spTgt spid="6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1" nodeType="clickEffect">
                                  <p:stCondLst>
                                    <p:cond delay="0"/>
                                  </p:stCondLst>
                                  <p:iterate>
                                    <p:tmAbs val="0"/>
                                  </p:iterate>
                                  <p:childTnLst>
                                    <p:set>
                                      <p:cBhvr>
                                        <p:cTn id="18" fill="hold"/>
                                        <p:tgtEl>
                                          <p:spTgt spid="60">
                                            <p:txEl>
                                              <p:pRg st="2" end="2"/>
                                            </p:txEl>
                                          </p:spTgt>
                                        </p:tgtEl>
                                        <p:attrNameLst>
                                          <p:attrName>style.visibility</p:attrName>
                                        </p:attrNameLst>
                                      </p:cBhvr>
                                      <p:to>
                                        <p:strVal val="visible"/>
                                      </p:to>
                                    </p:set>
                                    <p:animEffect transition="in" filter="dissolve">
                                      <p:cBhvr>
                                        <p:cTn id="19" dur="1000"/>
                                        <p:tgtEl>
                                          <p:spTgt spid="6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1" nodeType="clickEffect">
                                  <p:stCondLst>
                                    <p:cond delay="0"/>
                                  </p:stCondLst>
                                  <p:iterate>
                                    <p:tmAbs val="0"/>
                                  </p:iterate>
                                  <p:childTnLst>
                                    <p:set>
                                      <p:cBhvr>
                                        <p:cTn id="23" fill="hold"/>
                                        <p:tgtEl>
                                          <p:spTgt spid="60">
                                            <p:txEl>
                                              <p:pRg st="3" end="3"/>
                                            </p:txEl>
                                          </p:spTgt>
                                        </p:tgtEl>
                                        <p:attrNameLst>
                                          <p:attrName>style.visibility</p:attrName>
                                        </p:attrNameLst>
                                      </p:cBhvr>
                                      <p:to>
                                        <p:strVal val="visible"/>
                                      </p:to>
                                    </p:set>
                                    <p:animEffect transition="in" filter="dissolve">
                                      <p:cBhvr>
                                        <p:cTn id="24" dur="1000"/>
                                        <p:tgtEl>
                                          <p:spTgt spid="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1"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TotalTime>
  <Words>900</Words>
  <Application>Microsoft Macintosh PowerPoint</Application>
  <PresentationFormat>Custom</PresentationFormat>
  <Paragraphs>80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Keith Lewis</cp:lastModifiedBy>
  <cp:revision>4</cp:revision>
  <dcterms:modified xsi:type="dcterms:W3CDTF">2014-05-23T17:01:35Z</dcterms:modified>
</cp:coreProperties>
</file>