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33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047821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PT Mai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-13748" y="6090226"/>
            <a:ext cx="10879746" cy="3084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spcBef>
                <a:spcPts val="1600"/>
              </a:spcBef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LESSON 3</a:t>
            </a:r>
          </a:p>
          <a:p>
            <a:pPr lvl="0">
              <a:lnSpc>
                <a:spcPct val="80000"/>
              </a:lnSpc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The Fruit of</a:t>
            </a:r>
          </a:p>
          <a:p>
            <a:pPr lvl="0">
              <a:lnSpc>
                <a:spcPct val="80000"/>
              </a:lnSpc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Longsuffering, Gentleness,</a:t>
            </a:r>
          </a:p>
          <a:p>
            <a:pPr lvl="0">
              <a:lnSpc>
                <a:spcPct val="80000"/>
              </a:lnSpc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and Goodness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PT Blank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4326805" y="1914326"/>
            <a:ext cx="8337601" cy="7573964"/>
          </a:xfrm>
          <a:prstGeom prst="roundRect">
            <a:avLst>
              <a:gd name="adj" fmla="val 13623"/>
            </a:avLst>
          </a:prstGeom>
          <a:solidFill>
            <a:srgbClr val="3B1F4E">
              <a:alpha val="27791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769667" y="146476"/>
            <a:ext cx="945187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 dirty="0">
                <a:effectLst>
                  <a:outerShdw blurRad="76200" dist="25400" dir="2743817" rotWithShape="0">
                    <a:srgbClr val="FFFFFF"/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 dirty="0">
                <a:effectLst>
                  <a:outerShdw blurRad="76200" dist="25400" dir="2743817" rotWithShape="0">
                    <a:srgbClr val="FFFFFF"/>
                  </a:outerShdw>
                </a:effectLst>
                <a:latin typeface="Helvetica"/>
                <a:cs typeface="Helvetica"/>
              </a:rPr>
              <a:t>GENTLENESS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4523258" y="1947068"/>
            <a:ext cx="8083750" cy="7508480"/>
          </a:xfrm>
          <a:prstGeom prst="rect">
            <a:avLst/>
          </a:prstGeom>
          <a:effectLst/>
        </p:spPr>
        <p:txBody>
          <a:bodyPr/>
          <a:lstStyle/>
          <a:p>
            <a:pPr marL="682624" lvl="0" indent="-682624" defTabSz="502412">
              <a:spcBef>
                <a:spcPts val="1000"/>
              </a:spcBef>
              <a:buSzPct val="100000"/>
              <a:buAutoNum type="alphaUcPeriod" startAt="3"/>
              <a:defRPr sz="1800"/>
            </a:pP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The </a:t>
            </a:r>
            <a:r>
              <a:rPr sz="3870" b="1" u="sng" spc="0" dirty="0">
                <a:solidFill>
                  <a:srgbClr val="FFFFFF"/>
                </a:solidFill>
                <a:latin typeface="Helvetica"/>
                <a:cs typeface="Helvetica"/>
              </a:rPr>
              <a:t>Exemplification</a:t>
            </a: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 of Kindness (Eph. 4:32b)</a:t>
            </a:r>
          </a:p>
          <a:p>
            <a:pPr marL="1133157" lvl="2" indent="-477837" defTabSz="502412">
              <a:spcBef>
                <a:spcPts val="1000"/>
              </a:spcBef>
              <a:buSzPct val="100000"/>
              <a:defRPr sz="1800"/>
            </a:pP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What God </a:t>
            </a:r>
            <a:r>
              <a:rPr sz="3870" b="1" u="sng" spc="0" dirty="0">
                <a:solidFill>
                  <a:srgbClr val="FFFFFF"/>
                </a:solidFill>
                <a:latin typeface="Helvetica"/>
                <a:cs typeface="Helvetica"/>
              </a:rPr>
              <a:t>expects</a:t>
            </a: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 of us, He </a:t>
            </a:r>
            <a:r>
              <a:rPr sz="3870" b="1" u="sng" spc="0" dirty="0">
                <a:solidFill>
                  <a:srgbClr val="FFFFFF"/>
                </a:solidFill>
                <a:latin typeface="Helvetica"/>
                <a:cs typeface="Helvetica"/>
              </a:rPr>
              <a:t>exemplifies</a:t>
            </a: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 for us.</a:t>
            </a:r>
          </a:p>
          <a:p>
            <a:pPr marL="1133157" lvl="2" indent="-477837" defTabSz="502412">
              <a:spcBef>
                <a:spcPts val="1000"/>
              </a:spcBef>
              <a:buSzPct val="100000"/>
              <a:defRPr sz="1800"/>
            </a:pP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Kindness is simply </a:t>
            </a:r>
            <a:r>
              <a:rPr sz="3870" b="1" u="sng" spc="0" dirty="0">
                <a:solidFill>
                  <a:srgbClr val="FFFFFF"/>
                </a:solidFill>
                <a:latin typeface="Helvetica"/>
                <a:cs typeface="Helvetica"/>
              </a:rPr>
              <a:t>treating</a:t>
            </a: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 others the way God has </a:t>
            </a:r>
            <a:r>
              <a:rPr sz="3870" b="1" u="sng" spc="0" dirty="0">
                <a:solidFill>
                  <a:srgbClr val="FFFFFF"/>
                </a:solidFill>
                <a:latin typeface="Helvetica"/>
                <a:cs typeface="Helvetica"/>
              </a:rPr>
              <a:t>treated</a:t>
            </a: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 you.</a:t>
            </a:r>
          </a:p>
          <a:p>
            <a:pPr marL="1133157" lvl="2" indent="-477837" defTabSz="502412">
              <a:spcBef>
                <a:spcPts val="1000"/>
              </a:spcBef>
              <a:buSzPct val="100000"/>
              <a:defRPr sz="1800"/>
            </a:pP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One of the greatest marks of </a:t>
            </a:r>
            <a:r>
              <a:rPr sz="3870" b="1" u="sng" spc="0" dirty="0">
                <a:solidFill>
                  <a:srgbClr val="FFFFFF"/>
                </a:solidFill>
                <a:latin typeface="Helvetica"/>
                <a:cs typeface="Helvetica"/>
              </a:rPr>
              <a:t>leadership</a:t>
            </a: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 is kindness.  It is nice to be </a:t>
            </a:r>
            <a:r>
              <a:rPr sz="3870" b="1" u="sng" spc="0" dirty="0">
                <a:solidFill>
                  <a:srgbClr val="FFFFFF"/>
                </a:solidFill>
                <a:latin typeface="Helvetica"/>
                <a:cs typeface="Helvetica"/>
              </a:rPr>
              <a:t>important</a:t>
            </a:r>
            <a:r>
              <a:rPr sz="3870" b="1" spc="0" dirty="0">
                <a:solidFill>
                  <a:srgbClr val="FFFFFF"/>
                </a:solidFill>
                <a:latin typeface="Helvetica"/>
                <a:cs typeface="Helvetica"/>
              </a:rPr>
              <a:t>, but it is more important to be nice!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650629" y="2095499"/>
            <a:ext cx="9266785" cy="731520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3600"/>
              </a:spcBef>
              <a:buSzTx/>
              <a:buNone/>
              <a:defRPr sz="1800"/>
            </a:pPr>
            <a:r>
              <a:rPr sz="4500" b="1" spc="0" dirty="0">
                <a:latin typeface="Helvetica"/>
                <a:cs typeface="Helvetica"/>
              </a:rPr>
              <a:t>Real goodness is not a </a:t>
            </a:r>
            <a:r>
              <a:rPr sz="4500" b="1" u="sng" spc="0" dirty="0">
                <a:latin typeface="Helvetica"/>
                <a:cs typeface="Helvetica"/>
              </a:rPr>
              <a:t>material</a:t>
            </a:r>
            <a:r>
              <a:rPr sz="4500" b="1" spc="0" dirty="0">
                <a:latin typeface="Helvetica"/>
                <a:cs typeface="Helvetica"/>
              </a:rPr>
              <a:t> or </a:t>
            </a:r>
            <a:r>
              <a:rPr sz="4500" b="1" u="sng" spc="0" dirty="0">
                <a:latin typeface="Helvetica"/>
                <a:cs typeface="Helvetica"/>
              </a:rPr>
              <a:t>physical</a:t>
            </a:r>
            <a:r>
              <a:rPr sz="4500" b="1" spc="0" dirty="0">
                <a:latin typeface="Helvetica"/>
                <a:cs typeface="Helvetica"/>
              </a:rPr>
              <a:t>, but a </a:t>
            </a:r>
            <a:r>
              <a:rPr sz="4500" b="1" u="sng" spc="0" dirty="0">
                <a:latin typeface="Helvetica"/>
                <a:cs typeface="Helvetica"/>
              </a:rPr>
              <a:t>spiritual</a:t>
            </a:r>
            <a:r>
              <a:rPr sz="4500" b="1" spc="0" dirty="0">
                <a:latin typeface="Helvetica"/>
                <a:cs typeface="Helvetica"/>
              </a:rPr>
              <a:t> matter.  </a:t>
            </a:r>
          </a:p>
          <a:p>
            <a:pPr marL="793749" lvl="0" indent="-793749">
              <a:lnSpc>
                <a:spcPct val="120000"/>
              </a:lnSpc>
              <a:spcBef>
                <a:spcPts val="1800"/>
              </a:spcBef>
              <a:buSzPct val="100000"/>
              <a:buAutoNum type="alphaUcPeriod"/>
              <a:defRPr sz="1800"/>
            </a:pPr>
            <a:r>
              <a:rPr sz="4500" b="1" spc="-45" dirty="0">
                <a:latin typeface="Helvetica"/>
                <a:cs typeface="Helvetica"/>
              </a:rPr>
              <a:t>The </a:t>
            </a:r>
            <a:r>
              <a:rPr sz="4500" b="1" u="sng" spc="-45" dirty="0">
                <a:latin typeface="Helvetica"/>
                <a:cs typeface="Helvetica"/>
              </a:rPr>
              <a:t>Identification</a:t>
            </a:r>
            <a:r>
              <a:rPr sz="4500" b="1" spc="-45" dirty="0">
                <a:latin typeface="Helvetica"/>
                <a:cs typeface="Helvetica"/>
              </a:rPr>
              <a:t> of Goodness</a:t>
            </a:r>
          </a:p>
          <a:p>
            <a:pPr marL="1317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-45" dirty="0">
                <a:latin typeface="Helvetica"/>
                <a:cs typeface="Helvetica"/>
              </a:rPr>
              <a:t>Goodness has to do with moral and spiritual </a:t>
            </a:r>
            <a:r>
              <a:rPr sz="4500" b="1" u="sng" spc="-45" dirty="0">
                <a:latin typeface="Helvetica"/>
                <a:cs typeface="Helvetica"/>
              </a:rPr>
              <a:t>excellence</a:t>
            </a:r>
            <a:r>
              <a:rPr sz="4500" b="1" spc="-45" dirty="0">
                <a:latin typeface="Helvetica"/>
                <a:cs typeface="Helvetica"/>
              </a:rPr>
              <a:t> that is known by its active </a:t>
            </a:r>
            <a:r>
              <a:rPr sz="4500" b="1" u="sng" spc="-45" dirty="0">
                <a:latin typeface="Helvetica"/>
                <a:cs typeface="Helvetica"/>
              </a:rPr>
              <a:t>kindness</a:t>
            </a:r>
            <a:r>
              <a:rPr sz="4500" b="1" spc="-45" dirty="0">
                <a:latin typeface="Helvetica"/>
                <a:cs typeface="Helvetica"/>
              </a:rPr>
              <a:t>.</a:t>
            </a:r>
          </a:p>
        </p:txBody>
      </p:sp>
      <p:sp>
        <p:nvSpPr>
          <p:cNvPr id="76" name="Shape 76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GOODNESS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3650629" y="2095499"/>
            <a:ext cx="9266785" cy="731520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793749" lvl="0" indent="-793749">
              <a:lnSpc>
                <a:spcPct val="120000"/>
              </a:lnSpc>
              <a:spcBef>
                <a:spcPts val="1800"/>
              </a:spcBef>
              <a:buSzPct val="100000"/>
              <a:buAutoNum type="alphaUcPeriod" startAt="2"/>
              <a:defRPr sz="1800"/>
            </a:pPr>
            <a:r>
              <a:rPr sz="4500" b="1" spc="0" dirty="0">
                <a:latin typeface="Helvetica"/>
                <a:cs typeface="Helvetica"/>
              </a:rPr>
              <a:t>The </a:t>
            </a:r>
            <a:r>
              <a:rPr sz="4500" b="1" u="sng" spc="0" dirty="0">
                <a:latin typeface="Helvetica"/>
                <a:cs typeface="Helvetica"/>
              </a:rPr>
              <a:t>Illustration</a:t>
            </a:r>
            <a:r>
              <a:rPr sz="4500" b="1" spc="0" dirty="0">
                <a:latin typeface="Helvetica"/>
                <a:cs typeface="Helvetica"/>
              </a:rPr>
              <a:t> of Goodness</a:t>
            </a:r>
          </a:p>
          <a:p>
            <a:pPr marL="1317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-315" dirty="0">
                <a:latin typeface="Helvetica"/>
                <a:cs typeface="Helvetica"/>
              </a:rPr>
              <a:t>Only </a:t>
            </a:r>
            <a:r>
              <a:rPr sz="4500" b="1" u="sng" spc="-315" dirty="0">
                <a:latin typeface="Helvetica"/>
                <a:cs typeface="Helvetica"/>
              </a:rPr>
              <a:t>God</a:t>
            </a:r>
            <a:r>
              <a:rPr sz="4500" b="1" spc="-315" dirty="0">
                <a:latin typeface="Helvetica"/>
                <a:cs typeface="Helvetica"/>
              </a:rPr>
              <a:t> is truly good (Ps. 34:8).  </a:t>
            </a:r>
          </a:p>
          <a:p>
            <a:pPr marL="1317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-45" dirty="0">
                <a:latin typeface="Helvetica"/>
                <a:cs typeface="Helvetica"/>
              </a:rPr>
              <a:t>We must keep our eyes on the goodness of </a:t>
            </a:r>
            <a:r>
              <a:rPr sz="4500" b="1" u="sng" spc="-45" dirty="0">
                <a:latin typeface="Helvetica"/>
                <a:cs typeface="Helvetica"/>
              </a:rPr>
              <a:t>Christ</a:t>
            </a:r>
            <a:r>
              <a:rPr sz="4500" b="1" spc="-45" dirty="0">
                <a:latin typeface="Helvetica"/>
                <a:cs typeface="Helvetica"/>
              </a:rPr>
              <a:t> as we deal with others.</a:t>
            </a:r>
          </a:p>
          <a:p>
            <a:pPr marL="1317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-45" dirty="0">
                <a:latin typeface="Helvetica"/>
                <a:cs typeface="Helvetica"/>
              </a:rPr>
              <a:t>In fact, if you take “</a:t>
            </a:r>
            <a:r>
              <a:rPr sz="4500" b="1" u="sng" spc="-45" dirty="0">
                <a:latin typeface="Helvetica"/>
                <a:cs typeface="Helvetica"/>
              </a:rPr>
              <a:t>G-o-d</a:t>
            </a:r>
            <a:r>
              <a:rPr sz="4500" b="1" spc="-45" dirty="0">
                <a:latin typeface="Helvetica"/>
                <a:cs typeface="Helvetica"/>
              </a:rPr>
              <a:t>” out of “</a:t>
            </a:r>
            <a:r>
              <a:rPr sz="4500" b="1" u="sng" spc="-45" dirty="0">
                <a:latin typeface="Helvetica"/>
                <a:cs typeface="Helvetica"/>
              </a:rPr>
              <a:t>g-o-o-d</a:t>
            </a:r>
            <a:r>
              <a:rPr sz="4500" b="1" spc="-45" dirty="0">
                <a:latin typeface="Helvetica"/>
                <a:cs typeface="Helvetica"/>
              </a:rPr>
              <a:t>” you end up with a big </a:t>
            </a:r>
            <a:r>
              <a:rPr sz="4500" b="1" u="sng" spc="-45" dirty="0">
                <a:latin typeface="Helvetica"/>
                <a:cs typeface="Helvetica"/>
              </a:rPr>
              <a:t>zero</a:t>
            </a:r>
            <a:r>
              <a:rPr sz="4500" b="1" spc="-45" dirty="0">
                <a:latin typeface="Helvetica"/>
                <a:cs typeface="Helvetica"/>
              </a:rPr>
              <a:t> (“0”).</a:t>
            </a:r>
          </a:p>
        </p:txBody>
      </p:sp>
      <p:sp>
        <p:nvSpPr>
          <p:cNvPr id="80" name="Shape 80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GOODNESS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650629" y="2095499"/>
            <a:ext cx="9266785" cy="731520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793749" lvl="0" indent="-793749">
              <a:lnSpc>
                <a:spcPct val="120000"/>
              </a:lnSpc>
              <a:spcBef>
                <a:spcPts val="1800"/>
              </a:spcBef>
              <a:buSzPct val="100000"/>
              <a:buAutoNum type="alphaUcPeriod" startAt="3"/>
              <a:defRPr sz="1800"/>
            </a:pPr>
            <a:r>
              <a:rPr sz="4500" b="1" spc="-180" dirty="0">
                <a:latin typeface="Helvetica"/>
                <a:cs typeface="Helvetica"/>
              </a:rPr>
              <a:t>The </a:t>
            </a:r>
            <a:r>
              <a:rPr sz="4500" b="1" u="sng" spc="-180" dirty="0">
                <a:latin typeface="Helvetica"/>
                <a:cs typeface="Helvetica"/>
              </a:rPr>
              <a:t>Implementation</a:t>
            </a:r>
            <a:r>
              <a:rPr sz="4500" b="1" spc="-180" dirty="0">
                <a:latin typeface="Helvetica"/>
                <a:cs typeface="Helvetica"/>
              </a:rPr>
              <a:t> of Goodness</a:t>
            </a:r>
          </a:p>
          <a:p>
            <a:pPr marL="1317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0" dirty="0">
                <a:latin typeface="Helvetica"/>
                <a:cs typeface="Helvetica"/>
              </a:rPr>
              <a:t>In Acts 11, we are told that </a:t>
            </a:r>
            <a:r>
              <a:rPr sz="4500" b="1" u="sng" spc="0" dirty="0">
                <a:latin typeface="Helvetica"/>
                <a:cs typeface="Helvetica"/>
              </a:rPr>
              <a:t>Barnabas</a:t>
            </a:r>
            <a:r>
              <a:rPr sz="4500" b="1" spc="0" dirty="0">
                <a:latin typeface="Helvetica"/>
                <a:cs typeface="Helvetica"/>
              </a:rPr>
              <a:t> was “a good man and full of the Holy Ghost.”  </a:t>
            </a:r>
          </a:p>
          <a:p>
            <a:pPr marL="1317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0" dirty="0">
                <a:latin typeface="Helvetica"/>
                <a:cs typeface="Helvetica"/>
              </a:rPr>
              <a:t>Goodness is not primarily a matter of what you </a:t>
            </a:r>
            <a:r>
              <a:rPr sz="4500" b="1" u="sng" spc="0" dirty="0">
                <a:latin typeface="Helvetica"/>
                <a:cs typeface="Helvetica"/>
              </a:rPr>
              <a:t>know</a:t>
            </a:r>
            <a:r>
              <a:rPr sz="4500" b="1" spc="0" dirty="0">
                <a:latin typeface="Helvetica"/>
                <a:cs typeface="Helvetica"/>
              </a:rPr>
              <a:t>, or what you </a:t>
            </a:r>
            <a:r>
              <a:rPr sz="4500" b="1" u="sng" spc="0" dirty="0">
                <a:latin typeface="Helvetica"/>
                <a:cs typeface="Helvetica"/>
              </a:rPr>
              <a:t>do</a:t>
            </a:r>
            <a:r>
              <a:rPr sz="4500" b="1" spc="0" dirty="0">
                <a:latin typeface="Helvetica"/>
                <a:cs typeface="Helvetica"/>
              </a:rPr>
              <a:t>, but what you </a:t>
            </a:r>
            <a:r>
              <a:rPr sz="4500" b="1" u="sng" spc="0" dirty="0">
                <a:latin typeface="Helvetica"/>
                <a:cs typeface="Helvetica"/>
              </a:rPr>
              <a:t>are</a:t>
            </a:r>
            <a:r>
              <a:rPr sz="4500" b="1" spc="0" dirty="0">
                <a:latin typeface="Helvetica"/>
                <a:cs typeface="Helvetica"/>
              </a:rPr>
              <a:t>.</a:t>
            </a:r>
          </a:p>
        </p:txBody>
      </p:sp>
      <p:sp>
        <p:nvSpPr>
          <p:cNvPr id="84" name="Shape 84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GOODNESS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3650629" y="2095499"/>
            <a:ext cx="9266785" cy="731520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lvl="1" indent="228600">
              <a:lnSpc>
                <a:spcPct val="110000"/>
              </a:lnSpc>
              <a:spcBef>
                <a:spcPts val="2400"/>
              </a:spcBef>
              <a:buSzTx/>
              <a:buNone/>
              <a:defRPr sz="1800"/>
            </a:pPr>
            <a:r>
              <a:rPr sz="4500" b="1" spc="-135" dirty="0">
                <a:latin typeface="Helvetica"/>
                <a:cs typeface="Helvetica"/>
              </a:rPr>
              <a:t>“We need the kind of life that has such integrity in relation to Christ that those around us who are comfortable in their apathy, unconcern, and insensitivity will be </a:t>
            </a:r>
            <a:r>
              <a:rPr sz="4500" b="1" u="sng" spc="-135" dirty="0">
                <a:latin typeface="Helvetica"/>
                <a:cs typeface="Helvetica"/>
              </a:rPr>
              <a:t>afflicted</a:t>
            </a:r>
            <a:r>
              <a:rPr sz="4500" b="1" spc="-135" dirty="0">
                <a:latin typeface="Helvetica"/>
                <a:cs typeface="Helvetica"/>
              </a:rPr>
              <a:t> by our very presence, and those who are afflicted by the pains and problems of life will be </a:t>
            </a:r>
            <a:r>
              <a:rPr sz="4500" b="1" u="sng" spc="-135" dirty="0">
                <a:latin typeface="Helvetica"/>
                <a:cs typeface="Helvetica"/>
              </a:rPr>
              <a:t>comforted</a:t>
            </a:r>
            <a:r>
              <a:rPr sz="4500" b="1" spc="-135" dirty="0">
                <a:latin typeface="Helvetica"/>
                <a:cs typeface="Helvetica"/>
              </a:rPr>
              <a:t> by our same presence.”</a:t>
            </a:r>
          </a:p>
        </p:txBody>
      </p:sp>
      <p:sp>
        <p:nvSpPr>
          <p:cNvPr id="88" name="Shape 88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GOODNESS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3650629" y="2095499"/>
            <a:ext cx="9266785" cy="731520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lvl="1" indent="228600" algn="l">
              <a:lnSpc>
                <a:spcPct val="110000"/>
              </a:lnSpc>
              <a:spcBef>
                <a:spcPts val="2400"/>
              </a:spcBef>
              <a:buSzTx/>
              <a:buNone/>
              <a:defRPr sz="1800"/>
            </a:pPr>
            <a:r>
              <a:rPr sz="4500" b="1" spc="0" dirty="0">
                <a:latin typeface="Helvetica"/>
                <a:cs typeface="Helvetica"/>
              </a:rPr>
              <a:t>The way to spiritual fruit bearing is not through </a:t>
            </a:r>
            <a:r>
              <a:rPr sz="4500" b="1" u="sng" spc="0" dirty="0">
                <a:latin typeface="Helvetica"/>
                <a:cs typeface="Helvetica"/>
              </a:rPr>
              <a:t>trying</a:t>
            </a:r>
            <a:r>
              <a:rPr sz="4500" b="1" spc="0" dirty="0">
                <a:latin typeface="Helvetica"/>
                <a:cs typeface="Helvetica"/>
              </a:rPr>
              <a:t> (self-effort) it is through </a:t>
            </a:r>
            <a:r>
              <a:rPr sz="4500" b="1" u="sng" spc="0" dirty="0">
                <a:latin typeface="Helvetica"/>
                <a:cs typeface="Helvetica"/>
              </a:rPr>
              <a:t>trusting</a:t>
            </a:r>
            <a:r>
              <a:rPr sz="4500" b="1" spc="0" dirty="0">
                <a:latin typeface="Helvetica"/>
                <a:cs typeface="Helvetica"/>
              </a:rPr>
              <a:t> (Spirit’s power).</a:t>
            </a:r>
          </a:p>
        </p:txBody>
      </p:sp>
      <p:sp>
        <p:nvSpPr>
          <p:cNvPr id="92" name="Shape 92"/>
          <p:cNvSpPr/>
          <p:nvPr/>
        </p:nvSpPr>
        <p:spPr>
          <a:xfrm>
            <a:off x="2980903" y="799088"/>
            <a:ext cx="9839127" cy="865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70000"/>
              </a:lnSpc>
              <a:def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PT Mai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-13748" y="6090226"/>
            <a:ext cx="10879746" cy="3084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spcBef>
                <a:spcPts val="1600"/>
              </a:spcBef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LESSON 3</a:t>
            </a:r>
          </a:p>
          <a:p>
            <a:pPr lvl="0">
              <a:lnSpc>
                <a:spcPct val="80000"/>
              </a:lnSpc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The Fruit of</a:t>
            </a:r>
          </a:p>
          <a:p>
            <a:pPr lvl="0">
              <a:lnSpc>
                <a:spcPct val="80000"/>
              </a:lnSpc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Longsuffering, Gentleness,</a:t>
            </a:r>
          </a:p>
          <a:p>
            <a:pPr lvl="0">
              <a:lnSpc>
                <a:spcPct val="80000"/>
              </a:lnSpc>
              <a:defRPr sz="1800"/>
            </a:pPr>
            <a:r>
              <a:rPr sz="6200" b="1" dirty="0">
                <a:solidFill>
                  <a:srgbClr val="FFFFFF"/>
                </a:solidFill>
                <a:effectLst>
                  <a:outerShdw blurRad="63500" dist="25400" dir="1926765" rotWithShape="0">
                    <a:srgbClr val="000000">
                      <a:alpha val="77000"/>
                    </a:srgbClr>
                  </a:outerShdw>
                </a:effectLst>
                <a:latin typeface="Helvetica"/>
                <a:cs typeface="Helvetica"/>
              </a:rPr>
              <a:t>and Goodness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T Blank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197469" y="443488"/>
            <a:ext cx="12609861" cy="865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70000"/>
              </a:lnSpc>
              <a:def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INTRODUCTION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12129" y="1695946"/>
            <a:ext cx="9266785" cy="7702055"/>
          </a:xfrm>
          <a:prstGeom prst="rect">
            <a:avLst/>
          </a:prstGeom>
          <a:effectLst/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2400"/>
              </a:spcBef>
              <a:buSzTx/>
              <a:buNone/>
              <a:defRPr sz="1800"/>
            </a:pPr>
            <a:r>
              <a:rPr sz="4500" b="1" spc="0" dirty="0">
                <a:latin typeface="Helvetica"/>
                <a:cs typeface="Helvetica"/>
              </a:rPr>
              <a:t>There are the activities of </a:t>
            </a:r>
            <a:r>
              <a:rPr sz="4500" b="1" u="sng" spc="0" dirty="0">
                <a:latin typeface="Helvetica"/>
                <a:cs typeface="Helvetica"/>
              </a:rPr>
              <a:t>filling</a:t>
            </a:r>
            <a:r>
              <a:rPr sz="4500" b="1" spc="0" dirty="0">
                <a:latin typeface="Helvetica"/>
                <a:cs typeface="Helvetica"/>
              </a:rPr>
              <a:t> our minds with Scripture and </a:t>
            </a:r>
            <a:r>
              <a:rPr sz="4500" b="1" u="sng" spc="0" dirty="0">
                <a:latin typeface="Helvetica"/>
                <a:cs typeface="Helvetica"/>
              </a:rPr>
              <a:t>walking</a:t>
            </a:r>
            <a:r>
              <a:rPr sz="4500" b="1" spc="0" dirty="0">
                <a:latin typeface="Helvetica"/>
                <a:cs typeface="Helvetica"/>
              </a:rPr>
              <a:t> in obedience to God’s truth, but there is also </a:t>
            </a:r>
            <a:r>
              <a:rPr sz="4500" b="1" u="sng" spc="0" dirty="0">
                <a:latin typeface="Helvetica"/>
                <a:cs typeface="Helvetica"/>
              </a:rPr>
              <a:t>allowing</a:t>
            </a:r>
            <a:r>
              <a:rPr sz="4500" b="1" spc="0" dirty="0">
                <a:latin typeface="Helvetica"/>
                <a:cs typeface="Helvetica"/>
              </a:rPr>
              <a:t> the Spirit of God to guide and direct us by His Word.</a:t>
            </a:r>
          </a:p>
          <a:p>
            <a:pPr marL="0" lvl="0" indent="0">
              <a:lnSpc>
                <a:spcPct val="120000"/>
              </a:lnSpc>
              <a:spcBef>
                <a:spcPts val="2400"/>
              </a:spcBef>
              <a:buSzTx/>
              <a:buNone/>
              <a:defRPr sz="1800"/>
            </a:pPr>
            <a:r>
              <a:rPr sz="4500" b="1" spc="0" dirty="0">
                <a:latin typeface="Helvetica"/>
                <a:cs typeface="Helvetica"/>
              </a:rPr>
              <a:t>The fruit of the Spirit is the </a:t>
            </a:r>
            <a:r>
              <a:rPr sz="4500" b="1" u="sng" spc="0" dirty="0">
                <a:latin typeface="Helvetica"/>
                <a:cs typeface="Helvetica"/>
              </a:rPr>
              <a:t>outward expression</a:t>
            </a:r>
            <a:r>
              <a:rPr sz="4500" b="1" spc="0" dirty="0">
                <a:latin typeface="Helvetica"/>
                <a:cs typeface="Helvetica"/>
              </a:rPr>
              <a:t> of Christ’s </a:t>
            </a:r>
            <a:r>
              <a:rPr sz="4500" b="1" u="sng" spc="0" dirty="0">
                <a:latin typeface="Helvetica"/>
                <a:cs typeface="Helvetica"/>
              </a:rPr>
              <a:t>inward dwelling</a:t>
            </a:r>
            <a:r>
              <a:rPr sz="4500" b="1" spc="0" dirty="0">
                <a:latin typeface="Helvetica"/>
                <a:cs typeface="Helvetica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PT Blank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197469" y="443488"/>
            <a:ext cx="12609861" cy="865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70000"/>
              </a:lnSpc>
              <a:def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INTRODUCTION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12129" y="1695946"/>
            <a:ext cx="10050265" cy="7702055"/>
          </a:xfrm>
          <a:prstGeom prst="rect">
            <a:avLst/>
          </a:prstGeom>
          <a:effectLst/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2000"/>
              </a:spcBef>
              <a:buSzTx/>
              <a:buNone/>
              <a:defRPr sz="1800"/>
            </a:pPr>
            <a:r>
              <a:rPr sz="3800" b="1" spc="0" dirty="0">
                <a:latin typeface="Helvetica"/>
                <a:cs typeface="Helvetica"/>
              </a:rPr>
              <a:t>Four descriptors about how the Spirit works in producing spiritual fruit:</a:t>
            </a:r>
          </a:p>
          <a:p>
            <a:pPr marL="793750" lvl="0" indent="-793750">
              <a:lnSpc>
                <a:spcPct val="110000"/>
              </a:lnSpc>
              <a:spcBef>
                <a:spcPts val="2000"/>
              </a:spcBef>
              <a:buSzPct val="100000"/>
              <a:buAutoNum type="arabicPeriod"/>
              <a:defRPr sz="1800"/>
            </a:pPr>
            <a:r>
              <a:rPr sz="3800" b="1" spc="0" dirty="0">
                <a:latin typeface="Helvetica"/>
                <a:cs typeface="Helvetica"/>
              </a:rPr>
              <a:t>Spiritual fruit is </a:t>
            </a:r>
            <a:r>
              <a:rPr sz="3800" b="1" u="sng" spc="0" dirty="0">
                <a:latin typeface="Helvetica"/>
                <a:cs typeface="Helvetica"/>
              </a:rPr>
              <a:t>gradual</a:t>
            </a:r>
            <a:r>
              <a:rPr sz="3800" b="1" spc="0" dirty="0">
                <a:latin typeface="Helvetica"/>
                <a:cs typeface="Helvetica"/>
              </a:rPr>
              <a:t> in its growth.</a:t>
            </a:r>
          </a:p>
          <a:p>
            <a:pPr marL="793750" lvl="0" indent="-793750">
              <a:lnSpc>
                <a:spcPct val="110000"/>
              </a:lnSpc>
              <a:spcBef>
                <a:spcPts val="2000"/>
              </a:spcBef>
              <a:buSzPct val="100000"/>
              <a:buAutoNum type="arabicPeriod"/>
              <a:defRPr sz="1800"/>
            </a:pPr>
            <a:r>
              <a:rPr sz="3800" b="1" spc="0" dirty="0">
                <a:latin typeface="Helvetica"/>
                <a:cs typeface="Helvetica"/>
              </a:rPr>
              <a:t>Spiritual fruit is </a:t>
            </a:r>
            <a:r>
              <a:rPr sz="3800" b="1" u="sng" spc="0" dirty="0">
                <a:latin typeface="Helvetica"/>
                <a:cs typeface="Helvetica"/>
              </a:rPr>
              <a:t>inevitable</a:t>
            </a:r>
            <a:r>
              <a:rPr sz="3800" b="1" spc="0" dirty="0">
                <a:latin typeface="Helvetica"/>
                <a:cs typeface="Helvetica"/>
              </a:rPr>
              <a:t> in its growth.</a:t>
            </a:r>
          </a:p>
          <a:p>
            <a:pPr marL="793750" lvl="0" indent="-793750">
              <a:lnSpc>
                <a:spcPct val="110000"/>
              </a:lnSpc>
              <a:spcBef>
                <a:spcPts val="2000"/>
              </a:spcBef>
              <a:buSzPct val="100000"/>
              <a:buAutoNum type="arabicPeriod"/>
              <a:defRPr sz="1800"/>
            </a:pPr>
            <a:r>
              <a:rPr sz="3800" b="1" spc="0" dirty="0">
                <a:latin typeface="Helvetica"/>
                <a:cs typeface="Helvetica"/>
              </a:rPr>
              <a:t>Spiritual fruit is </a:t>
            </a:r>
            <a:r>
              <a:rPr sz="3800" b="1" u="sng" spc="0" dirty="0">
                <a:latin typeface="Helvetica"/>
                <a:cs typeface="Helvetica"/>
              </a:rPr>
              <a:t>internal</a:t>
            </a:r>
            <a:r>
              <a:rPr sz="3800" b="1" spc="0" dirty="0">
                <a:latin typeface="Helvetica"/>
                <a:cs typeface="Helvetica"/>
              </a:rPr>
              <a:t> in its growth.</a:t>
            </a:r>
          </a:p>
          <a:p>
            <a:pPr marL="793750" lvl="0" indent="-793750">
              <a:lnSpc>
                <a:spcPct val="110000"/>
              </a:lnSpc>
              <a:spcBef>
                <a:spcPts val="2000"/>
              </a:spcBef>
              <a:buSzPct val="100000"/>
              <a:buAutoNum type="arabicPeriod"/>
              <a:defRPr sz="1800"/>
            </a:pPr>
            <a:r>
              <a:rPr sz="3800" b="1" spc="-114" dirty="0">
                <a:latin typeface="Helvetica"/>
                <a:cs typeface="Helvetica"/>
              </a:rPr>
              <a:t>Spiritual fruit is </a:t>
            </a:r>
            <a:r>
              <a:rPr sz="3800" b="1" u="sng" spc="-114" dirty="0">
                <a:latin typeface="Helvetica"/>
                <a:cs typeface="Helvetica"/>
              </a:rPr>
              <a:t>symmetrical</a:t>
            </a:r>
            <a:r>
              <a:rPr sz="3800" b="1" spc="-114" dirty="0">
                <a:latin typeface="Helvetica"/>
                <a:cs typeface="Helvetica"/>
              </a:rPr>
              <a:t> in its growth.</a:t>
            </a:r>
          </a:p>
          <a:p>
            <a:pPr marL="0" lvl="0" indent="0">
              <a:lnSpc>
                <a:spcPct val="110000"/>
              </a:lnSpc>
              <a:spcBef>
                <a:spcPts val="2000"/>
              </a:spcBef>
              <a:buSzTx/>
              <a:buNone/>
              <a:defRPr sz="1800"/>
            </a:pPr>
            <a:r>
              <a:rPr sz="3800" b="1" spc="0" dirty="0">
                <a:latin typeface="Helvetica"/>
                <a:cs typeface="Helvetica"/>
              </a:rPr>
              <a:t>Jonathan Edwards put it like this: ‘There is a concatenation of the graces of Christianity.’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3650629" y="2196058"/>
            <a:ext cx="9266785" cy="7328595"/>
          </a:xfrm>
          <a:prstGeom prst="rect">
            <a:avLst/>
          </a:prstGeom>
          <a:effectLst/>
        </p:spPr>
        <p:txBody>
          <a:bodyPr/>
          <a:lstStyle/>
          <a:p>
            <a:pPr marL="793749" lvl="0" indent="-793749">
              <a:lnSpc>
                <a:spcPct val="110000"/>
              </a:lnSpc>
              <a:spcBef>
                <a:spcPts val="2400"/>
              </a:spcBef>
              <a:buSzPct val="100000"/>
              <a:buAutoNum type="alphaUcPeriod"/>
              <a:defRPr sz="1800"/>
            </a:pPr>
            <a:r>
              <a:rPr sz="4500" b="1" spc="-45" dirty="0">
                <a:latin typeface="Helvetica"/>
                <a:cs typeface="Helvetica"/>
              </a:rPr>
              <a:t>The </a:t>
            </a:r>
            <a:r>
              <a:rPr sz="4500" b="1" u="sng" spc="-45" dirty="0">
                <a:latin typeface="Helvetica"/>
                <a:cs typeface="Helvetica"/>
              </a:rPr>
              <a:t>Definition</a:t>
            </a:r>
            <a:r>
              <a:rPr sz="4500" b="1" spc="-45" dirty="0">
                <a:latin typeface="Helvetica"/>
                <a:cs typeface="Helvetica"/>
              </a:rPr>
              <a:t> of Longsuffering</a:t>
            </a:r>
          </a:p>
          <a:p>
            <a:pPr marL="1190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-45" dirty="0">
                <a:latin typeface="Helvetica"/>
                <a:cs typeface="Helvetica"/>
              </a:rPr>
              <a:t>It literally means to be </a:t>
            </a:r>
            <a:r>
              <a:rPr sz="4500" b="1" u="sng" spc="-45" dirty="0">
                <a:latin typeface="Helvetica"/>
                <a:cs typeface="Helvetica"/>
              </a:rPr>
              <a:t>long-tempered</a:t>
            </a:r>
            <a:r>
              <a:rPr sz="4500" b="1" spc="-45" dirty="0">
                <a:latin typeface="Helvetica"/>
                <a:cs typeface="Helvetica"/>
              </a:rPr>
              <a:t> as opposed to being </a:t>
            </a:r>
            <a:r>
              <a:rPr sz="4500" b="1" u="sng" spc="-45" dirty="0">
                <a:latin typeface="Helvetica"/>
                <a:cs typeface="Helvetica"/>
              </a:rPr>
              <a:t>short-tempered</a:t>
            </a:r>
            <a:r>
              <a:rPr sz="4500" b="1" spc="-45" dirty="0">
                <a:latin typeface="Helvetica"/>
                <a:cs typeface="Helvetica"/>
              </a:rPr>
              <a:t>.</a:t>
            </a:r>
          </a:p>
          <a:p>
            <a:pPr marL="1190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-45" dirty="0">
                <a:latin typeface="Helvetica"/>
                <a:cs typeface="Helvetica"/>
              </a:rPr>
              <a:t>Someone has said, “Patience is the ability to </a:t>
            </a:r>
            <a:r>
              <a:rPr sz="4500" b="1" u="sng" spc="-45" dirty="0">
                <a:latin typeface="Helvetica"/>
                <a:cs typeface="Helvetica"/>
              </a:rPr>
              <a:t>idle</a:t>
            </a:r>
            <a:r>
              <a:rPr sz="4500" b="1" spc="-45" dirty="0">
                <a:latin typeface="Helvetica"/>
                <a:cs typeface="Helvetica"/>
              </a:rPr>
              <a:t> your </a:t>
            </a:r>
            <a:r>
              <a:rPr sz="4500" b="1" u="sng" spc="-45" dirty="0">
                <a:latin typeface="Helvetica"/>
                <a:cs typeface="Helvetica"/>
              </a:rPr>
              <a:t>motor</a:t>
            </a:r>
            <a:r>
              <a:rPr sz="4500" b="1" spc="-45" dirty="0">
                <a:latin typeface="Helvetica"/>
                <a:cs typeface="Helvetica"/>
              </a:rPr>
              <a:t> when you feel like </a:t>
            </a:r>
            <a:r>
              <a:rPr sz="4500" b="1" u="sng" spc="-45" dirty="0">
                <a:latin typeface="Helvetica"/>
                <a:cs typeface="Helvetica"/>
              </a:rPr>
              <a:t>stripping</a:t>
            </a:r>
            <a:r>
              <a:rPr sz="4500" b="1" spc="-45" dirty="0">
                <a:latin typeface="Helvetica"/>
                <a:cs typeface="Helvetica"/>
              </a:rPr>
              <a:t> your </a:t>
            </a:r>
            <a:r>
              <a:rPr sz="4500" b="1" u="sng" spc="-45" dirty="0">
                <a:latin typeface="Helvetica"/>
                <a:cs typeface="Helvetica"/>
              </a:rPr>
              <a:t>gears</a:t>
            </a:r>
            <a:r>
              <a:rPr sz="4500" b="1" spc="-45" dirty="0">
                <a:latin typeface="Helvetica"/>
                <a:cs typeface="Helvetica"/>
              </a:rPr>
              <a:t>.”</a:t>
            </a:r>
          </a:p>
        </p:txBody>
      </p:sp>
      <p:sp>
        <p:nvSpPr>
          <p:cNvPr id="45" name="Shape 45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LONGSUFFERING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650629" y="2196058"/>
            <a:ext cx="9266785" cy="7328595"/>
          </a:xfrm>
          <a:prstGeom prst="rect">
            <a:avLst/>
          </a:prstGeom>
          <a:effectLst/>
        </p:spPr>
        <p:txBody>
          <a:bodyPr/>
          <a:lstStyle/>
          <a:p>
            <a:pPr marL="738187" lvl="0" indent="-738187" defTabSz="543305">
              <a:spcBef>
                <a:spcPts val="1100"/>
              </a:spcBef>
              <a:buSzPct val="100000"/>
              <a:buAutoNum type="alphaUcPeriod" startAt="2"/>
              <a:defRPr sz="1800"/>
            </a:pPr>
            <a:r>
              <a:rPr sz="4185" b="1" spc="0" dirty="0">
                <a:latin typeface="Helvetica"/>
                <a:cs typeface="Helvetica"/>
              </a:rPr>
              <a:t>The </a:t>
            </a:r>
            <a:r>
              <a:rPr sz="4185" b="1" u="sng" spc="0" dirty="0">
                <a:latin typeface="Helvetica"/>
                <a:cs typeface="Helvetica"/>
              </a:rPr>
              <a:t>Demonstration</a:t>
            </a:r>
            <a:r>
              <a:rPr sz="4185" b="1" spc="0" dirty="0">
                <a:latin typeface="Helvetica"/>
                <a:cs typeface="Helvetica"/>
              </a:rPr>
              <a:t> of Longsuffering</a:t>
            </a:r>
          </a:p>
          <a:p>
            <a:pPr marL="1107281" lvl="1" indent="-516731" defTabSz="543305">
              <a:lnSpc>
                <a:spcPct val="110000"/>
              </a:lnSpc>
              <a:spcBef>
                <a:spcPts val="1100"/>
              </a:spcBef>
              <a:buSzPct val="100000"/>
              <a:defRPr sz="1800"/>
            </a:pPr>
            <a:r>
              <a:rPr sz="4185" b="1" spc="-41" dirty="0">
                <a:latin typeface="Helvetica"/>
                <a:cs typeface="Helvetica"/>
              </a:rPr>
              <a:t>God tells us that we are to be longsuffering, but He never </a:t>
            </a:r>
            <a:r>
              <a:rPr sz="4185" b="1" u="sng" spc="-41" dirty="0">
                <a:latin typeface="Helvetica"/>
                <a:cs typeface="Helvetica"/>
              </a:rPr>
              <a:t>requires</a:t>
            </a:r>
            <a:r>
              <a:rPr sz="4185" b="1" spc="-41" dirty="0">
                <a:latin typeface="Helvetica"/>
                <a:cs typeface="Helvetica"/>
              </a:rPr>
              <a:t> something of us that He himself does not perfectly </a:t>
            </a:r>
            <a:r>
              <a:rPr sz="4185" b="1" u="sng" spc="-41" dirty="0">
                <a:latin typeface="Helvetica"/>
                <a:cs typeface="Helvetica"/>
              </a:rPr>
              <a:t>demonstrate</a:t>
            </a:r>
            <a:r>
              <a:rPr sz="4185" b="1" spc="-41" dirty="0">
                <a:latin typeface="Helvetica"/>
                <a:cs typeface="Helvetica"/>
              </a:rPr>
              <a:t>.  </a:t>
            </a:r>
          </a:p>
          <a:p>
            <a:pPr marL="1107281" lvl="1" indent="-516731" defTabSz="543305">
              <a:lnSpc>
                <a:spcPct val="110000"/>
              </a:lnSpc>
              <a:spcBef>
                <a:spcPts val="1100"/>
              </a:spcBef>
              <a:buSzPct val="100000"/>
              <a:defRPr sz="1800"/>
            </a:pPr>
            <a:r>
              <a:rPr sz="4185" b="1" spc="-167" dirty="0">
                <a:latin typeface="Helvetica"/>
                <a:cs typeface="Helvetica"/>
              </a:rPr>
              <a:t>“We are to be </a:t>
            </a:r>
            <a:r>
              <a:rPr sz="4185" b="1" u="sng" spc="-167" dirty="0">
                <a:latin typeface="Helvetica"/>
                <a:cs typeface="Helvetica"/>
              </a:rPr>
              <a:t>imitators</a:t>
            </a:r>
            <a:r>
              <a:rPr sz="4185" b="1" spc="-167" dirty="0">
                <a:latin typeface="Helvetica"/>
                <a:cs typeface="Helvetica"/>
              </a:rPr>
              <a:t> of Christ in refusing to be </a:t>
            </a:r>
            <a:r>
              <a:rPr sz="4185" b="1" u="sng" spc="-167" dirty="0">
                <a:latin typeface="Helvetica"/>
                <a:cs typeface="Helvetica"/>
              </a:rPr>
              <a:t>irritated</a:t>
            </a:r>
            <a:r>
              <a:rPr sz="4185" b="1" spc="-167" dirty="0">
                <a:latin typeface="Helvetica"/>
                <a:cs typeface="Helvetica"/>
              </a:rPr>
              <a:t> by the wrongs people do to us.” </a:t>
            </a:r>
          </a:p>
        </p:txBody>
      </p:sp>
      <p:sp>
        <p:nvSpPr>
          <p:cNvPr id="49" name="Shape 49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LONGSUFFERING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3650629" y="2196058"/>
            <a:ext cx="9266785" cy="7328595"/>
          </a:xfrm>
          <a:prstGeom prst="rect">
            <a:avLst/>
          </a:prstGeom>
          <a:effectLst/>
        </p:spPr>
        <p:txBody>
          <a:bodyPr/>
          <a:lstStyle/>
          <a:p>
            <a:pPr marL="793749" lvl="0" indent="-793749">
              <a:spcBef>
                <a:spcPts val="2400"/>
              </a:spcBef>
              <a:buSzPct val="100000"/>
              <a:buAutoNum type="alphaUcPeriod" startAt="3"/>
              <a:defRPr sz="1800"/>
            </a:pPr>
            <a:r>
              <a:rPr sz="4500" b="1" spc="0" dirty="0">
                <a:latin typeface="Helvetica"/>
                <a:cs typeface="Helvetica"/>
              </a:rPr>
              <a:t>The </a:t>
            </a:r>
            <a:r>
              <a:rPr sz="4500" b="1" u="sng" spc="0" dirty="0">
                <a:latin typeface="Helvetica"/>
                <a:cs typeface="Helvetica"/>
              </a:rPr>
              <a:t>Development</a:t>
            </a:r>
            <a:r>
              <a:rPr sz="4500" b="1" spc="0" dirty="0">
                <a:latin typeface="Helvetica"/>
                <a:cs typeface="Helvetica"/>
              </a:rPr>
              <a:t> of Longsuffering</a:t>
            </a:r>
          </a:p>
          <a:p>
            <a:pPr marL="1190625" lvl="1" indent="-555625">
              <a:lnSpc>
                <a:spcPct val="110000"/>
              </a:lnSpc>
              <a:spcBef>
                <a:spcPts val="2400"/>
              </a:spcBef>
              <a:buSzPct val="100000"/>
              <a:defRPr sz="1800"/>
            </a:pPr>
            <a:r>
              <a:rPr sz="4500" b="1" spc="-45" dirty="0">
                <a:latin typeface="Helvetica"/>
                <a:cs typeface="Helvetica"/>
              </a:rPr>
              <a:t>Often when we </a:t>
            </a:r>
            <a:r>
              <a:rPr sz="4500" b="1" u="sng" spc="-45" dirty="0">
                <a:latin typeface="Helvetica"/>
                <a:cs typeface="Helvetica"/>
              </a:rPr>
              <a:t>ask</a:t>
            </a:r>
            <a:r>
              <a:rPr sz="4500" b="1" spc="-45" dirty="0">
                <a:latin typeface="Helvetica"/>
                <a:cs typeface="Helvetica"/>
              </a:rPr>
              <a:t> God for patience, He gives us </a:t>
            </a:r>
            <a:r>
              <a:rPr sz="4500" b="1" u="sng" spc="-45" dirty="0">
                <a:latin typeface="Helvetica"/>
                <a:cs typeface="Helvetica"/>
              </a:rPr>
              <a:t>opportunities</a:t>
            </a:r>
            <a:r>
              <a:rPr sz="4500" b="1" spc="-45" dirty="0">
                <a:latin typeface="Helvetica"/>
                <a:cs typeface="Helvetica"/>
              </a:rPr>
              <a:t> to practice patience.</a:t>
            </a:r>
          </a:p>
        </p:txBody>
      </p:sp>
      <p:sp>
        <p:nvSpPr>
          <p:cNvPr id="53" name="Shape 53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LONGSUFFERING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PT Blank 2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650629" y="2196058"/>
            <a:ext cx="9266785" cy="7328595"/>
          </a:xfrm>
          <a:prstGeom prst="rect">
            <a:avLst/>
          </a:prstGeom>
          <a:effectLst/>
        </p:spPr>
        <p:txBody>
          <a:bodyPr/>
          <a:lstStyle/>
          <a:p>
            <a:pPr marL="706437" lvl="0" indent="-706437" defTabSz="519937">
              <a:lnSpc>
                <a:spcPct val="110000"/>
              </a:lnSpc>
              <a:spcBef>
                <a:spcPts val="1000"/>
              </a:spcBef>
              <a:buSzPct val="100000"/>
              <a:buAutoNum type="alphaUcPeriod" startAt="3"/>
              <a:defRPr sz="1800"/>
            </a:pPr>
            <a:r>
              <a:rPr sz="4005" b="1" spc="0" dirty="0">
                <a:latin typeface="Helvetica"/>
                <a:cs typeface="Helvetica"/>
              </a:rPr>
              <a:t>The </a:t>
            </a:r>
            <a:r>
              <a:rPr sz="4005" b="1" u="sng" spc="0" dirty="0">
                <a:latin typeface="Helvetica"/>
                <a:cs typeface="Helvetica"/>
              </a:rPr>
              <a:t>Development</a:t>
            </a:r>
            <a:r>
              <a:rPr sz="4005" b="1" spc="0" dirty="0">
                <a:latin typeface="Helvetica"/>
                <a:cs typeface="Helvetica"/>
              </a:rPr>
              <a:t> of Longsuffering</a:t>
            </a:r>
          </a:p>
          <a:p>
            <a:pPr marL="1384617" lvl="1" indent="-706437" defTabSz="519937">
              <a:lnSpc>
                <a:spcPct val="110000"/>
              </a:lnSpc>
              <a:spcBef>
                <a:spcPts val="1000"/>
              </a:spcBef>
              <a:buSzPct val="100000"/>
              <a:buAutoNum type="arabicPeriod"/>
              <a:defRPr sz="1800"/>
            </a:pPr>
            <a:r>
              <a:rPr sz="4005" b="1" spc="-40" dirty="0">
                <a:latin typeface="Helvetica"/>
                <a:cs typeface="Helvetica"/>
              </a:rPr>
              <a:t>God uses </a:t>
            </a:r>
            <a:r>
              <a:rPr sz="4005" b="1" u="sng" spc="-40" dirty="0">
                <a:latin typeface="Helvetica"/>
                <a:cs typeface="Helvetica"/>
              </a:rPr>
              <a:t>problems</a:t>
            </a:r>
            <a:r>
              <a:rPr sz="4005" b="1" spc="-40" dirty="0">
                <a:latin typeface="Helvetica"/>
                <a:cs typeface="Helvetica"/>
              </a:rPr>
              <a:t> to develop patience.</a:t>
            </a:r>
          </a:p>
          <a:p>
            <a:pPr marL="1850866" lvl="2" indent="-494506" defTabSz="519937">
              <a:lnSpc>
                <a:spcPct val="110000"/>
              </a:lnSpc>
              <a:spcBef>
                <a:spcPts val="1000"/>
              </a:spcBef>
              <a:buSzPct val="100000"/>
              <a:defRPr sz="1800"/>
            </a:pPr>
            <a:r>
              <a:rPr sz="4005" b="1" spc="-40" dirty="0">
                <a:latin typeface="Helvetica"/>
                <a:cs typeface="Helvetica"/>
              </a:rPr>
              <a:t>God’s goal for you is spiritual </a:t>
            </a:r>
            <a:r>
              <a:rPr sz="4005" b="1" u="sng" spc="-40" dirty="0">
                <a:latin typeface="Helvetica"/>
                <a:cs typeface="Helvetica"/>
              </a:rPr>
              <a:t>growth</a:t>
            </a:r>
            <a:r>
              <a:rPr sz="4005" b="1" spc="-40" dirty="0">
                <a:latin typeface="Helvetica"/>
                <a:cs typeface="Helvetica"/>
              </a:rPr>
              <a:t> and </a:t>
            </a:r>
            <a:r>
              <a:rPr sz="4005" b="1" u="sng" spc="-40" dirty="0">
                <a:latin typeface="Helvetica"/>
                <a:cs typeface="Helvetica"/>
              </a:rPr>
              <a:t>maturity</a:t>
            </a:r>
            <a:r>
              <a:rPr sz="4005" b="1" spc="-40" dirty="0">
                <a:latin typeface="Helvetica"/>
                <a:cs typeface="Helvetica"/>
              </a:rPr>
              <a:t>.</a:t>
            </a:r>
          </a:p>
          <a:p>
            <a:pPr marL="1384617" lvl="1" indent="-706437" defTabSz="519937">
              <a:lnSpc>
                <a:spcPct val="110000"/>
              </a:lnSpc>
              <a:spcBef>
                <a:spcPts val="1000"/>
              </a:spcBef>
              <a:buSzPct val="100000"/>
              <a:buAutoNum type="arabicPeriod" startAt="2"/>
              <a:defRPr sz="1800"/>
            </a:pPr>
            <a:r>
              <a:rPr sz="4005" b="1" spc="-40" dirty="0">
                <a:latin typeface="Helvetica"/>
                <a:cs typeface="Helvetica"/>
              </a:rPr>
              <a:t>God uses </a:t>
            </a:r>
            <a:r>
              <a:rPr sz="4005" b="1" u="sng" spc="-40" dirty="0">
                <a:latin typeface="Helvetica"/>
                <a:cs typeface="Helvetica"/>
              </a:rPr>
              <a:t>people</a:t>
            </a:r>
            <a:r>
              <a:rPr sz="4005" b="1" spc="-40" dirty="0">
                <a:latin typeface="Helvetica"/>
                <a:cs typeface="Helvetica"/>
              </a:rPr>
              <a:t> to develop patience.</a:t>
            </a:r>
          </a:p>
          <a:p>
            <a:pPr marL="1850866" lvl="2" indent="-494506" defTabSz="519937">
              <a:lnSpc>
                <a:spcPct val="110000"/>
              </a:lnSpc>
              <a:spcBef>
                <a:spcPts val="1000"/>
              </a:spcBef>
              <a:buSzPct val="100000"/>
              <a:defRPr sz="1800"/>
            </a:pPr>
            <a:r>
              <a:rPr sz="4005" b="1" spc="-40" dirty="0">
                <a:latin typeface="Helvetica"/>
                <a:cs typeface="Helvetica"/>
              </a:rPr>
              <a:t>It seems that often the people we </a:t>
            </a:r>
            <a:r>
              <a:rPr sz="4005" b="1" u="sng" spc="-40" dirty="0">
                <a:latin typeface="Helvetica"/>
                <a:cs typeface="Helvetica"/>
              </a:rPr>
              <a:t>love</a:t>
            </a:r>
            <a:r>
              <a:rPr sz="4005" b="1" spc="-40" dirty="0">
                <a:latin typeface="Helvetica"/>
                <a:cs typeface="Helvetica"/>
              </a:rPr>
              <a:t> the most also try our </a:t>
            </a:r>
            <a:r>
              <a:rPr sz="4005" b="1" u="sng" spc="-40" dirty="0">
                <a:latin typeface="Helvetica"/>
                <a:cs typeface="Helvetica"/>
              </a:rPr>
              <a:t>patience</a:t>
            </a:r>
            <a:r>
              <a:rPr sz="4005" b="1" spc="-40" dirty="0">
                <a:latin typeface="Helvetica"/>
                <a:cs typeface="Helvetica"/>
              </a:rPr>
              <a:t> the </a:t>
            </a:r>
            <a:r>
              <a:rPr sz="4005" b="1" u="sng" spc="-40" dirty="0">
                <a:latin typeface="Helvetica"/>
                <a:cs typeface="Helvetica"/>
              </a:rPr>
              <a:t>worst</a:t>
            </a:r>
            <a:r>
              <a:rPr sz="4005" b="1" spc="-40" dirty="0">
                <a:latin typeface="Helvetica"/>
                <a:cs typeface="Helvetica"/>
              </a:rPr>
              <a:t>.</a:t>
            </a:r>
          </a:p>
        </p:txBody>
      </p:sp>
      <p:sp>
        <p:nvSpPr>
          <p:cNvPr id="57" name="Shape 57"/>
          <p:cNvSpPr/>
          <p:nvPr/>
        </p:nvSpPr>
        <p:spPr>
          <a:xfrm>
            <a:off x="2980903" y="191932"/>
            <a:ext cx="983912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>
                <a:solidFill>
                  <a:srgbClr val="FFFFFF"/>
                </a:solidFill>
                <a:effectLst>
                  <a:outerShdw blurRad="76200" dist="25400" dir="2743817" rotWithShape="0">
                    <a:srgbClr val="000000">
                      <a:alpha val="91000"/>
                    </a:srgbClr>
                  </a:outerShdw>
                </a:effectLst>
                <a:latin typeface="Helvetica"/>
                <a:cs typeface="Helvetica"/>
              </a:rPr>
              <a:t>LONGSUFFERING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PT Blank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4326805" y="1914326"/>
            <a:ext cx="8337601" cy="7573964"/>
          </a:xfrm>
          <a:prstGeom prst="roundRect">
            <a:avLst>
              <a:gd name="adj" fmla="val 13623"/>
            </a:avLst>
          </a:prstGeom>
          <a:solidFill>
            <a:srgbClr val="3B1F4E">
              <a:alpha val="27791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769667" y="146476"/>
            <a:ext cx="945187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 dirty="0">
                <a:effectLst>
                  <a:outerShdw blurRad="76200" dist="25400" dir="2743817" rotWithShape="0">
                    <a:srgbClr val="FFFFFF"/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 dirty="0">
                <a:effectLst>
                  <a:outerShdw blurRad="76200" dist="25400" dir="2743817" rotWithShape="0">
                    <a:srgbClr val="FFFFFF"/>
                  </a:outerShdw>
                </a:effectLst>
                <a:latin typeface="Helvetica"/>
                <a:cs typeface="Helvetica"/>
              </a:rPr>
              <a:t>GENTLENESS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23258" y="1947068"/>
            <a:ext cx="8083750" cy="7508480"/>
          </a:xfrm>
          <a:prstGeom prst="rect">
            <a:avLst/>
          </a:prstGeom>
          <a:effectLst/>
        </p:spPr>
        <p:txBody>
          <a:bodyPr/>
          <a:lstStyle/>
          <a:p>
            <a:pPr marL="0" lvl="0" indent="0">
              <a:spcBef>
                <a:spcPts val="2400"/>
              </a:spcBef>
              <a:buSzTx/>
              <a:buNone/>
              <a:defRPr sz="1800"/>
            </a:pP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Another word for gentleness is </a:t>
            </a:r>
            <a:r>
              <a:rPr sz="4500" b="1" u="sng" spc="0" dirty="0">
                <a:solidFill>
                  <a:srgbClr val="FFFFFF"/>
                </a:solidFill>
                <a:latin typeface="Helvetica"/>
                <a:cs typeface="Helvetica"/>
              </a:rPr>
              <a:t>kindness</a:t>
            </a: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.</a:t>
            </a:r>
          </a:p>
          <a:p>
            <a:pPr marL="793749" lvl="0" indent="-793749">
              <a:lnSpc>
                <a:spcPct val="120000"/>
              </a:lnSpc>
              <a:spcBef>
                <a:spcPts val="2400"/>
              </a:spcBef>
              <a:buSzPct val="100000"/>
              <a:buAutoNum type="alphaUcPeriod"/>
              <a:defRPr sz="1800"/>
            </a:pPr>
            <a:r>
              <a:rPr sz="4500" b="1" spc="-225" dirty="0">
                <a:solidFill>
                  <a:srgbClr val="FFFFFF"/>
                </a:solidFill>
                <a:latin typeface="Helvetica"/>
                <a:cs typeface="Helvetica"/>
              </a:rPr>
              <a:t>The </a:t>
            </a:r>
            <a:r>
              <a:rPr sz="4500" b="1" u="sng" spc="-225" dirty="0">
                <a:solidFill>
                  <a:srgbClr val="FFFFFF"/>
                </a:solidFill>
                <a:latin typeface="Helvetica"/>
                <a:cs typeface="Helvetica"/>
              </a:rPr>
              <a:t>Explanation</a:t>
            </a:r>
            <a:r>
              <a:rPr sz="4500" b="1" spc="-225" dirty="0">
                <a:solidFill>
                  <a:srgbClr val="FFFFFF"/>
                </a:solidFill>
                <a:latin typeface="Helvetica"/>
                <a:cs typeface="Helvetica"/>
              </a:rPr>
              <a:t> of Kindness</a:t>
            </a:r>
          </a:p>
          <a:p>
            <a:pPr marL="1317625" lvl="2" indent="-555625">
              <a:spcBef>
                <a:spcPts val="2400"/>
              </a:spcBef>
              <a:buSzPct val="100000"/>
              <a:defRPr sz="1800"/>
            </a:pP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Gentleness is the </a:t>
            </a:r>
            <a:r>
              <a:rPr sz="4500" b="1" u="sng" spc="0" dirty="0">
                <a:solidFill>
                  <a:srgbClr val="FFFFFF"/>
                </a:solidFill>
                <a:latin typeface="Helvetica"/>
                <a:cs typeface="Helvetica"/>
              </a:rPr>
              <a:t>inward</a:t>
            </a: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 work of the Holy Spirit that produces sweetened </a:t>
            </a:r>
            <a:r>
              <a:rPr sz="4500" b="1" u="sng" spc="0" dirty="0">
                <a:solidFill>
                  <a:srgbClr val="FFFFFF"/>
                </a:solidFill>
                <a:latin typeface="Helvetica"/>
                <a:cs typeface="Helvetica"/>
              </a:rPr>
              <a:t>outward</a:t>
            </a: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4500" b="1" u="sng" spc="0" dirty="0">
                <a:solidFill>
                  <a:srgbClr val="FFFFFF"/>
                </a:solidFill>
                <a:latin typeface="Helvetica"/>
                <a:cs typeface="Helvetica"/>
              </a:rPr>
              <a:t>attitudes</a:t>
            </a: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 and </a:t>
            </a:r>
            <a:r>
              <a:rPr sz="4500" b="1" u="sng" spc="0" dirty="0">
                <a:solidFill>
                  <a:srgbClr val="FFFFFF"/>
                </a:solidFill>
                <a:latin typeface="Helvetica"/>
                <a:cs typeface="Helvetica"/>
              </a:rPr>
              <a:t>actions</a:t>
            </a: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PT Blank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" y="0"/>
            <a:ext cx="129990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4326805" y="1914326"/>
            <a:ext cx="8337601" cy="7573964"/>
          </a:xfrm>
          <a:prstGeom prst="roundRect">
            <a:avLst>
              <a:gd name="adj" fmla="val 13623"/>
            </a:avLst>
          </a:prstGeom>
          <a:solidFill>
            <a:srgbClr val="3B1F4E">
              <a:alpha val="27791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769667" y="146476"/>
            <a:ext cx="9451877" cy="16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sz="7500" b="1" dirty="0">
                <a:effectLst>
                  <a:outerShdw blurRad="76200" dist="25400" dir="2743817" rotWithShape="0">
                    <a:srgbClr val="FFFFFF"/>
                  </a:outerShdw>
                </a:effectLst>
                <a:latin typeface="Helvetica"/>
                <a:cs typeface="Helvetica"/>
              </a:rPr>
              <a:t>THE FRUIT OF </a:t>
            </a:r>
            <a:r>
              <a:rPr sz="7500" b="1" u="sng" dirty="0">
                <a:effectLst>
                  <a:outerShdw blurRad="76200" dist="25400" dir="2743817" rotWithShape="0">
                    <a:srgbClr val="FFFFFF"/>
                  </a:outerShdw>
                </a:effectLst>
                <a:latin typeface="Helvetica"/>
                <a:cs typeface="Helvetica"/>
              </a:rPr>
              <a:t>GENTLENESS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23258" y="2074068"/>
            <a:ext cx="8083750" cy="7508480"/>
          </a:xfrm>
          <a:prstGeom prst="rect">
            <a:avLst/>
          </a:prstGeom>
          <a:effectLst/>
        </p:spPr>
        <p:txBody>
          <a:bodyPr/>
          <a:lstStyle/>
          <a:p>
            <a:pPr marL="793749" lvl="0" indent="-793749">
              <a:spcBef>
                <a:spcPts val="1200"/>
              </a:spcBef>
              <a:buSzPct val="100000"/>
              <a:buAutoNum type="alphaUcPeriod" startAt="2"/>
              <a:defRPr sz="1800"/>
            </a:pP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The </a:t>
            </a:r>
            <a:r>
              <a:rPr sz="4500" b="1" u="sng" spc="0" dirty="0">
                <a:solidFill>
                  <a:srgbClr val="FFFFFF"/>
                </a:solidFill>
                <a:latin typeface="Helvetica"/>
                <a:cs typeface="Helvetica"/>
              </a:rPr>
              <a:t>Expectation</a:t>
            </a:r>
            <a:r>
              <a:rPr sz="4500" b="1" spc="0" dirty="0">
                <a:solidFill>
                  <a:srgbClr val="FFFFFF"/>
                </a:solidFill>
                <a:latin typeface="Helvetica"/>
                <a:cs typeface="Helvetica"/>
              </a:rPr>
              <a:t> of Kindness (Eph. 4:32a)</a:t>
            </a:r>
          </a:p>
          <a:p>
            <a:pPr marL="1317625" lvl="2" indent="-555625">
              <a:spcBef>
                <a:spcPts val="1200"/>
              </a:spcBef>
              <a:buSzPct val="100000"/>
              <a:defRPr sz="1800"/>
            </a:pPr>
            <a:r>
              <a:rPr sz="4500" b="1" spc="-225" dirty="0">
                <a:solidFill>
                  <a:srgbClr val="FFFFFF"/>
                </a:solidFill>
                <a:latin typeface="Helvetica"/>
                <a:cs typeface="Helvetica"/>
              </a:rPr>
              <a:t>At the </a:t>
            </a:r>
            <a:r>
              <a:rPr sz="4500" b="1" u="sng" spc="-225" dirty="0">
                <a:solidFill>
                  <a:srgbClr val="FFFFFF"/>
                </a:solidFill>
                <a:latin typeface="Helvetica"/>
                <a:cs typeface="Helvetica"/>
              </a:rPr>
              <a:t>heart</a:t>
            </a:r>
            <a:r>
              <a:rPr sz="4500" b="1" spc="-225" dirty="0">
                <a:solidFill>
                  <a:srgbClr val="FFFFFF"/>
                </a:solidFill>
                <a:latin typeface="Helvetica"/>
                <a:cs typeface="Helvetica"/>
              </a:rPr>
              <a:t> of biblical, practical Christianity is kindness and </a:t>
            </a:r>
            <a:r>
              <a:rPr sz="4500" b="1" u="sng" spc="-225" dirty="0">
                <a:solidFill>
                  <a:srgbClr val="FFFFFF"/>
                </a:solidFill>
                <a:latin typeface="Helvetica"/>
                <a:cs typeface="Helvetica"/>
              </a:rPr>
              <a:t>forgiveness</a:t>
            </a:r>
            <a:r>
              <a:rPr sz="4500" b="1" spc="-225" dirty="0">
                <a:solidFill>
                  <a:srgbClr val="FFFFFF"/>
                </a:solidFill>
                <a:latin typeface="Helvetica"/>
                <a:cs typeface="Helvetica"/>
              </a:rPr>
              <a:t>.</a:t>
            </a:r>
          </a:p>
          <a:p>
            <a:pPr marL="1317625" lvl="2" indent="-555625">
              <a:spcBef>
                <a:spcPts val="1200"/>
              </a:spcBef>
              <a:buSzPct val="100000"/>
              <a:defRPr sz="1800"/>
            </a:pPr>
            <a:r>
              <a:rPr sz="4500" b="1" spc="-90" dirty="0">
                <a:solidFill>
                  <a:srgbClr val="FFFFFF"/>
                </a:solidFill>
                <a:latin typeface="Helvetica"/>
                <a:cs typeface="Helvetica"/>
              </a:rPr>
              <a:t>It easy to be kind to those who are kind to us, but we are called to be kind even to our </a:t>
            </a:r>
            <a:r>
              <a:rPr sz="4500" b="1" u="sng" spc="-90" dirty="0">
                <a:solidFill>
                  <a:srgbClr val="FFFFFF"/>
                </a:solidFill>
                <a:latin typeface="Helvetica"/>
                <a:cs typeface="Helvetica"/>
              </a:rPr>
              <a:t>enemies</a:t>
            </a:r>
            <a:r>
              <a:rPr sz="4500" b="1" spc="-90" dirty="0">
                <a:solidFill>
                  <a:srgbClr val="FFFFFF"/>
                </a:solidFill>
                <a:latin typeface="Helvetica"/>
                <a:cs typeface="Helvetica"/>
              </a:rPr>
              <a:t>. 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Macintosh PowerPoint</Application>
  <PresentationFormat>Custom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Keith Lewis</cp:lastModifiedBy>
  <cp:revision>1</cp:revision>
  <dcterms:modified xsi:type="dcterms:W3CDTF">2014-05-09T13:50:02Z</dcterms:modified>
</cp:coreProperties>
</file>