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392" y="-120"/>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7314393"/>
      </p:ext>
    </p:extLst>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lstStyle/>
          <a:p>
            <a:pPr lvl="0">
              <a:defRPr sz="1800">
                <a:solidFill>
                  <a:srgbClr val="000000"/>
                </a:solidFill>
              </a:defRPr>
            </a:pPr>
            <a:r>
              <a:rPr sz="8000">
                <a:solidFill>
                  <a:srgbClr val="FFFFFF"/>
                </a:solidFill>
              </a:rPr>
              <a:t>Title 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a:spLocks noGrp="1"/>
          </p:cNvSpPr>
          <p:nvPr>
            <p:ph type="body"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a:spLocks noGrp="1"/>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a:spLocks noGrp="1"/>
          </p:cNvSpPr>
          <p:nvPr>
            <p:ph type="body"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lvl="0">
              <a:defRPr sz="1800">
                <a:solidFill>
                  <a:srgbClr val="000000"/>
                </a:solidFill>
              </a:defRPr>
            </a:pPr>
            <a:r>
              <a:rPr sz="2800">
                <a:solidFill>
                  <a:srgbClr val="FFFFFF"/>
                </a:solidFill>
              </a:rPr>
              <a:t>Body Level One</a:t>
            </a:r>
          </a:p>
          <a:p>
            <a:pPr lvl="1">
              <a:defRPr sz="1800">
                <a:solidFill>
                  <a:srgbClr val="000000"/>
                </a:solidFill>
              </a:defRPr>
            </a:pPr>
            <a:r>
              <a:rPr sz="2800">
                <a:solidFill>
                  <a:srgbClr val="FFFFFF"/>
                </a:solidFill>
              </a:rPr>
              <a:t>Body Level Two</a:t>
            </a:r>
          </a:p>
          <a:p>
            <a:pPr lvl="2">
              <a:defRPr sz="1800">
                <a:solidFill>
                  <a:srgbClr val="000000"/>
                </a:solidFill>
              </a:defRPr>
            </a:pPr>
            <a:r>
              <a:rPr sz="2800">
                <a:solidFill>
                  <a:srgbClr val="FFFFFF"/>
                </a:solidFill>
              </a:rPr>
              <a:t>Body Level Three</a:t>
            </a:r>
          </a:p>
          <a:p>
            <a:pPr lvl="3">
              <a:defRPr sz="1800">
                <a:solidFill>
                  <a:srgbClr val="000000"/>
                </a:solidFill>
              </a:defRPr>
            </a:pPr>
            <a:r>
              <a:rPr sz="2800">
                <a:solidFill>
                  <a:srgbClr val="FFFFFF"/>
                </a:solidFill>
              </a:rPr>
              <a:t>Body Level Four</a:t>
            </a:r>
          </a:p>
          <a:p>
            <a:pPr lvl="4">
              <a:defRPr sz="1800">
                <a:solidFill>
                  <a:srgbClr val="000000"/>
                </a:solidFill>
              </a:defRPr>
            </a:pPr>
            <a:r>
              <a:rPr sz="2800">
                <a:solidFill>
                  <a:srgbClr val="FFFFFF"/>
                </a:solidFill>
              </a:rPr>
              <a:t>Body Level Five</a:t>
            </a: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solidFill>
                  <a:srgbClr val="000000"/>
                </a:solidFill>
              </a:defRPr>
            </a:pPr>
            <a:r>
              <a:rPr sz="8000">
                <a:solidFill>
                  <a:srgbClr val="FFFFFF"/>
                </a:solidFill>
              </a:rPr>
              <a:t>Title Text</a:t>
            </a:r>
          </a:p>
        </p:txBody>
      </p:sp>
      <p:sp>
        <p:nvSpPr>
          <p:cNvPr id="3" name="Shape 3"/>
          <p:cNvSpPr>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44500" indent="-444500" defTabSz="584200">
        <a:spcBef>
          <a:spcPts val="4200"/>
        </a:spcBef>
        <a:buSzPct val="75000"/>
        <a:buChar char="•"/>
        <a:defRPr sz="3800">
          <a:solidFill>
            <a:srgbClr val="FFFFFF"/>
          </a:solidFill>
          <a:latin typeface="+mn-lt"/>
          <a:ea typeface="+mn-ea"/>
          <a:cs typeface="+mn-cs"/>
          <a:sym typeface="Helvetica Light"/>
        </a:defRPr>
      </a:lvl1pPr>
      <a:lvl2pPr marL="889000" indent="-444500" defTabSz="584200">
        <a:spcBef>
          <a:spcPts val="4200"/>
        </a:spcBef>
        <a:buSzPct val="75000"/>
        <a:buChar char="•"/>
        <a:defRPr sz="3800">
          <a:solidFill>
            <a:srgbClr val="FFFFFF"/>
          </a:solidFill>
          <a:latin typeface="+mn-lt"/>
          <a:ea typeface="+mn-ea"/>
          <a:cs typeface="+mn-cs"/>
          <a:sym typeface="Helvetica Light"/>
        </a:defRPr>
      </a:lvl2pPr>
      <a:lvl3pPr marL="1333500" indent="-444500" defTabSz="584200">
        <a:spcBef>
          <a:spcPts val="4200"/>
        </a:spcBef>
        <a:buSzPct val="75000"/>
        <a:buChar char="•"/>
        <a:defRPr sz="3800">
          <a:solidFill>
            <a:srgbClr val="FFFFFF"/>
          </a:solidFill>
          <a:latin typeface="+mn-lt"/>
          <a:ea typeface="+mn-ea"/>
          <a:cs typeface="+mn-cs"/>
          <a:sym typeface="Helvetica Light"/>
        </a:defRPr>
      </a:lvl3pPr>
      <a:lvl4pPr marL="1778000" indent="-444500" defTabSz="584200">
        <a:spcBef>
          <a:spcPts val="4200"/>
        </a:spcBef>
        <a:buSzPct val="75000"/>
        <a:buChar char="•"/>
        <a:defRPr sz="3800">
          <a:solidFill>
            <a:srgbClr val="FFFFFF"/>
          </a:solidFill>
          <a:latin typeface="+mn-lt"/>
          <a:ea typeface="+mn-ea"/>
          <a:cs typeface="+mn-cs"/>
          <a:sym typeface="Helvetica Light"/>
        </a:defRPr>
      </a:lvl4pPr>
      <a:lvl5pPr marL="2222500" indent="-444500" defTabSz="584200">
        <a:spcBef>
          <a:spcPts val="4200"/>
        </a:spcBef>
        <a:buSzPct val="75000"/>
        <a:buChar char="•"/>
        <a:defRPr sz="3800">
          <a:solidFill>
            <a:srgbClr val="FFFFFF"/>
          </a:solidFill>
          <a:latin typeface="+mn-lt"/>
          <a:ea typeface="+mn-ea"/>
          <a:cs typeface="+mn-cs"/>
          <a:sym typeface="Helvetica Light"/>
        </a:defRPr>
      </a:lvl5pPr>
      <a:lvl6pPr marL="2667000" indent="-444500" defTabSz="584200">
        <a:spcBef>
          <a:spcPts val="4200"/>
        </a:spcBef>
        <a:buSzPct val="75000"/>
        <a:buChar char="•"/>
        <a:defRPr sz="3800">
          <a:solidFill>
            <a:srgbClr val="FFFFFF"/>
          </a:solidFill>
          <a:latin typeface="+mn-lt"/>
          <a:ea typeface="+mn-ea"/>
          <a:cs typeface="+mn-cs"/>
          <a:sym typeface="Helvetica Light"/>
        </a:defRPr>
      </a:lvl6pPr>
      <a:lvl7pPr marL="3111500" indent="-444500" defTabSz="584200">
        <a:spcBef>
          <a:spcPts val="4200"/>
        </a:spcBef>
        <a:buSzPct val="75000"/>
        <a:buChar char="•"/>
        <a:defRPr sz="3800">
          <a:solidFill>
            <a:srgbClr val="FFFFFF"/>
          </a:solidFill>
          <a:latin typeface="+mn-lt"/>
          <a:ea typeface="+mn-ea"/>
          <a:cs typeface="+mn-cs"/>
          <a:sym typeface="Helvetica Light"/>
        </a:defRPr>
      </a:lvl7pPr>
      <a:lvl8pPr marL="3556000" indent="-444500" defTabSz="584200">
        <a:spcBef>
          <a:spcPts val="4200"/>
        </a:spcBef>
        <a:buSzPct val="75000"/>
        <a:buChar char="•"/>
        <a:defRPr sz="3800">
          <a:solidFill>
            <a:srgbClr val="FFFFFF"/>
          </a:solidFill>
          <a:latin typeface="+mn-lt"/>
          <a:ea typeface="+mn-ea"/>
          <a:cs typeface="+mn-cs"/>
          <a:sym typeface="Helvetica Light"/>
        </a:defRPr>
      </a:lvl8pPr>
      <a:lvl9pPr marL="4000500" indent="-4445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MAIN.jpg"/>
          <p:cNvPicPr/>
          <p:nvPr/>
        </p:nvPicPr>
        <p:blipFill>
          <a:blip r:embed="rId2">
            <a:extLst/>
          </a:blip>
          <a:stretch>
            <a:fillRect/>
          </a:stretch>
        </p:blipFill>
        <p:spPr>
          <a:xfrm>
            <a:off x="2884" y="-1"/>
            <a:ext cx="12999032" cy="9753601"/>
          </a:xfrm>
          <a:prstGeom prst="rect">
            <a:avLst/>
          </a:prstGeom>
          <a:ln w="12700">
            <a:miter lim="400000"/>
          </a:ln>
        </p:spPr>
      </p:pic>
      <p:sp>
        <p:nvSpPr>
          <p:cNvPr id="33" name="Shape 33"/>
          <p:cNvSpPr/>
          <p:nvPr/>
        </p:nvSpPr>
        <p:spPr>
          <a:xfrm>
            <a:off x="7625465" y="6314923"/>
            <a:ext cx="4662670" cy="238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solidFill>
                  <a:srgbClr val="000000"/>
                </a:solidFill>
              </a:defRPr>
            </a:pPr>
            <a:r>
              <a:rPr sz="5000">
                <a:solidFill>
                  <a:srgbClr val="FFFFFF"/>
                </a:solidFill>
              </a:rPr>
              <a:t>LESSON 2</a:t>
            </a:r>
          </a:p>
          <a:p>
            <a:pPr lvl="0">
              <a:defRPr sz="1800">
                <a:solidFill>
                  <a:srgbClr val="000000"/>
                </a:solidFill>
              </a:defRPr>
            </a:pPr>
            <a:r>
              <a:rPr sz="5000">
                <a:solidFill>
                  <a:srgbClr val="FFFFFF"/>
                </a:solidFill>
              </a:rPr>
              <a:t>The Source of the Gospel</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BLANK 1.jpg"/>
          <p:cNvPicPr/>
          <p:nvPr/>
        </p:nvPicPr>
        <p:blipFill>
          <a:blip r:embed="rId2">
            <a:extLst/>
          </a:blip>
          <a:stretch>
            <a:fillRect/>
          </a:stretch>
        </p:blipFill>
        <p:spPr>
          <a:xfrm>
            <a:off x="0" y="0"/>
            <a:ext cx="13004801" cy="9753601"/>
          </a:xfrm>
          <a:prstGeom prst="rect">
            <a:avLst/>
          </a:prstGeom>
          <a:ln w="12700">
            <a:miter lim="400000"/>
          </a:ln>
        </p:spPr>
      </p:pic>
      <p:sp>
        <p:nvSpPr>
          <p:cNvPr id="36" name="Shape 36"/>
          <p:cNvSpPr>
            <a:spLocks noGrp="1"/>
          </p:cNvSpPr>
          <p:nvPr>
            <p:ph type="body" idx="4294967295"/>
          </p:nvPr>
        </p:nvSpPr>
        <p:spPr>
          <a:xfrm>
            <a:off x="403865" y="1879697"/>
            <a:ext cx="12197071" cy="7407028"/>
          </a:xfrm>
          <a:prstGeom prst="rect">
            <a:avLst/>
          </a:prstGeom>
        </p:spPr>
        <p:txBody>
          <a:bodyPr/>
          <a:lstStyle/>
          <a:p>
            <a:pPr marL="466725" lvl="0" indent="-466725" defTabSz="554990">
              <a:spcBef>
                <a:spcPts val="2200"/>
              </a:spcBef>
              <a:buSzPct val="125000"/>
              <a:defRPr sz="1800">
                <a:solidFill>
                  <a:srgbClr val="000000"/>
                </a:solidFill>
              </a:defRPr>
            </a:pPr>
            <a:r>
              <a:rPr sz="3989" b="1" dirty="0">
                <a:latin typeface="Helvetica"/>
                <a:cs typeface="Helvetica"/>
              </a:rPr>
              <a:t>Throughout Galatia, false teachers were preaching that </a:t>
            </a:r>
            <a:r>
              <a:rPr sz="3989" b="1" u="sng" dirty="0">
                <a:latin typeface="Helvetica"/>
                <a:cs typeface="Helvetica"/>
              </a:rPr>
              <a:t>obedience</a:t>
            </a:r>
            <a:r>
              <a:rPr sz="3989" b="1" dirty="0">
                <a:latin typeface="Helvetica"/>
                <a:cs typeface="Helvetica"/>
              </a:rPr>
              <a:t> to the Mosaic Law, in addition to faith in Christ, was necessary for salvation and a righteous standing before God (2:3-5, 11-14; 3:3-5; 4:8-11, 21-31; 5:1-4; 6:12-15).</a:t>
            </a:r>
          </a:p>
          <a:p>
            <a:pPr marL="466725" lvl="0" indent="-466725" defTabSz="554990">
              <a:spcBef>
                <a:spcPts val="2200"/>
              </a:spcBef>
              <a:buSzPct val="125000"/>
              <a:defRPr sz="1800">
                <a:solidFill>
                  <a:srgbClr val="000000"/>
                </a:solidFill>
              </a:defRPr>
            </a:pPr>
            <a:r>
              <a:rPr sz="3989" b="1" dirty="0">
                <a:latin typeface="Helvetica"/>
                <a:cs typeface="Helvetica"/>
              </a:rPr>
              <a:t>These Judaizers were furthermore undermining Paul’s apostolic </a:t>
            </a:r>
            <a:r>
              <a:rPr sz="3989" b="1" u="sng" dirty="0">
                <a:latin typeface="Helvetica"/>
                <a:cs typeface="Helvetica"/>
              </a:rPr>
              <a:t>authority</a:t>
            </a:r>
            <a:r>
              <a:rPr sz="3989" b="1" dirty="0">
                <a:latin typeface="Helvetica"/>
                <a:cs typeface="Helvetica"/>
              </a:rPr>
              <a:t> in order to strengthen their own position.</a:t>
            </a:r>
          </a:p>
          <a:p>
            <a:pPr marL="466725" lvl="0" indent="-466725" defTabSz="554990">
              <a:spcBef>
                <a:spcPts val="2200"/>
              </a:spcBef>
              <a:buSzPct val="125000"/>
              <a:defRPr sz="1800">
                <a:solidFill>
                  <a:srgbClr val="000000"/>
                </a:solidFill>
              </a:defRPr>
            </a:pPr>
            <a:r>
              <a:rPr sz="3989" b="1" dirty="0">
                <a:latin typeface="Helvetica"/>
                <a:cs typeface="Helvetica"/>
              </a:rPr>
              <a:t>Paul’s evaluation of their doctrine is clear: “[Their] heresies [were] so series that Paul </a:t>
            </a:r>
            <a:r>
              <a:rPr sz="3989" b="1" u="sng" dirty="0">
                <a:latin typeface="Helvetica"/>
                <a:cs typeface="Helvetica"/>
              </a:rPr>
              <a:t>denies</a:t>
            </a:r>
            <a:r>
              <a:rPr sz="3989" b="1" dirty="0">
                <a:latin typeface="Helvetica"/>
                <a:cs typeface="Helvetica"/>
              </a:rPr>
              <a:t> to their doctrine the name gospel (1:7).” </a:t>
            </a:r>
          </a:p>
        </p:txBody>
      </p:sp>
      <p:sp>
        <p:nvSpPr>
          <p:cNvPr id="37" name="Shape 37"/>
          <p:cNvSpPr>
            <a:spLocks noGrp="1"/>
          </p:cNvSpPr>
          <p:nvPr>
            <p:ph type="title" idx="4294967295"/>
          </p:nvPr>
        </p:nvSpPr>
        <p:spPr>
          <a:xfrm>
            <a:off x="236461" y="99180"/>
            <a:ext cx="12531878" cy="1675192"/>
          </a:xfrm>
          <a:prstGeom prst="rect">
            <a:avLst/>
          </a:prstGeom>
        </p:spPr>
        <p:txBody>
          <a:bodyPr/>
          <a:lstStyle>
            <a:lvl1pPr>
              <a:defRPr b="1">
                <a:solidFill>
                  <a:srgbClr val="000000"/>
                </a:solidFill>
              </a:defRPr>
            </a:lvl1pPr>
          </a:lstStyle>
          <a:p>
            <a:pPr lvl="0">
              <a:defRPr sz="1800" b="0"/>
            </a:pPr>
            <a:r>
              <a:rPr sz="8000" b="1" dirty="0">
                <a:latin typeface="Helvetica"/>
                <a:cs typeface="Helvetica"/>
              </a:rPr>
              <a:t>The Heresy in Galatia</a:t>
            </a:r>
          </a:p>
        </p:txBody>
      </p:sp>
    </p:spTree>
  </p:cSld>
  <p:clrMapOvr>
    <a:masterClrMapping/>
  </p:clrMapOvr>
  <p:transition xmlns:p14="http://schemas.microsoft.com/office/powerpoint/2010/main" spd="med">
    <p:dissolve/>
  </p:transition>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iterate>
                                    <p:tmAbs val="0"/>
                                  </p:iterate>
                                  <p:childTnLst>
                                    <p:set>
                                      <p:cBhvr>
                                        <p:cTn id="6" fill="hold"/>
                                        <p:tgtEl>
                                          <p:spTgt spid="36">
                                            <p:bg/>
                                          </p:spTgt>
                                        </p:tgtEl>
                                        <p:attrNameLst>
                                          <p:attrName>style.visibility</p:attrName>
                                        </p:attrNameLst>
                                      </p:cBhvr>
                                      <p:to>
                                        <p:strVal val="visible"/>
                                      </p:to>
                                    </p:set>
                                    <p:animEffect transition="in" filter="dissolve">
                                      <p:cBhvr>
                                        <p:cTn id="7" dur="1000"/>
                                        <p:tgtEl>
                                          <p:spTgt spid="36">
                                            <p:bg/>
                                          </p:spTgt>
                                        </p:tgtEl>
                                      </p:cBhvr>
                                    </p:animEffect>
                                  </p:childTnLst>
                                </p:cTn>
                              </p:par>
                              <p:par>
                                <p:cTn id="8" presetID="9" presetClass="entr" presetSubtype="0" fill="hold" grpId="1">
                                  <p:stCondLst>
                                    <p:cond delay="0"/>
                                  </p:stCondLst>
                                  <p:iterate>
                                    <p:tmAbs val="0"/>
                                  </p:iterate>
                                  <p:childTnLst>
                                    <p:set>
                                      <p:cBhvr>
                                        <p:cTn id="9" fill="hold"/>
                                        <p:tgtEl>
                                          <p:spTgt spid="36">
                                            <p:txEl>
                                              <p:pRg st="0" end="0"/>
                                            </p:txEl>
                                          </p:spTgt>
                                        </p:tgtEl>
                                        <p:attrNameLst>
                                          <p:attrName>style.visibility</p:attrName>
                                        </p:attrNameLst>
                                      </p:cBhvr>
                                      <p:to>
                                        <p:strVal val="visible"/>
                                      </p:to>
                                    </p:set>
                                    <p:animEffect transition="in" filter="dissolve">
                                      <p:cBhvr>
                                        <p:cTn id="10" dur="1000"/>
                                        <p:tgtEl>
                                          <p:spTgt spid="3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iterate>
                                    <p:tmAbs val="0"/>
                                  </p:iterate>
                                  <p:childTnLst>
                                    <p:set>
                                      <p:cBhvr>
                                        <p:cTn id="14" fill="hold"/>
                                        <p:tgtEl>
                                          <p:spTgt spid="36">
                                            <p:txEl>
                                              <p:pRg st="1" end="1"/>
                                            </p:txEl>
                                          </p:spTgt>
                                        </p:tgtEl>
                                        <p:attrNameLst>
                                          <p:attrName>style.visibility</p:attrName>
                                        </p:attrNameLst>
                                      </p:cBhvr>
                                      <p:to>
                                        <p:strVal val="visible"/>
                                      </p:to>
                                    </p:set>
                                    <p:animEffect transition="in" filter="dissolve">
                                      <p:cBhvr>
                                        <p:cTn id="15" dur="1000"/>
                                        <p:tgtEl>
                                          <p:spTgt spid="3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1" nodeType="clickEffect">
                                  <p:stCondLst>
                                    <p:cond delay="0"/>
                                  </p:stCondLst>
                                  <p:iterate>
                                    <p:tmAbs val="0"/>
                                  </p:iterate>
                                  <p:childTnLst>
                                    <p:set>
                                      <p:cBhvr>
                                        <p:cTn id="19" fill="hold"/>
                                        <p:tgtEl>
                                          <p:spTgt spid="36">
                                            <p:txEl>
                                              <p:pRg st="2" end="2"/>
                                            </p:txEl>
                                          </p:spTgt>
                                        </p:tgtEl>
                                        <p:attrNameLst>
                                          <p:attrName>style.visibility</p:attrName>
                                        </p:attrNameLst>
                                      </p:cBhvr>
                                      <p:to>
                                        <p:strVal val="visible"/>
                                      </p:to>
                                    </p:set>
                                    <p:animEffect transition="in" filter="dissolve">
                                      <p:cBhvr>
                                        <p:cTn id="20" dur="1000"/>
                                        <p:tgtEl>
                                          <p:spTgt spid="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1"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BLANK 1.jpg"/>
          <p:cNvPicPr/>
          <p:nvPr/>
        </p:nvPicPr>
        <p:blipFill>
          <a:blip r:embed="rId2">
            <a:extLst/>
          </a:blip>
          <a:stretch>
            <a:fillRect/>
          </a:stretch>
        </p:blipFill>
        <p:spPr>
          <a:xfrm>
            <a:off x="0" y="0"/>
            <a:ext cx="13004801" cy="9753601"/>
          </a:xfrm>
          <a:prstGeom prst="rect">
            <a:avLst/>
          </a:prstGeom>
          <a:ln w="12700">
            <a:miter lim="400000"/>
          </a:ln>
        </p:spPr>
      </p:pic>
      <p:sp>
        <p:nvSpPr>
          <p:cNvPr id="40" name="Shape 40"/>
          <p:cNvSpPr>
            <a:spLocks noGrp="1"/>
          </p:cNvSpPr>
          <p:nvPr>
            <p:ph type="body" idx="4294967295"/>
          </p:nvPr>
        </p:nvSpPr>
        <p:spPr>
          <a:xfrm>
            <a:off x="403865" y="1879697"/>
            <a:ext cx="12197071" cy="7407028"/>
          </a:xfrm>
          <a:prstGeom prst="rect">
            <a:avLst/>
          </a:prstGeom>
        </p:spPr>
        <p:txBody>
          <a:bodyPr/>
          <a:lstStyle/>
          <a:p>
            <a:pPr marL="447073" lvl="0" indent="-447073" defTabSz="531622">
              <a:spcBef>
                <a:spcPts val="2100"/>
              </a:spcBef>
              <a:buSzPct val="125000"/>
              <a:defRPr sz="1800">
                <a:solidFill>
                  <a:srgbClr val="000000"/>
                </a:solidFill>
              </a:defRPr>
            </a:pPr>
            <a:r>
              <a:rPr sz="3822" b="1" dirty="0">
                <a:latin typeface="Helvetica"/>
                <a:cs typeface="Helvetica"/>
              </a:rPr>
              <a:t>In Galatians 1:6-12, Paul uses the Greek work for gospel </a:t>
            </a:r>
            <a:r>
              <a:rPr sz="3822" b="1" u="sng" dirty="0">
                <a:latin typeface="Helvetica"/>
                <a:cs typeface="Helvetica"/>
              </a:rPr>
              <a:t>six</a:t>
            </a:r>
            <a:r>
              <a:rPr sz="3822" b="1" dirty="0">
                <a:latin typeface="Helvetica"/>
                <a:cs typeface="Helvetica"/>
              </a:rPr>
              <a:t> times.</a:t>
            </a:r>
          </a:p>
          <a:p>
            <a:pPr marL="447073" lvl="0" indent="-447073" defTabSz="531622">
              <a:spcBef>
                <a:spcPts val="2100"/>
              </a:spcBef>
              <a:buSzPct val="125000"/>
              <a:defRPr sz="1800">
                <a:solidFill>
                  <a:srgbClr val="000000"/>
                </a:solidFill>
              </a:defRPr>
            </a:pPr>
            <a:r>
              <a:rPr sz="3822" b="1" dirty="0">
                <a:latin typeface="Helvetica"/>
                <a:cs typeface="Helvetica"/>
              </a:rPr>
              <a:t>The word itself means “‘</a:t>
            </a:r>
            <a:r>
              <a:rPr sz="3822" b="1" u="sng" dirty="0">
                <a:latin typeface="Helvetica"/>
                <a:cs typeface="Helvetica"/>
              </a:rPr>
              <a:t>good</a:t>
            </a:r>
            <a:r>
              <a:rPr sz="3822" b="1" dirty="0">
                <a:latin typeface="Helvetica"/>
                <a:cs typeface="Helvetica"/>
              </a:rPr>
              <a:t> news,’ but that doesn’t really do it justice. It’s more like the announcement that war is finally over. It’s the kind of news that makes people dance in the street and hug complete strangers. It’s that good.”</a:t>
            </a:r>
          </a:p>
          <a:p>
            <a:pPr marL="447073" lvl="0" indent="-447073" defTabSz="531622">
              <a:spcBef>
                <a:spcPts val="2100"/>
              </a:spcBef>
              <a:buSzPct val="125000"/>
              <a:defRPr sz="1800">
                <a:solidFill>
                  <a:srgbClr val="000000"/>
                </a:solidFill>
              </a:defRPr>
            </a:pPr>
            <a:r>
              <a:rPr sz="3822" b="1" dirty="0">
                <a:latin typeface="Helvetica"/>
                <a:cs typeface="Helvetica"/>
              </a:rPr>
              <a:t>In fact, we could even go so far as to say, when you hear it, “if you don’t think it’s the best news you’ve ever heard, you can be absolutely certain you’ve not </a:t>
            </a:r>
            <a:r>
              <a:rPr sz="3822" b="1" u="sng" dirty="0">
                <a:latin typeface="Helvetica"/>
                <a:cs typeface="Helvetica"/>
              </a:rPr>
              <a:t>understood</a:t>
            </a:r>
            <a:r>
              <a:rPr sz="3822" b="1" dirty="0">
                <a:latin typeface="Helvetica"/>
                <a:cs typeface="Helvetica"/>
              </a:rPr>
              <a:t> it.”</a:t>
            </a:r>
          </a:p>
        </p:txBody>
      </p:sp>
      <p:sp>
        <p:nvSpPr>
          <p:cNvPr id="41" name="Shape 41"/>
          <p:cNvSpPr>
            <a:spLocks noGrp="1"/>
          </p:cNvSpPr>
          <p:nvPr>
            <p:ph type="title" idx="4294967295"/>
          </p:nvPr>
        </p:nvSpPr>
        <p:spPr>
          <a:xfrm>
            <a:off x="236461" y="99180"/>
            <a:ext cx="12531878" cy="1675192"/>
          </a:xfrm>
          <a:prstGeom prst="rect">
            <a:avLst/>
          </a:prstGeom>
        </p:spPr>
        <p:txBody>
          <a:bodyPr/>
          <a:lstStyle>
            <a:lvl1pPr>
              <a:defRPr b="1">
                <a:solidFill>
                  <a:srgbClr val="000000"/>
                </a:solidFill>
              </a:defRPr>
            </a:lvl1pPr>
          </a:lstStyle>
          <a:p>
            <a:pPr lvl="0">
              <a:defRPr sz="1800" b="0"/>
            </a:pPr>
            <a:r>
              <a:rPr sz="8000" b="1">
                <a:latin typeface="Helvetica"/>
                <a:cs typeface="Helvetica"/>
              </a:rPr>
              <a:t>Paul’s Gospel</a:t>
            </a:r>
          </a:p>
        </p:txBody>
      </p:sp>
    </p:spTree>
  </p:cSld>
  <p:clrMapOvr>
    <a:masterClrMapping/>
  </p:clrMapOvr>
  <p:transition xmlns:p14="http://schemas.microsoft.com/office/powerpoint/2010/main" spd="med">
    <p:dissolve/>
  </p:transition>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iterate>
                                    <p:tmAbs val="0"/>
                                  </p:iterate>
                                  <p:childTnLst>
                                    <p:set>
                                      <p:cBhvr>
                                        <p:cTn id="6" fill="hold"/>
                                        <p:tgtEl>
                                          <p:spTgt spid="40">
                                            <p:bg/>
                                          </p:spTgt>
                                        </p:tgtEl>
                                        <p:attrNameLst>
                                          <p:attrName>style.visibility</p:attrName>
                                        </p:attrNameLst>
                                      </p:cBhvr>
                                      <p:to>
                                        <p:strVal val="visible"/>
                                      </p:to>
                                    </p:set>
                                    <p:animEffect transition="in" filter="dissolve">
                                      <p:cBhvr>
                                        <p:cTn id="7" dur="1000"/>
                                        <p:tgtEl>
                                          <p:spTgt spid="40">
                                            <p:bg/>
                                          </p:spTgt>
                                        </p:tgtEl>
                                      </p:cBhvr>
                                    </p:animEffect>
                                  </p:childTnLst>
                                </p:cTn>
                              </p:par>
                              <p:par>
                                <p:cTn id="8" presetID="9" presetClass="entr" presetSubtype="0" fill="hold" grpId="1">
                                  <p:stCondLst>
                                    <p:cond delay="0"/>
                                  </p:stCondLst>
                                  <p:iterate>
                                    <p:tmAbs val="0"/>
                                  </p:iterate>
                                  <p:childTnLst>
                                    <p:set>
                                      <p:cBhvr>
                                        <p:cTn id="9" fill="hold"/>
                                        <p:tgtEl>
                                          <p:spTgt spid="40">
                                            <p:txEl>
                                              <p:pRg st="0" end="0"/>
                                            </p:txEl>
                                          </p:spTgt>
                                        </p:tgtEl>
                                        <p:attrNameLst>
                                          <p:attrName>style.visibility</p:attrName>
                                        </p:attrNameLst>
                                      </p:cBhvr>
                                      <p:to>
                                        <p:strVal val="visible"/>
                                      </p:to>
                                    </p:set>
                                    <p:animEffect transition="in" filter="dissolve">
                                      <p:cBhvr>
                                        <p:cTn id="10" dur="1000"/>
                                        <p:tgtEl>
                                          <p:spTgt spid="4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iterate>
                                    <p:tmAbs val="0"/>
                                  </p:iterate>
                                  <p:childTnLst>
                                    <p:set>
                                      <p:cBhvr>
                                        <p:cTn id="14" fill="hold"/>
                                        <p:tgtEl>
                                          <p:spTgt spid="40">
                                            <p:txEl>
                                              <p:pRg st="1" end="1"/>
                                            </p:txEl>
                                          </p:spTgt>
                                        </p:tgtEl>
                                        <p:attrNameLst>
                                          <p:attrName>style.visibility</p:attrName>
                                        </p:attrNameLst>
                                      </p:cBhvr>
                                      <p:to>
                                        <p:strVal val="visible"/>
                                      </p:to>
                                    </p:set>
                                    <p:animEffect transition="in" filter="dissolve">
                                      <p:cBhvr>
                                        <p:cTn id="15" dur="1000"/>
                                        <p:tgtEl>
                                          <p:spTgt spid="4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1" nodeType="clickEffect">
                                  <p:stCondLst>
                                    <p:cond delay="0"/>
                                  </p:stCondLst>
                                  <p:iterate>
                                    <p:tmAbs val="0"/>
                                  </p:iterate>
                                  <p:childTnLst>
                                    <p:set>
                                      <p:cBhvr>
                                        <p:cTn id="19" fill="hold"/>
                                        <p:tgtEl>
                                          <p:spTgt spid="40">
                                            <p:txEl>
                                              <p:pRg st="2" end="2"/>
                                            </p:txEl>
                                          </p:spTgt>
                                        </p:tgtEl>
                                        <p:attrNameLst>
                                          <p:attrName>style.visibility</p:attrName>
                                        </p:attrNameLst>
                                      </p:cBhvr>
                                      <p:to>
                                        <p:strVal val="visible"/>
                                      </p:to>
                                    </p:set>
                                    <p:animEffect transition="in" filter="dissolve">
                                      <p:cBhvr>
                                        <p:cTn id="20" dur="1000"/>
                                        <p:tgtEl>
                                          <p:spTgt spid="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1"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BLANK 1.jpg"/>
          <p:cNvPicPr/>
          <p:nvPr/>
        </p:nvPicPr>
        <p:blipFill>
          <a:blip r:embed="rId2">
            <a:extLst/>
          </a:blip>
          <a:stretch>
            <a:fillRect/>
          </a:stretch>
        </p:blipFill>
        <p:spPr>
          <a:xfrm>
            <a:off x="0" y="0"/>
            <a:ext cx="13004801" cy="9753601"/>
          </a:xfrm>
          <a:prstGeom prst="rect">
            <a:avLst/>
          </a:prstGeom>
          <a:ln w="12700">
            <a:miter lim="400000"/>
          </a:ln>
        </p:spPr>
      </p:pic>
      <p:sp>
        <p:nvSpPr>
          <p:cNvPr id="44" name="Shape 44"/>
          <p:cNvSpPr>
            <a:spLocks noGrp="1"/>
          </p:cNvSpPr>
          <p:nvPr>
            <p:ph type="body" idx="4294967295"/>
          </p:nvPr>
        </p:nvSpPr>
        <p:spPr>
          <a:xfrm>
            <a:off x="403865" y="1879697"/>
            <a:ext cx="12197071" cy="7407028"/>
          </a:xfrm>
          <a:prstGeom prst="rect">
            <a:avLst/>
          </a:prstGeom>
        </p:spPr>
        <p:txBody>
          <a:bodyPr/>
          <a:lstStyle/>
          <a:p>
            <a:pPr marL="481463" lvl="0" indent="-481463" defTabSz="572516">
              <a:spcBef>
                <a:spcPts val="2300"/>
              </a:spcBef>
              <a:buSzPct val="125000"/>
              <a:defRPr sz="1800">
                <a:solidFill>
                  <a:srgbClr val="000000"/>
                </a:solidFill>
              </a:defRPr>
            </a:pPr>
            <a:r>
              <a:rPr sz="4116" b="1" dirty="0">
                <a:latin typeface="Helvetica"/>
                <a:cs typeface="Helvetica"/>
              </a:rPr>
              <a:t>However, unless it’s true, unless its source is authentic, then it’s completely valueless. The label “authentic” is vitally important for all religious messages and methods that want to be labeled gospel or “good news.” If they cannot be proven to be from </a:t>
            </a:r>
            <a:r>
              <a:rPr sz="4116" b="1" u="sng" dirty="0">
                <a:latin typeface="Helvetica"/>
                <a:cs typeface="Helvetica"/>
              </a:rPr>
              <a:t>God</a:t>
            </a:r>
            <a:r>
              <a:rPr sz="4116" b="1" dirty="0">
                <a:latin typeface="Helvetica"/>
                <a:cs typeface="Helvetica"/>
              </a:rPr>
              <a:t>, then they are mere fakes, and those who profess them are frauds.</a:t>
            </a:r>
          </a:p>
          <a:p>
            <a:pPr marL="481463" lvl="0" indent="-481463" defTabSz="572516">
              <a:spcBef>
                <a:spcPts val="2300"/>
              </a:spcBef>
              <a:buSzPct val="125000"/>
              <a:defRPr sz="1800">
                <a:solidFill>
                  <a:srgbClr val="000000"/>
                </a:solidFill>
              </a:defRPr>
            </a:pPr>
            <a:r>
              <a:rPr sz="4116" b="1" dirty="0">
                <a:latin typeface="Helvetica"/>
                <a:cs typeface="Helvetica"/>
              </a:rPr>
              <a:t>In Galatians 1:6-12, Paul proves that the source of his gospel is of God, and </a:t>
            </a:r>
            <a:r>
              <a:rPr sz="4116" b="1" i="1" dirty="0">
                <a:latin typeface="Helvetica"/>
                <a:cs typeface="Helvetica"/>
              </a:rPr>
              <a:t>that the gospel of grace must therefore be our </a:t>
            </a:r>
            <a:r>
              <a:rPr sz="4116" b="1" i="1" u="sng" dirty="0">
                <a:latin typeface="Helvetica"/>
                <a:cs typeface="Helvetica"/>
              </a:rPr>
              <a:t>priority</a:t>
            </a:r>
            <a:r>
              <a:rPr sz="4116" b="1" dirty="0">
                <a:latin typeface="Helvetica"/>
                <a:cs typeface="Helvetica"/>
              </a:rPr>
              <a:t>.</a:t>
            </a:r>
          </a:p>
        </p:txBody>
      </p:sp>
      <p:sp>
        <p:nvSpPr>
          <p:cNvPr id="45" name="Shape 45"/>
          <p:cNvSpPr>
            <a:spLocks noGrp="1"/>
          </p:cNvSpPr>
          <p:nvPr>
            <p:ph type="title" idx="4294967295"/>
          </p:nvPr>
        </p:nvSpPr>
        <p:spPr>
          <a:xfrm>
            <a:off x="236461" y="99180"/>
            <a:ext cx="12531878" cy="1675192"/>
          </a:xfrm>
          <a:prstGeom prst="rect">
            <a:avLst/>
          </a:prstGeom>
        </p:spPr>
        <p:txBody>
          <a:bodyPr/>
          <a:lstStyle>
            <a:lvl1pPr>
              <a:defRPr b="1">
                <a:solidFill>
                  <a:srgbClr val="000000"/>
                </a:solidFill>
              </a:defRPr>
            </a:lvl1pPr>
          </a:lstStyle>
          <a:p>
            <a:pPr lvl="0">
              <a:defRPr sz="1800" b="0"/>
            </a:pPr>
            <a:r>
              <a:rPr sz="8000" b="1">
                <a:latin typeface="Helvetica"/>
                <a:cs typeface="Helvetica"/>
              </a:rPr>
              <a:t>The Source of the Gospel</a:t>
            </a:r>
          </a:p>
        </p:txBody>
      </p:sp>
    </p:spTree>
  </p:cSld>
  <p:clrMapOvr>
    <a:masterClrMapping/>
  </p:clrMapOvr>
  <p:transition xmlns:p14="http://schemas.microsoft.com/office/powerpoint/2010/main" spd="med">
    <p:dissolve/>
  </p:transition>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iterate>
                                    <p:tmAbs val="0"/>
                                  </p:iterate>
                                  <p:childTnLst>
                                    <p:set>
                                      <p:cBhvr>
                                        <p:cTn id="6" fill="hold"/>
                                        <p:tgtEl>
                                          <p:spTgt spid="44">
                                            <p:bg/>
                                          </p:spTgt>
                                        </p:tgtEl>
                                        <p:attrNameLst>
                                          <p:attrName>style.visibility</p:attrName>
                                        </p:attrNameLst>
                                      </p:cBhvr>
                                      <p:to>
                                        <p:strVal val="visible"/>
                                      </p:to>
                                    </p:set>
                                    <p:animEffect transition="in" filter="dissolve">
                                      <p:cBhvr>
                                        <p:cTn id="7" dur="1000"/>
                                        <p:tgtEl>
                                          <p:spTgt spid="44">
                                            <p:bg/>
                                          </p:spTgt>
                                        </p:tgtEl>
                                      </p:cBhvr>
                                    </p:animEffect>
                                  </p:childTnLst>
                                </p:cTn>
                              </p:par>
                              <p:par>
                                <p:cTn id="8" presetID="9" presetClass="entr" presetSubtype="0" fill="hold" grpId="1">
                                  <p:stCondLst>
                                    <p:cond delay="0"/>
                                  </p:stCondLst>
                                  <p:iterate>
                                    <p:tmAbs val="0"/>
                                  </p:iterate>
                                  <p:childTnLst>
                                    <p:set>
                                      <p:cBhvr>
                                        <p:cTn id="9" fill="hold"/>
                                        <p:tgtEl>
                                          <p:spTgt spid="44">
                                            <p:txEl>
                                              <p:pRg st="0" end="0"/>
                                            </p:txEl>
                                          </p:spTgt>
                                        </p:tgtEl>
                                        <p:attrNameLst>
                                          <p:attrName>style.visibility</p:attrName>
                                        </p:attrNameLst>
                                      </p:cBhvr>
                                      <p:to>
                                        <p:strVal val="visible"/>
                                      </p:to>
                                    </p:set>
                                    <p:animEffect transition="in" filter="dissolve">
                                      <p:cBhvr>
                                        <p:cTn id="10" dur="1000"/>
                                        <p:tgtEl>
                                          <p:spTgt spid="4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iterate>
                                    <p:tmAbs val="0"/>
                                  </p:iterate>
                                  <p:childTnLst>
                                    <p:set>
                                      <p:cBhvr>
                                        <p:cTn id="14" fill="hold"/>
                                        <p:tgtEl>
                                          <p:spTgt spid="44">
                                            <p:txEl>
                                              <p:pRg st="1" end="1"/>
                                            </p:txEl>
                                          </p:spTgt>
                                        </p:tgtEl>
                                        <p:attrNameLst>
                                          <p:attrName>style.visibility</p:attrName>
                                        </p:attrNameLst>
                                      </p:cBhvr>
                                      <p:to>
                                        <p:strVal val="visible"/>
                                      </p:to>
                                    </p:set>
                                    <p:animEffect transition="in" filter="dissolve">
                                      <p:cBhvr>
                                        <p:cTn id="15" dur="1000"/>
                                        <p:tgtEl>
                                          <p:spTgt spid="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BLANK 2.jpg"/>
          <p:cNvPicPr/>
          <p:nvPr/>
        </p:nvPicPr>
        <p:blipFill>
          <a:blip r:embed="rId2">
            <a:extLst/>
          </a:blip>
          <a:stretch>
            <a:fillRect/>
          </a:stretch>
        </p:blipFill>
        <p:spPr>
          <a:xfrm>
            <a:off x="-1" y="-1"/>
            <a:ext cx="13004801" cy="9753601"/>
          </a:xfrm>
          <a:prstGeom prst="rect">
            <a:avLst/>
          </a:prstGeom>
          <a:ln w="12700">
            <a:miter lim="400000"/>
          </a:ln>
        </p:spPr>
      </p:pic>
      <p:sp>
        <p:nvSpPr>
          <p:cNvPr id="48" name="Shape 48"/>
          <p:cNvSpPr>
            <a:spLocks noGrp="1"/>
          </p:cNvSpPr>
          <p:nvPr>
            <p:ph type="title"/>
          </p:nvPr>
        </p:nvSpPr>
        <p:spPr>
          <a:xfrm>
            <a:off x="236461" y="-73585"/>
            <a:ext cx="12531878" cy="2468639"/>
          </a:xfrm>
          <a:prstGeom prst="rect">
            <a:avLst/>
          </a:prstGeom>
        </p:spPr>
        <p:txBody>
          <a:bodyPr/>
          <a:lstStyle/>
          <a:p>
            <a:pPr lvl="0">
              <a:lnSpc>
                <a:spcPct val="70000"/>
              </a:lnSpc>
              <a:defRPr sz="1800">
                <a:solidFill>
                  <a:srgbClr val="000000"/>
                </a:solidFill>
              </a:defRPr>
            </a:pPr>
            <a:r>
              <a:rPr sz="8000" b="1">
                <a:solidFill>
                  <a:srgbClr val="FFFFFF"/>
                </a:solidFill>
                <a:latin typeface="Helvetica"/>
                <a:cs typeface="Helvetica"/>
              </a:rPr>
              <a:t>God </a:t>
            </a:r>
            <a:r>
              <a:rPr sz="8000" b="1" u="sng">
                <a:solidFill>
                  <a:srgbClr val="FFFFFF"/>
                </a:solidFill>
                <a:latin typeface="Helvetica"/>
                <a:cs typeface="Helvetica"/>
              </a:rPr>
              <a:t>Reveals</a:t>
            </a:r>
            <a:r>
              <a:rPr sz="8000" b="1">
                <a:solidFill>
                  <a:srgbClr val="FFFFFF"/>
                </a:solidFill>
                <a:latin typeface="Helvetica"/>
                <a:cs typeface="Helvetica"/>
              </a:rPr>
              <a:t> the</a:t>
            </a:r>
          </a:p>
          <a:p>
            <a:pPr lvl="0">
              <a:lnSpc>
                <a:spcPct val="70000"/>
              </a:lnSpc>
              <a:defRPr sz="1800">
                <a:solidFill>
                  <a:srgbClr val="000000"/>
                </a:solidFill>
              </a:defRPr>
            </a:pPr>
            <a:r>
              <a:rPr sz="8000" b="1">
                <a:solidFill>
                  <a:srgbClr val="FFFFFF"/>
                </a:solidFill>
                <a:latin typeface="Helvetica"/>
                <a:cs typeface="Helvetica"/>
              </a:rPr>
              <a:t>Gospel (vv. 11-12).</a:t>
            </a:r>
          </a:p>
        </p:txBody>
      </p:sp>
      <p:sp>
        <p:nvSpPr>
          <p:cNvPr id="49" name="Shape 49"/>
          <p:cNvSpPr>
            <a:spLocks noGrp="1"/>
          </p:cNvSpPr>
          <p:nvPr>
            <p:ph type="body" idx="1"/>
          </p:nvPr>
        </p:nvSpPr>
        <p:spPr>
          <a:xfrm>
            <a:off x="358435" y="2460070"/>
            <a:ext cx="12287931" cy="6992821"/>
          </a:xfrm>
          <a:prstGeom prst="rect">
            <a:avLst/>
          </a:prstGeom>
        </p:spPr>
        <p:txBody>
          <a:bodyPr/>
          <a:lstStyle/>
          <a:p>
            <a:pPr marL="383205" lvl="0" indent="-383205" defTabSz="455675">
              <a:spcBef>
                <a:spcPts val="1800"/>
              </a:spcBef>
              <a:buSzPct val="125000"/>
              <a:defRPr sz="1800">
                <a:solidFill>
                  <a:srgbClr val="000000"/>
                </a:solidFill>
              </a:defRPr>
            </a:pPr>
            <a:r>
              <a:rPr sz="3275" b="1" spc="-32" dirty="0">
                <a:solidFill>
                  <a:srgbClr val="FFFFFF"/>
                </a:solidFill>
                <a:latin typeface="Helvetica"/>
                <a:cs typeface="Helvetica"/>
              </a:rPr>
              <a:t>Paul didn’t get the gospel from someone like something that might be </a:t>
            </a:r>
            <a:r>
              <a:rPr sz="3275" b="1" u="sng" spc="-32" dirty="0">
                <a:solidFill>
                  <a:srgbClr val="FFFFFF"/>
                </a:solidFill>
                <a:latin typeface="Helvetica"/>
                <a:cs typeface="Helvetica"/>
              </a:rPr>
              <a:t>purchased</a:t>
            </a:r>
            <a:r>
              <a:rPr sz="3275" b="1" spc="-32" dirty="0">
                <a:solidFill>
                  <a:srgbClr val="FFFFFF"/>
                </a:solidFill>
                <a:latin typeface="Helvetica"/>
                <a:cs typeface="Helvetica"/>
              </a:rPr>
              <a:t>, nor did he </a:t>
            </a:r>
            <a:r>
              <a:rPr sz="3275" b="1" u="sng" spc="-32" dirty="0">
                <a:solidFill>
                  <a:srgbClr val="FFFFFF"/>
                </a:solidFill>
                <a:latin typeface="Helvetica"/>
                <a:cs typeface="Helvetica"/>
              </a:rPr>
              <a:t>learn</a:t>
            </a:r>
            <a:r>
              <a:rPr sz="3275" b="1" spc="-32" dirty="0">
                <a:solidFill>
                  <a:srgbClr val="FFFFFF"/>
                </a:solidFill>
                <a:latin typeface="Helvetica"/>
                <a:cs typeface="Helvetica"/>
              </a:rPr>
              <a:t> it from someone as a student. These phrases are noteworthy for two reasons:</a:t>
            </a:r>
          </a:p>
          <a:p>
            <a:pPr marL="1084446" lvl="1" indent="-569334" defTabSz="455675">
              <a:spcBef>
                <a:spcPts val="1800"/>
              </a:spcBef>
              <a:buSzPct val="100000"/>
              <a:buAutoNum type="arabicPeriod"/>
              <a:defRPr sz="1800">
                <a:solidFill>
                  <a:srgbClr val="000000"/>
                </a:solidFill>
              </a:defRPr>
            </a:pPr>
            <a:r>
              <a:rPr sz="3275" b="1" spc="0" dirty="0">
                <a:solidFill>
                  <a:srgbClr val="FFFFFF"/>
                </a:solidFill>
                <a:latin typeface="Helvetica"/>
                <a:cs typeface="Helvetica"/>
              </a:rPr>
              <a:t>This is directed against the Pharisees, who had humanly created a system of interpretations, practices, and ceremonies.</a:t>
            </a:r>
          </a:p>
          <a:p>
            <a:pPr marL="1084446" lvl="1" indent="-569334" defTabSz="455675">
              <a:spcBef>
                <a:spcPts val="1800"/>
              </a:spcBef>
              <a:buSzPct val="100000"/>
              <a:buAutoNum type="arabicPeriod"/>
              <a:defRPr sz="1800">
                <a:solidFill>
                  <a:srgbClr val="000000"/>
                </a:solidFill>
              </a:defRPr>
            </a:pPr>
            <a:r>
              <a:rPr sz="3275" b="1" spc="0" dirty="0">
                <a:solidFill>
                  <a:srgbClr val="FFFFFF"/>
                </a:solidFill>
                <a:latin typeface="Helvetica"/>
                <a:cs typeface="Helvetica"/>
              </a:rPr>
              <a:t>Paul himself had been a well-trained Pharisee who learned much. </a:t>
            </a:r>
          </a:p>
          <a:p>
            <a:pPr marL="383205" lvl="0" indent="-383205" defTabSz="455675">
              <a:spcBef>
                <a:spcPts val="1800"/>
              </a:spcBef>
              <a:buSzPct val="125000"/>
              <a:defRPr sz="1800">
                <a:solidFill>
                  <a:srgbClr val="000000"/>
                </a:solidFill>
              </a:defRPr>
            </a:pPr>
            <a:r>
              <a:rPr sz="3275" b="1" dirty="0">
                <a:solidFill>
                  <a:srgbClr val="FFFFFF"/>
                </a:solidFill>
                <a:latin typeface="Helvetica"/>
                <a:cs typeface="Helvetica"/>
              </a:rPr>
              <a:t>Today, God’s gospel-revelation is total and complete, and it is available for everyone (Matthew 24:14; Colossians 1:23), for it comes through God’s 	</a:t>
            </a:r>
            <a:r>
              <a:rPr sz="3275" b="1" u="sng" dirty="0">
                <a:solidFill>
                  <a:srgbClr val="FFFFFF"/>
                </a:solidFill>
                <a:latin typeface="Helvetica"/>
                <a:cs typeface="Helvetica"/>
              </a:rPr>
              <a:t>Word</a:t>
            </a:r>
            <a:r>
              <a:rPr sz="3275" b="1" dirty="0">
                <a:solidFill>
                  <a:srgbClr val="FFFFFF"/>
                </a:solidFill>
                <a:latin typeface="Helvetica"/>
                <a:cs typeface="Helvetica"/>
              </a:rPr>
              <a:t> (Romans 10:14-17; 2 Timothy 3:15; James 1:18, 21).</a:t>
            </a:r>
          </a:p>
        </p:txBody>
      </p:sp>
    </p:spTree>
  </p:cSld>
  <p:clrMapOvr>
    <a:masterClrMapping/>
  </p:clrMapOvr>
  <p:transition xmlns:p14="http://schemas.microsoft.com/office/powerpoint/2010/main" spd="med">
    <p:dissolve/>
  </p:transition>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iterate>
                                    <p:tmAbs val="0"/>
                                  </p:iterate>
                                  <p:childTnLst>
                                    <p:set>
                                      <p:cBhvr>
                                        <p:cTn id="6" fill="hold"/>
                                        <p:tgtEl>
                                          <p:spTgt spid="49">
                                            <p:bg/>
                                          </p:spTgt>
                                        </p:tgtEl>
                                        <p:attrNameLst>
                                          <p:attrName>style.visibility</p:attrName>
                                        </p:attrNameLst>
                                      </p:cBhvr>
                                      <p:to>
                                        <p:strVal val="visible"/>
                                      </p:to>
                                    </p:set>
                                    <p:animEffect transition="in" filter="dissolve">
                                      <p:cBhvr>
                                        <p:cTn id="7" dur="1000"/>
                                        <p:tgtEl>
                                          <p:spTgt spid="49">
                                            <p:bg/>
                                          </p:spTgt>
                                        </p:tgtEl>
                                      </p:cBhvr>
                                    </p:animEffect>
                                  </p:childTnLst>
                                </p:cTn>
                              </p:par>
                              <p:par>
                                <p:cTn id="8" presetID="9" presetClass="entr" presetSubtype="0" fill="hold" grpId="1">
                                  <p:stCondLst>
                                    <p:cond delay="0"/>
                                  </p:stCondLst>
                                  <p:iterate>
                                    <p:tmAbs val="0"/>
                                  </p:iterate>
                                  <p:childTnLst>
                                    <p:set>
                                      <p:cBhvr>
                                        <p:cTn id="9" fill="hold"/>
                                        <p:tgtEl>
                                          <p:spTgt spid="49">
                                            <p:txEl>
                                              <p:pRg st="0" end="0"/>
                                            </p:txEl>
                                          </p:spTgt>
                                        </p:tgtEl>
                                        <p:attrNameLst>
                                          <p:attrName>style.visibility</p:attrName>
                                        </p:attrNameLst>
                                      </p:cBhvr>
                                      <p:to>
                                        <p:strVal val="visible"/>
                                      </p:to>
                                    </p:set>
                                    <p:animEffect transition="in" filter="dissolve">
                                      <p:cBhvr>
                                        <p:cTn id="10" dur="1000"/>
                                        <p:tgtEl>
                                          <p:spTgt spid="49">
                                            <p:txEl>
                                              <p:pRg st="0" end="0"/>
                                            </p:txEl>
                                          </p:spTgt>
                                        </p:tgtEl>
                                      </p:cBhvr>
                                    </p:animEffect>
                                  </p:childTnLst>
                                </p:cTn>
                              </p:par>
                            </p:childTnLst>
                          </p:cTn>
                        </p:par>
                        <p:par>
                          <p:cTn id="11" fill="hold">
                            <p:stCondLst>
                              <p:cond delay="1000"/>
                            </p:stCondLst>
                            <p:childTnLst>
                              <p:par>
                                <p:cTn id="12" presetID="9" presetClass="entr" presetSubtype="0" fill="hold" grpId="1" nodeType="afterEffect">
                                  <p:stCondLst>
                                    <p:cond delay="0"/>
                                  </p:stCondLst>
                                  <p:iterate>
                                    <p:tmAbs val="0"/>
                                  </p:iterate>
                                  <p:childTnLst>
                                    <p:set>
                                      <p:cBhvr>
                                        <p:cTn id="13" fill="hold"/>
                                        <p:tgtEl>
                                          <p:spTgt spid="49">
                                            <p:txEl>
                                              <p:pRg st="1" end="1"/>
                                            </p:txEl>
                                          </p:spTgt>
                                        </p:tgtEl>
                                        <p:attrNameLst>
                                          <p:attrName>style.visibility</p:attrName>
                                        </p:attrNameLst>
                                      </p:cBhvr>
                                      <p:to>
                                        <p:strVal val="visible"/>
                                      </p:to>
                                    </p:set>
                                    <p:animEffect transition="in" filter="dissolve">
                                      <p:cBhvr>
                                        <p:cTn id="14" dur="1000"/>
                                        <p:tgtEl>
                                          <p:spTgt spid="49">
                                            <p:txEl>
                                              <p:pRg st="1" end="1"/>
                                            </p:txEl>
                                          </p:spTgt>
                                        </p:tgtEl>
                                      </p:cBhvr>
                                    </p:animEffect>
                                  </p:childTnLst>
                                </p:cTn>
                              </p:par>
                            </p:childTnLst>
                          </p:cTn>
                        </p:par>
                        <p:par>
                          <p:cTn id="15" fill="hold">
                            <p:stCondLst>
                              <p:cond delay="2000"/>
                            </p:stCondLst>
                            <p:childTnLst>
                              <p:par>
                                <p:cTn id="16" presetID="9" presetClass="entr" presetSubtype="0" fill="hold" grpId="1" nodeType="afterEffect">
                                  <p:stCondLst>
                                    <p:cond delay="0"/>
                                  </p:stCondLst>
                                  <p:iterate>
                                    <p:tmAbs val="0"/>
                                  </p:iterate>
                                  <p:childTnLst>
                                    <p:set>
                                      <p:cBhvr>
                                        <p:cTn id="17" fill="hold"/>
                                        <p:tgtEl>
                                          <p:spTgt spid="49">
                                            <p:txEl>
                                              <p:pRg st="2" end="2"/>
                                            </p:txEl>
                                          </p:spTgt>
                                        </p:tgtEl>
                                        <p:attrNameLst>
                                          <p:attrName>style.visibility</p:attrName>
                                        </p:attrNameLst>
                                      </p:cBhvr>
                                      <p:to>
                                        <p:strVal val="visible"/>
                                      </p:to>
                                    </p:set>
                                    <p:animEffect transition="in" filter="dissolve">
                                      <p:cBhvr>
                                        <p:cTn id="18" dur="1000"/>
                                        <p:tgtEl>
                                          <p:spTgt spid="4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1" nodeType="clickEffect">
                                  <p:stCondLst>
                                    <p:cond delay="0"/>
                                  </p:stCondLst>
                                  <p:iterate>
                                    <p:tmAbs val="0"/>
                                  </p:iterate>
                                  <p:childTnLst>
                                    <p:set>
                                      <p:cBhvr>
                                        <p:cTn id="22" fill="hold"/>
                                        <p:tgtEl>
                                          <p:spTgt spid="49">
                                            <p:txEl>
                                              <p:pRg st="3" end="3"/>
                                            </p:txEl>
                                          </p:spTgt>
                                        </p:tgtEl>
                                        <p:attrNameLst>
                                          <p:attrName>style.visibility</p:attrName>
                                        </p:attrNameLst>
                                      </p:cBhvr>
                                      <p:to>
                                        <p:strVal val="visible"/>
                                      </p:to>
                                    </p:set>
                                    <p:animEffect transition="in" filter="dissolve">
                                      <p:cBhvr>
                                        <p:cTn id="23" dur="1000"/>
                                        <p:tgtEl>
                                          <p:spTgt spid="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BLANK 2.jpg"/>
          <p:cNvPicPr/>
          <p:nvPr/>
        </p:nvPicPr>
        <p:blipFill>
          <a:blip r:embed="rId2">
            <a:extLst/>
          </a:blip>
          <a:stretch>
            <a:fillRect/>
          </a:stretch>
        </p:blipFill>
        <p:spPr>
          <a:xfrm>
            <a:off x="-1" y="-1"/>
            <a:ext cx="13004801" cy="9753601"/>
          </a:xfrm>
          <a:prstGeom prst="rect">
            <a:avLst/>
          </a:prstGeom>
          <a:ln w="12700">
            <a:miter lim="400000"/>
          </a:ln>
        </p:spPr>
      </p:pic>
      <p:sp>
        <p:nvSpPr>
          <p:cNvPr id="52" name="Shape 52"/>
          <p:cNvSpPr>
            <a:spLocks noGrp="1"/>
          </p:cNvSpPr>
          <p:nvPr>
            <p:ph type="title"/>
          </p:nvPr>
        </p:nvSpPr>
        <p:spPr>
          <a:xfrm>
            <a:off x="236461" y="-73585"/>
            <a:ext cx="12531878" cy="2468639"/>
          </a:xfrm>
          <a:prstGeom prst="rect">
            <a:avLst/>
          </a:prstGeom>
        </p:spPr>
        <p:txBody>
          <a:bodyPr/>
          <a:lstStyle/>
          <a:p>
            <a:pPr lvl="0">
              <a:lnSpc>
                <a:spcPct val="70000"/>
              </a:lnSpc>
              <a:defRPr sz="1800">
                <a:solidFill>
                  <a:srgbClr val="000000"/>
                </a:solidFill>
              </a:defRPr>
            </a:pPr>
            <a:r>
              <a:rPr sz="8000" b="1">
                <a:solidFill>
                  <a:srgbClr val="FFFFFF"/>
                </a:solidFill>
                <a:latin typeface="Helvetica"/>
                <a:cs typeface="Helvetica"/>
              </a:rPr>
              <a:t>God </a:t>
            </a:r>
            <a:r>
              <a:rPr sz="8000" b="1" u="sng">
                <a:solidFill>
                  <a:srgbClr val="FFFFFF"/>
                </a:solidFill>
                <a:latin typeface="Helvetica"/>
                <a:cs typeface="Helvetica"/>
              </a:rPr>
              <a:t>Draws</a:t>
            </a:r>
            <a:r>
              <a:rPr sz="8000" b="1">
                <a:solidFill>
                  <a:srgbClr val="FFFFFF"/>
                </a:solidFill>
                <a:latin typeface="Helvetica"/>
                <a:cs typeface="Helvetica"/>
              </a:rPr>
              <a:t> People to</a:t>
            </a:r>
            <a:br>
              <a:rPr sz="8000" b="1">
                <a:solidFill>
                  <a:srgbClr val="FFFFFF"/>
                </a:solidFill>
                <a:latin typeface="Helvetica"/>
                <a:cs typeface="Helvetica"/>
              </a:rPr>
            </a:br>
            <a:r>
              <a:rPr sz="8000" b="1">
                <a:solidFill>
                  <a:srgbClr val="FFFFFF"/>
                </a:solidFill>
                <a:latin typeface="Helvetica"/>
                <a:cs typeface="Helvetica"/>
              </a:rPr>
              <a:t>the Gospel (v. 6).</a:t>
            </a:r>
          </a:p>
        </p:txBody>
      </p:sp>
      <p:sp>
        <p:nvSpPr>
          <p:cNvPr id="53" name="Shape 53"/>
          <p:cNvSpPr>
            <a:spLocks noGrp="1"/>
          </p:cNvSpPr>
          <p:nvPr>
            <p:ph type="body" idx="1"/>
          </p:nvPr>
        </p:nvSpPr>
        <p:spPr>
          <a:xfrm>
            <a:off x="358435" y="2460070"/>
            <a:ext cx="12287931" cy="6992821"/>
          </a:xfrm>
          <a:prstGeom prst="rect">
            <a:avLst/>
          </a:prstGeom>
        </p:spPr>
        <p:txBody>
          <a:bodyPr/>
          <a:lstStyle/>
          <a:p>
            <a:pPr marL="383205" lvl="0" indent="-383205" defTabSz="455675">
              <a:spcBef>
                <a:spcPts val="1800"/>
              </a:spcBef>
              <a:buSzPct val="125000"/>
              <a:defRPr sz="1800">
                <a:solidFill>
                  <a:srgbClr val="000000"/>
                </a:solidFill>
              </a:defRPr>
            </a:pPr>
            <a:r>
              <a:rPr sz="3275" b="1" spc="-32" dirty="0">
                <a:solidFill>
                  <a:srgbClr val="FFFFFF"/>
                </a:solidFill>
                <a:latin typeface="Helvetica"/>
                <a:cs typeface="Helvetica"/>
              </a:rPr>
              <a:t>The Bible clearly teaches that God mercifully </a:t>
            </a:r>
            <a:r>
              <a:rPr sz="3275" b="1" u="sng" spc="-32" dirty="0">
                <a:solidFill>
                  <a:srgbClr val="FFFFFF"/>
                </a:solidFill>
                <a:latin typeface="Helvetica"/>
                <a:cs typeface="Helvetica"/>
              </a:rPr>
              <a:t>chose</a:t>
            </a:r>
            <a:r>
              <a:rPr sz="3275" b="1" spc="-32" dirty="0">
                <a:solidFill>
                  <a:srgbClr val="FFFFFF"/>
                </a:solidFill>
                <a:latin typeface="Helvetica"/>
                <a:cs typeface="Helvetica"/>
              </a:rPr>
              <a:t> believers in eternity past to be rescued, and in time He graciously </a:t>
            </a:r>
            <a:r>
              <a:rPr sz="3275" b="1" u="sng" spc="-32" dirty="0">
                <a:solidFill>
                  <a:srgbClr val="FFFFFF"/>
                </a:solidFill>
                <a:latin typeface="Helvetica"/>
                <a:cs typeface="Helvetica"/>
              </a:rPr>
              <a:t>called</a:t>
            </a:r>
            <a:r>
              <a:rPr sz="3275" b="1" spc="-32" dirty="0">
                <a:solidFill>
                  <a:srgbClr val="FFFFFF"/>
                </a:solidFill>
                <a:latin typeface="Helvetica"/>
                <a:cs typeface="Helvetica"/>
              </a:rPr>
              <a:t> them and began </a:t>
            </a:r>
            <a:r>
              <a:rPr sz="3275" b="1" u="sng" spc="-32" dirty="0">
                <a:solidFill>
                  <a:srgbClr val="FFFFFF"/>
                </a:solidFill>
                <a:latin typeface="Helvetica"/>
                <a:cs typeface="Helvetica"/>
              </a:rPr>
              <a:t>draw</a:t>
            </a:r>
            <a:r>
              <a:rPr sz="3275" b="1" spc="-32" dirty="0">
                <a:solidFill>
                  <a:srgbClr val="FFFFFF"/>
                </a:solidFill>
                <a:latin typeface="Helvetica"/>
                <a:cs typeface="Helvetica"/>
              </a:rPr>
              <a:t> them to Himself (cf. Romans 8:30; 2 Thessalonians 2:13-14; 2 Timothy 1:8-9; 1 Peter 1:15). And, because God had effectively called them, these believers eventually “</a:t>
            </a:r>
            <a:r>
              <a:rPr sz="3275" b="1" u="sng" spc="-32" dirty="0">
                <a:solidFill>
                  <a:srgbClr val="FFFFFF"/>
                </a:solidFill>
                <a:latin typeface="Helvetica"/>
                <a:cs typeface="Helvetica"/>
              </a:rPr>
              <a:t>received</a:t>
            </a:r>
            <a:r>
              <a:rPr sz="3275" b="1" spc="-32" dirty="0">
                <a:solidFill>
                  <a:srgbClr val="FFFFFF"/>
                </a:solidFill>
                <a:latin typeface="Helvetica"/>
                <a:cs typeface="Helvetica"/>
              </a:rPr>
              <a:t>” the gospel (v. 9; cf. 1 Corinthians 15:1-3).</a:t>
            </a:r>
          </a:p>
          <a:p>
            <a:pPr marL="383205" lvl="0" indent="-383205" defTabSz="455675">
              <a:spcBef>
                <a:spcPts val="1800"/>
              </a:spcBef>
              <a:buSzPct val="125000"/>
              <a:defRPr sz="1800">
                <a:solidFill>
                  <a:srgbClr val="000000"/>
                </a:solidFill>
              </a:defRPr>
            </a:pPr>
            <a:r>
              <a:rPr sz="3275" b="1" spc="-32" dirty="0">
                <a:solidFill>
                  <a:srgbClr val="FFFFFF"/>
                </a:solidFill>
                <a:latin typeface="Helvetica"/>
                <a:cs typeface="Helvetica"/>
              </a:rPr>
              <a:t>Since that’s true, we can now understand why Paul is so “astonished” that the Galatian believers were “so quickly deserting” Christ and His gospel of grace. In turning to another quote-unquote gospel, they were going to something altogether 	</a:t>
            </a:r>
            <a:r>
              <a:rPr sz="3275" b="1" u="sng" spc="-32" dirty="0">
                <a:solidFill>
                  <a:srgbClr val="FFFFFF"/>
                </a:solidFill>
                <a:latin typeface="Helvetica"/>
                <a:cs typeface="Helvetica"/>
              </a:rPr>
              <a:t>different</a:t>
            </a:r>
            <a:r>
              <a:rPr sz="3275" b="1" spc="-32" dirty="0">
                <a:solidFill>
                  <a:srgbClr val="FFFFFF"/>
                </a:solidFill>
                <a:latin typeface="Helvetica"/>
                <a:cs typeface="Helvetica"/>
              </a:rPr>
              <a:t>—it was no longer “good news,” but bondage!</a:t>
            </a:r>
          </a:p>
        </p:txBody>
      </p:sp>
    </p:spTree>
  </p:cSld>
  <p:clrMapOvr>
    <a:masterClrMapping/>
  </p:clrMapOvr>
  <p:transition xmlns:p14="http://schemas.microsoft.com/office/powerpoint/2010/main" spd="med">
    <p:dissolve/>
  </p:transition>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iterate>
                                    <p:tmAbs val="0"/>
                                  </p:iterate>
                                  <p:childTnLst>
                                    <p:set>
                                      <p:cBhvr>
                                        <p:cTn id="6" fill="hold"/>
                                        <p:tgtEl>
                                          <p:spTgt spid="53">
                                            <p:bg/>
                                          </p:spTgt>
                                        </p:tgtEl>
                                        <p:attrNameLst>
                                          <p:attrName>style.visibility</p:attrName>
                                        </p:attrNameLst>
                                      </p:cBhvr>
                                      <p:to>
                                        <p:strVal val="visible"/>
                                      </p:to>
                                    </p:set>
                                    <p:animEffect transition="in" filter="dissolve">
                                      <p:cBhvr>
                                        <p:cTn id="7" dur="1000"/>
                                        <p:tgtEl>
                                          <p:spTgt spid="53">
                                            <p:bg/>
                                          </p:spTgt>
                                        </p:tgtEl>
                                      </p:cBhvr>
                                    </p:animEffect>
                                  </p:childTnLst>
                                </p:cTn>
                              </p:par>
                              <p:par>
                                <p:cTn id="8" presetID="9" presetClass="entr" presetSubtype="0" fill="hold" grpId="1">
                                  <p:stCondLst>
                                    <p:cond delay="0"/>
                                  </p:stCondLst>
                                  <p:iterate>
                                    <p:tmAbs val="0"/>
                                  </p:iterate>
                                  <p:childTnLst>
                                    <p:set>
                                      <p:cBhvr>
                                        <p:cTn id="9" fill="hold"/>
                                        <p:tgtEl>
                                          <p:spTgt spid="53">
                                            <p:txEl>
                                              <p:pRg st="0" end="0"/>
                                            </p:txEl>
                                          </p:spTgt>
                                        </p:tgtEl>
                                        <p:attrNameLst>
                                          <p:attrName>style.visibility</p:attrName>
                                        </p:attrNameLst>
                                      </p:cBhvr>
                                      <p:to>
                                        <p:strVal val="visible"/>
                                      </p:to>
                                    </p:set>
                                    <p:animEffect transition="in" filter="dissolve">
                                      <p:cBhvr>
                                        <p:cTn id="10" dur="1000"/>
                                        <p:tgtEl>
                                          <p:spTgt spid="5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iterate>
                                    <p:tmAbs val="0"/>
                                  </p:iterate>
                                  <p:childTnLst>
                                    <p:set>
                                      <p:cBhvr>
                                        <p:cTn id="14" fill="hold"/>
                                        <p:tgtEl>
                                          <p:spTgt spid="53">
                                            <p:txEl>
                                              <p:pRg st="1" end="1"/>
                                            </p:txEl>
                                          </p:spTgt>
                                        </p:tgtEl>
                                        <p:attrNameLst>
                                          <p:attrName>style.visibility</p:attrName>
                                        </p:attrNameLst>
                                      </p:cBhvr>
                                      <p:to>
                                        <p:strVal val="visible"/>
                                      </p:to>
                                    </p:set>
                                    <p:animEffect transition="in" filter="dissolve">
                                      <p:cBhvr>
                                        <p:cTn id="15" dur="1000"/>
                                        <p:tgtEl>
                                          <p:spTgt spid="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BLANK 2.jpg"/>
          <p:cNvPicPr/>
          <p:nvPr/>
        </p:nvPicPr>
        <p:blipFill>
          <a:blip r:embed="rId2">
            <a:extLst/>
          </a:blip>
          <a:stretch>
            <a:fillRect/>
          </a:stretch>
        </p:blipFill>
        <p:spPr>
          <a:xfrm>
            <a:off x="-1" y="-1"/>
            <a:ext cx="13004801" cy="9753601"/>
          </a:xfrm>
          <a:prstGeom prst="rect">
            <a:avLst/>
          </a:prstGeom>
          <a:ln w="12700">
            <a:miter lim="400000"/>
          </a:ln>
        </p:spPr>
      </p:pic>
      <p:sp>
        <p:nvSpPr>
          <p:cNvPr id="56" name="Shape 56"/>
          <p:cNvSpPr>
            <a:spLocks noGrp="1"/>
          </p:cNvSpPr>
          <p:nvPr>
            <p:ph type="title"/>
          </p:nvPr>
        </p:nvSpPr>
        <p:spPr>
          <a:xfrm>
            <a:off x="236461" y="-73585"/>
            <a:ext cx="12531878" cy="2468639"/>
          </a:xfrm>
          <a:prstGeom prst="rect">
            <a:avLst/>
          </a:prstGeom>
        </p:spPr>
        <p:txBody>
          <a:bodyPr/>
          <a:lstStyle/>
          <a:p>
            <a:pPr lvl="0">
              <a:lnSpc>
                <a:spcPct val="70000"/>
              </a:lnSpc>
              <a:defRPr sz="1800">
                <a:solidFill>
                  <a:srgbClr val="000000"/>
                </a:solidFill>
              </a:defRPr>
            </a:pPr>
            <a:r>
              <a:rPr sz="8000" b="1">
                <a:solidFill>
                  <a:srgbClr val="FFFFFF"/>
                </a:solidFill>
                <a:latin typeface="Helvetica"/>
                <a:cs typeface="Helvetica"/>
              </a:rPr>
              <a:t>Men </a:t>
            </a:r>
            <a:r>
              <a:rPr sz="8000" b="1" u="sng">
                <a:solidFill>
                  <a:srgbClr val="FFFFFF"/>
                </a:solidFill>
                <a:latin typeface="Helvetica"/>
                <a:cs typeface="Helvetica"/>
              </a:rPr>
              <a:t>Distort</a:t>
            </a:r>
            <a:r>
              <a:rPr sz="8000" b="1">
                <a:solidFill>
                  <a:srgbClr val="FFFFFF"/>
                </a:solidFill>
                <a:latin typeface="Helvetica"/>
                <a:cs typeface="Helvetica"/>
              </a:rPr>
              <a:t> the</a:t>
            </a:r>
            <a:br>
              <a:rPr sz="8000" b="1">
                <a:solidFill>
                  <a:srgbClr val="FFFFFF"/>
                </a:solidFill>
                <a:latin typeface="Helvetica"/>
                <a:cs typeface="Helvetica"/>
              </a:rPr>
            </a:br>
            <a:r>
              <a:rPr sz="8000" b="1">
                <a:solidFill>
                  <a:srgbClr val="FFFFFF"/>
                </a:solidFill>
                <a:latin typeface="Helvetica"/>
                <a:cs typeface="Helvetica"/>
              </a:rPr>
              <a:t>Gospel (vv. 7-9).</a:t>
            </a:r>
          </a:p>
        </p:txBody>
      </p:sp>
      <p:sp>
        <p:nvSpPr>
          <p:cNvPr id="57" name="Shape 57"/>
          <p:cNvSpPr>
            <a:spLocks noGrp="1"/>
          </p:cNvSpPr>
          <p:nvPr>
            <p:ph type="body" idx="1"/>
          </p:nvPr>
        </p:nvSpPr>
        <p:spPr>
          <a:xfrm>
            <a:off x="358435" y="2229819"/>
            <a:ext cx="12287931" cy="7375162"/>
          </a:xfrm>
          <a:prstGeom prst="rect">
            <a:avLst/>
          </a:prstGeom>
        </p:spPr>
        <p:txBody>
          <a:bodyPr>
            <a:normAutofit lnSpcReduction="10000"/>
          </a:bodyPr>
          <a:lstStyle/>
          <a:p>
            <a:pPr marL="407770" lvl="0" indent="-407770" defTabSz="484886">
              <a:spcBef>
                <a:spcPts val="1900"/>
              </a:spcBef>
              <a:buSzPct val="125000"/>
              <a:defRPr sz="1800">
                <a:solidFill>
                  <a:srgbClr val="000000"/>
                </a:solidFill>
              </a:defRPr>
            </a:pPr>
            <a:r>
              <a:rPr sz="3486" b="1" spc="-34" dirty="0">
                <a:solidFill>
                  <a:srgbClr val="FFFFFF"/>
                </a:solidFill>
                <a:latin typeface="Helvetica"/>
                <a:cs typeface="Helvetica"/>
              </a:rPr>
              <a:t>False teachers from without and wolves from within were </a:t>
            </a:r>
            <a:r>
              <a:rPr sz="3486" b="1" u="sng" spc="-34" dirty="0">
                <a:solidFill>
                  <a:srgbClr val="FFFFFF"/>
                </a:solidFill>
                <a:latin typeface="Helvetica"/>
                <a:cs typeface="Helvetica"/>
              </a:rPr>
              <a:t>shaking</a:t>
            </a:r>
            <a:r>
              <a:rPr sz="3486" b="1" spc="-34" dirty="0">
                <a:solidFill>
                  <a:srgbClr val="FFFFFF"/>
                </a:solidFill>
                <a:latin typeface="Helvetica"/>
                <a:cs typeface="Helvetica"/>
              </a:rPr>
              <a:t> up this congregation by adding works to salvation cf. 3:3; 4:9; 5:7), thereby “distorting” it into a </a:t>
            </a:r>
            <a:r>
              <a:rPr sz="3486" b="1" u="sng" spc="-34" dirty="0">
                <a:solidFill>
                  <a:srgbClr val="FFFFFF"/>
                </a:solidFill>
                <a:latin typeface="Helvetica"/>
                <a:cs typeface="Helvetica"/>
              </a:rPr>
              <a:t>non</a:t>
            </a:r>
            <a:r>
              <a:rPr sz="3486" b="1" spc="-34" dirty="0">
                <a:solidFill>
                  <a:srgbClr val="FFFFFF"/>
                </a:solidFill>
                <a:latin typeface="Helvetica"/>
                <a:cs typeface="Helvetica"/>
              </a:rPr>
              <a:t>-gospel.</a:t>
            </a:r>
          </a:p>
          <a:p>
            <a:pPr marL="407770" lvl="0" indent="-407770" defTabSz="484886">
              <a:spcBef>
                <a:spcPts val="1900"/>
              </a:spcBef>
              <a:buSzPct val="125000"/>
              <a:defRPr sz="1800">
                <a:solidFill>
                  <a:srgbClr val="000000"/>
                </a:solidFill>
              </a:defRPr>
            </a:pPr>
            <a:r>
              <a:rPr sz="3486" b="1" spc="-34" dirty="0">
                <a:solidFill>
                  <a:srgbClr val="FFFFFF"/>
                </a:solidFill>
                <a:latin typeface="Helvetica"/>
                <a:cs typeface="Helvetica"/>
              </a:rPr>
              <a:t>Furthermore, we ascertain from verse 10 that these false teachers were even maligning Paul by lying about his </a:t>
            </a:r>
            <a:r>
              <a:rPr sz="3486" b="1" u="sng" spc="-34" dirty="0">
                <a:solidFill>
                  <a:srgbClr val="FFFFFF"/>
                </a:solidFill>
                <a:latin typeface="Helvetica"/>
                <a:cs typeface="Helvetica"/>
              </a:rPr>
              <a:t>motives</a:t>
            </a:r>
            <a:r>
              <a:rPr sz="3486" b="1" spc="-34" dirty="0">
                <a:solidFill>
                  <a:srgbClr val="FFFFFF"/>
                </a:solidFill>
                <a:latin typeface="Helvetica"/>
                <a:cs typeface="Helvetica"/>
              </a:rPr>
              <a:t> and </a:t>
            </a:r>
            <a:r>
              <a:rPr sz="3486" b="1" u="sng" spc="-34" dirty="0">
                <a:solidFill>
                  <a:srgbClr val="FFFFFF"/>
                </a:solidFill>
                <a:latin typeface="Helvetica"/>
                <a:cs typeface="Helvetica"/>
              </a:rPr>
              <a:t>message</a:t>
            </a:r>
            <a:r>
              <a:rPr sz="3486" b="1" spc="-34" dirty="0">
                <a:solidFill>
                  <a:srgbClr val="FFFFFF"/>
                </a:solidFill>
                <a:latin typeface="Helvetica"/>
                <a:cs typeface="Helvetica"/>
              </a:rPr>
              <a:t>.</a:t>
            </a:r>
          </a:p>
          <a:p>
            <a:pPr marL="407770" lvl="0" indent="-407770" defTabSz="484886">
              <a:spcBef>
                <a:spcPts val="1900"/>
              </a:spcBef>
              <a:buSzPct val="125000"/>
              <a:defRPr sz="1800">
                <a:solidFill>
                  <a:srgbClr val="000000"/>
                </a:solidFill>
              </a:defRPr>
            </a:pPr>
            <a:r>
              <a:rPr sz="3486" b="1" spc="-34" dirty="0">
                <a:solidFill>
                  <a:srgbClr val="FFFFFF"/>
                </a:solidFill>
                <a:latin typeface="Helvetica"/>
                <a:cs typeface="Helvetica"/>
              </a:rPr>
              <a:t>The sober tragedy of a false “gospel” is that it is absolutely and totally</a:t>
            </a:r>
            <a:br>
              <a:rPr sz="3486" b="1" spc="-34" dirty="0">
                <a:solidFill>
                  <a:srgbClr val="FFFFFF"/>
                </a:solidFill>
                <a:latin typeface="Helvetica"/>
                <a:cs typeface="Helvetica"/>
              </a:rPr>
            </a:br>
            <a:r>
              <a:rPr sz="3486" b="1" spc="-34" dirty="0">
                <a:solidFill>
                  <a:srgbClr val="FFFFFF"/>
                </a:solidFill>
                <a:latin typeface="Helvetica"/>
                <a:cs typeface="Helvetica"/>
              </a:rPr>
              <a:t> </a:t>
            </a:r>
            <a:r>
              <a:rPr sz="3486" b="1" u="sng" spc="-34" dirty="0">
                <a:solidFill>
                  <a:srgbClr val="FFFFFF"/>
                </a:solidFill>
                <a:latin typeface="Helvetica"/>
                <a:cs typeface="Helvetica"/>
              </a:rPr>
              <a:t>deceptive</a:t>
            </a:r>
            <a:r>
              <a:rPr sz="3486" b="1" spc="-34" dirty="0">
                <a:solidFill>
                  <a:srgbClr val="FFFFFF"/>
                </a:solidFill>
                <a:latin typeface="Helvetica"/>
                <a:cs typeface="Helvetica"/>
              </a:rPr>
              <a:t>—while telling people that it will bring them to Jesus Christ, it pulls them away</a:t>
            </a:r>
          </a:p>
          <a:p>
            <a:pPr marL="407770" lvl="0" indent="-407770" defTabSz="484886">
              <a:spcBef>
                <a:spcPts val="1900"/>
              </a:spcBef>
              <a:buSzPct val="125000"/>
              <a:defRPr sz="1800">
                <a:solidFill>
                  <a:srgbClr val="000000"/>
                </a:solidFill>
              </a:defRPr>
            </a:pPr>
            <a:r>
              <a:rPr sz="3486" b="1" spc="-34" dirty="0">
                <a:solidFill>
                  <a:srgbClr val="FFFFFF"/>
                </a:solidFill>
                <a:latin typeface="Helvetica"/>
                <a:cs typeface="Helvetica"/>
              </a:rPr>
              <a:t>Similarly, for the misguided or heartless preachers of this false “gospel,” there is only </a:t>
            </a:r>
            <a:r>
              <a:rPr sz="3486" b="1" u="sng" spc="-34" dirty="0">
                <a:solidFill>
                  <a:srgbClr val="FFFFFF"/>
                </a:solidFill>
                <a:latin typeface="Helvetica"/>
                <a:cs typeface="Helvetica"/>
              </a:rPr>
              <a:t>damnation</a:t>
            </a:r>
            <a:r>
              <a:rPr sz="3486" b="1" spc="-34" dirty="0">
                <a:solidFill>
                  <a:srgbClr val="FFFFFF"/>
                </a:solidFill>
                <a:latin typeface="Helvetica"/>
                <a:cs typeface="Helvetica"/>
              </a:rPr>
              <a:t> or a “curse.”</a:t>
            </a:r>
          </a:p>
        </p:txBody>
      </p:sp>
    </p:spTree>
  </p:cSld>
  <p:clrMapOvr>
    <a:masterClrMapping/>
  </p:clrMapOvr>
  <p:transition xmlns:p14="http://schemas.microsoft.com/office/powerpoint/2010/main" spd="med">
    <p:dissolve/>
  </p:transition>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iterate>
                                    <p:tmAbs val="0"/>
                                  </p:iterate>
                                  <p:childTnLst>
                                    <p:set>
                                      <p:cBhvr>
                                        <p:cTn id="6" fill="hold"/>
                                        <p:tgtEl>
                                          <p:spTgt spid="57">
                                            <p:bg/>
                                          </p:spTgt>
                                        </p:tgtEl>
                                        <p:attrNameLst>
                                          <p:attrName>style.visibility</p:attrName>
                                        </p:attrNameLst>
                                      </p:cBhvr>
                                      <p:to>
                                        <p:strVal val="visible"/>
                                      </p:to>
                                    </p:set>
                                    <p:animEffect transition="in" filter="dissolve">
                                      <p:cBhvr>
                                        <p:cTn id="7" dur="1000"/>
                                        <p:tgtEl>
                                          <p:spTgt spid="57">
                                            <p:bg/>
                                          </p:spTgt>
                                        </p:tgtEl>
                                      </p:cBhvr>
                                    </p:animEffect>
                                  </p:childTnLst>
                                </p:cTn>
                              </p:par>
                              <p:par>
                                <p:cTn id="8" presetID="9" presetClass="entr" presetSubtype="0" fill="hold" grpId="1">
                                  <p:stCondLst>
                                    <p:cond delay="0"/>
                                  </p:stCondLst>
                                  <p:iterate>
                                    <p:tmAbs val="0"/>
                                  </p:iterate>
                                  <p:childTnLst>
                                    <p:set>
                                      <p:cBhvr>
                                        <p:cTn id="9" fill="hold"/>
                                        <p:tgtEl>
                                          <p:spTgt spid="57">
                                            <p:txEl>
                                              <p:pRg st="0" end="0"/>
                                            </p:txEl>
                                          </p:spTgt>
                                        </p:tgtEl>
                                        <p:attrNameLst>
                                          <p:attrName>style.visibility</p:attrName>
                                        </p:attrNameLst>
                                      </p:cBhvr>
                                      <p:to>
                                        <p:strVal val="visible"/>
                                      </p:to>
                                    </p:set>
                                    <p:animEffect transition="in" filter="dissolve">
                                      <p:cBhvr>
                                        <p:cTn id="10" dur="1000"/>
                                        <p:tgtEl>
                                          <p:spTgt spid="5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iterate>
                                    <p:tmAbs val="0"/>
                                  </p:iterate>
                                  <p:childTnLst>
                                    <p:set>
                                      <p:cBhvr>
                                        <p:cTn id="14" fill="hold"/>
                                        <p:tgtEl>
                                          <p:spTgt spid="57">
                                            <p:txEl>
                                              <p:pRg st="1" end="1"/>
                                            </p:txEl>
                                          </p:spTgt>
                                        </p:tgtEl>
                                        <p:attrNameLst>
                                          <p:attrName>style.visibility</p:attrName>
                                        </p:attrNameLst>
                                      </p:cBhvr>
                                      <p:to>
                                        <p:strVal val="visible"/>
                                      </p:to>
                                    </p:set>
                                    <p:animEffect transition="in" filter="dissolve">
                                      <p:cBhvr>
                                        <p:cTn id="15" dur="1000"/>
                                        <p:tgtEl>
                                          <p:spTgt spid="5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1" nodeType="clickEffect">
                                  <p:stCondLst>
                                    <p:cond delay="0"/>
                                  </p:stCondLst>
                                  <p:iterate>
                                    <p:tmAbs val="0"/>
                                  </p:iterate>
                                  <p:childTnLst>
                                    <p:set>
                                      <p:cBhvr>
                                        <p:cTn id="19" fill="hold"/>
                                        <p:tgtEl>
                                          <p:spTgt spid="57">
                                            <p:txEl>
                                              <p:pRg st="2" end="2"/>
                                            </p:txEl>
                                          </p:spTgt>
                                        </p:tgtEl>
                                        <p:attrNameLst>
                                          <p:attrName>style.visibility</p:attrName>
                                        </p:attrNameLst>
                                      </p:cBhvr>
                                      <p:to>
                                        <p:strVal val="visible"/>
                                      </p:to>
                                    </p:set>
                                    <p:animEffect transition="in" filter="dissolve">
                                      <p:cBhvr>
                                        <p:cTn id="20" dur="1000"/>
                                        <p:tgtEl>
                                          <p:spTgt spid="5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1" nodeType="clickEffect">
                                  <p:stCondLst>
                                    <p:cond delay="0"/>
                                  </p:stCondLst>
                                  <p:iterate>
                                    <p:tmAbs val="0"/>
                                  </p:iterate>
                                  <p:childTnLst>
                                    <p:set>
                                      <p:cBhvr>
                                        <p:cTn id="24" fill="hold"/>
                                        <p:tgtEl>
                                          <p:spTgt spid="57">
                                            <p:txEl>
                                              <p:pRg st="3" end="3"/>
                                            </p:txEl>
                                          </p:spTgt>
                                        </p:tgtEl>
                                        <p:attrNameLst>
                                          <p:attrName>style.visibility</p:attrName>
                                        </p:attrNameLst>
                                      </p:cBhvr>
                                      <p:to>
                                        <p:strVal val="visible"/>
                                      </p:to>
                                    </p:set>
                                    <p:animEffect transition="in" filter="dissolve">
                                      <p:cBhvr>
                                        <p:cTn id="25" dur="1000"/>
                                        <p:tgtEl>
                                          <p:spTgt spid="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BLANK 2.jpg"/>
          <p:cNvPicPr/>
          <p:nvPr/>
        </p:nvPicPr>
        <p:blipFill>
          <a:blip r:embed="rId2">
            <a:extLst/>
          </a:blip>
          <a:stretch>
            <a:fillRect/>
          </a:stretch>
        </p:blipFill>
        <p:spPr>
          <a:xfrm>
            <a:off x="-1" y="-1"/>
            <a:ext cx="13004801" cy="9753601"/>
          </a:xfrm>
          <a:prstGeom prst="rect">
            <a:avLst/>
          </a:prstGeom>
          <a:ln w="12700">
            <a:miter lim="400000"/>
          </a:ln>
        </p:spPr>
      </p:pic>
      <p:sp>
        <p:nvSpPr>
          <p:cNvPr id="60" name="Shape 60"/>
          <p:cNvSpPr>
            <a:spLocks noGrp="1"/>
          </p:cNvSpPr>
          <p:nvPr>
            <p:ph type="title"/>
          </p:nvPr>
        </p:nvSpPr>
        <p:spPr>
          <a:xfrm>
            <a:off x="236461" y="-73585"/>
            <a:ext cx="12531878" cy="2468639"/>
          </a:xfrm>
          <a:prstGeom prst="rect">
            <a:avLst/>
          </a:prstGeom>
        </p:spPr>
        <p:txBody>
          <a:bodyPr/>
          <a:lstStyle/>
          <a:p>
            <a:pPr lvl="0">
              <a:lnSpc>
                <a:spcPct val="70000"/>
              </a:lnSpc>
              <a:defRPr sz="1800">
                <a:solidFill>
                  <a:srgbClr val="000000"/>
                </a:solidFill>
              </a:defRPr>
            </a:pPr>
            <a:r>
              <a:rPr sz="8000" b="1">
                <a:solidFill>
                  <a:srgbClr val="FFFFFF"/>
                </a:solidFill>
                <a:latin typeface="Helvetica"/>
                <a:cs typeface="Helvetica"/>
              </a:rPr>
              <a:t>We Must </a:t>
            </a:r>
            <a:r>
              <a:rPr sz="8000" b="1" u="sng">
                <a:solidFill>
                  <a:srgbClr val="FFFFFF"/>
                </a:solidFill>
                <a:latin typeface="Helvetica"/>
                <a:cs typeface="Helvetica"/>
              </a:rPr>
              <a:t>Proclaim</a:t>
            </a:r>
            <a:r>
              <a:rPr sz="8000" b="1">
                <a:solidFill>
                  <a:srgbClr val="FFFFFF"/>
                </a:solidFill>
                <a:latin typeface="Helvetica"/>
                <a:cs typeface="Helvetica"/>
              </a:rPr>
              <a:t/>
            </a:r>
            <a:br>
              <a:rPr sz="8000" b="1">
                <a:solidFill>
                  <a:srgbClr val="FFFFFF"/>
                </a:solidFill>
                <a:latin typeface="Helvetica"/>
                <a:cs typeface="Helvetica"/>
              </a:rPr>
            </a:br>
            <a:r>
              <a:rPr sz="8000" b="1">
                <a:solidFill>
                  <a:srgbClr val="FFFFFF"/>
                </a:solidFill>
                <a:latin typeface="Helvetica"/>
                <a:cs typeface="Helvetica"/>
              </a:rPr>
              <a:t>the Gospel (vv. 10-11).</a:t>
            </a:r>
          </a:p>
        </p:txBody>
      </p:sp>
      <p:sp>
        <p:nvSpPr>
          <p:cNvPr id="61" name="Shape 61"/>
          <p:cNvSpPr>
            <a:spLocks noGrp="1"/>
          </p:cNvSpPr>
          <p:nvPr>
            <p:ph type="body" idx="1"/>
          </p:nvPr>
        </p:nvSpPr>
        <p:spPr>
          <a:xfrm>
            <a:off x="358435" y="2460070"/>
            <a:ext cx="12287931" cy="6992821"/>
          </a:xfrm>
          <a:prstGeom prst="rect">
            <a:avLst/>
          </a:prstGeom>
        </p:spPr>
        <p:txBody>
          <a:bodyPr/>
          <a:lstStyle/>
          <a:p>
            <a:pPr marL="491289" lvl="0" indent="-491289">
              <a:spcBef>
                <a:spcPts val="2400"/>
              </a:spcBef>
              <a:buSzPct val="125000"/>
              <a:defRPr sz="1800">
                <a:solidFill>
                  <a:srgbClr val="000000"/>
                </a:solidFill>
              </a:defRPr>
            </a:pPr>
            <a:r>
              <a:rPr sz="4200" b="1" spc="-42" dirty="0">
                <a:solidFill>
                  <a:srgbClr val="FFFFFF"/>
                </a:solidFill>
                <a:latin typeface="Helvetica"/>
                <a:cs typeface="Helvetica"/>
              </a:rPr>
              <a:t>In a word, </a:t>
            </a:r>
            <a:r>
              <a:rPr sz="4200" b="1" i="1" u="sng" spc="-42" dirty="0">
                <a:solidFill>
                  <a:srgbClr val="FFFFFF"/>
                </a:solidFill>
                <a:latin typeface="Helvetica"/>
                <a:cs typeface="Helvetica"/>
              </a:rPr>
              <a:t>we</a:t>
            </a:r>
            <a:r>
              <a:rPr sz="4200" b="1" spc="-42" dirty="0">
                <a:solidFill>
                  <a:srgbClr val="FFFFFF"/>
                </a:solidFill>
                <a:latin typeface="Helvetica"/>
                <a:cs typeface="Helvetica"/>
              </a:rPr>
              <a:t> are the answer—believers who so prioritize the gospel of grace, that they proclaim it wherever they can as </a:t>
            </a:r>
            <a:r>
              <a:rPr sz="4200" b="1" u="sng" spc="-42" dirty="0">
                <a:solidFill>
                  <a:srgbClr val="FFFFFF"/>
                </a:solidFill>
                <a:latin typeface="Helvetica"/>
                <a:cs typeface="Helvetica"/>
              </a:rPr>
              <a:t>slaves</a:t>
            </a:r>
            <a:r>
              <a:rPr sz="4200" b="1" spc="-42" dirty="0">
                <a:solidFill>
                  <a:srgbClr val="FFFFFF"/>
                </a:solidFill>
                <a:latin typeface="Helvetica"/>
                <a:cs typeface="Helvetica"/>
              </a:rPr>
              <a:t> to this mission, rejecting the </a:t>
            </a:r>
            <a:r>
              <a:rPr sz="4200" b="1" u="sng" spc="-42" dirty="0">
                <a:solidFill>
                  <a:srgbClr val="FFFFFF"/>
                </a:solidFill>
                <a:latin typeface="Helvetica"/>
                <a:cs typeface="Helvetica"/>
              </a:rPr>
              <a:t>pressure</a:t>
            </a:r>
            <a:r>
              <a:rPr sz="4200" b="1" spc="-42" dirty="0">
                <a:solidFill>
                  <a:srgbClr val="FFFFFF"/>
                </a:solidFill>
                <a:latin typeface="Helvetica"/>
                <a:cs typeface="Helvetica"/>
              </a:rPr>
              <a:t> of man.</a:t>
            </a:r>
          </a:p>
        </p:txBody>
      </p:sp>
    </p:spTree>
  </p:cSld>
  <p:clrMapOvr>
    <a:masterClrMapping/>
  </p:clrMapOvr>
  <p:transition xmlns:p14="http://schemas.microsoft.com/office/powerpoint/2010/main" spd="med">
    <p:dissolve/>
  </p:transition>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iterate>
                                    <p:tmAbs val="0"/>
                                  </p:iterate>
                                  <p:childTnLst>
                                    <p:set>
                                      <p:cBhvr>
                                        <p:cTn id="6" fill="hold"/>
                                        <p:tgtEl>
                                          <p:spTgt spid="61">
                                            <p:bg/>
                                          </p:spTgt>
                                        </p:tgtEl>
                                        <p:attrNameLst>
                                          <p:attrName>style.visibility</p:attrName>
                                        </p:attrNameLst>
                                      </p:cBhvr>
                                      <p:to>
                                        <p:strVal val="visible"/>
                                      </p:to>
                                    </p:set>
                                    <p:animEffect transition="in" filter="dissolve">
                                      <p:cBhvr>
                                        <p:cTn id="7" dur="1000"/>
                                        <p:tgtEl>
                                          <p:spTgt spid="61">
                                            <p:bg/>
                                          </p:spTgt>
                                        </p:tgtEl>
                                      </p:cBhvr>
                                    </p:animEffect>
                                  </p:childTnLst>
                                </p:cTn>
                              </p:par>
                              <p:par>
                                <p:cTn id="8" presetID="9" presetClass="entr" presetSubtype="0" fill="hold" grpId="1">
                                  <p:stCondLst>
                                    <p:cond delay="0"/>
                                  </p:stCondLst>
                                  <p:iterate>
                                    <p:tmAbs val="0"/>
                                  </p:iterate>
                                  <p:childTnLst>
                                    <p:set>
                                      <p:cBhvr>
                                        <p:cTn id="9" fill="hold"/>
                                        <p:tgtEl>
                                          <p:spTgt spid="61">
                                            <p:txEl>
                                              <p:pRg st="0" end="0"/>
                                            </p:txEl>
                                          </p:spTgt>
                                        </p:tgtEl>
                                        <p:attrNameLst>
                                          <p:attrName>style.visibility</p:attrName>
                                        </p:attrNameLst>
                                      </p:cBhvr>
                                      <p:to>
                                        <p:strVal val="visible"/>
                                      </p:to>
                                    </p:set>
                                    <p:animEffect transition="in" filter="dissolve">
                                      <p:cBhvr>
                                        <p:cTn id="10" dur="1000"/>
                                        <p:tgtEl>
                                          <p:spTgt spid="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MAIN.jpg"/>
          <p:cNvPicPr/>
          <p:nvPr/>
        </p:nvPicPr>
        <p:blipFill>
          <a:blip r:embed="rId2">
            <a:extLst/>
          </a:blip>
          <a:stretch>
            <a:fillRect/>
          </a:stretch>
        </p:blipFill>
        <p:spPr>
          <a:xfrm>
            <a:off x="2884" y="-1"/>
            <a:ext cx="12999032" cy="9753601"/>
          </a:xfrm>
          <a:prstGeom prst="rect">
            <a:avLst/>
          </a:prstGeom>
          <a:ln w="12700">
            <a:miter lim="400000"/>
          </a:ln>
        </p:spPr>
      </p:pic>
      <p:sp>
        <p:nvSpPr>
          <p:cNvPr id="64" name="Shape 64"/>
          <p:cNvSpPr/>
          <p:nvPr/>
        </p:nvSpPr>
        <p:spPr>
          <a:xfrm>
            <a:off x="7625465" y="6314923"/>
            <a:ext cx="4662670" cy="238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solidFill>
                  <a:srgbClr val="000000"/>
                </a:solidFill>
              </a:defRPr>
            </a:pPr>
            <a:r>
              <a:rPr sz="5000">
                <a:solidFill>
                  <a:srgbClr val="FFFFFF"/>
                </a:solidFill>
              </a:rPr>
              <a:t>LESSON 2</a:t>
            </a:r>
          </a:p>
          <a:p>
            <a:pPr lvl="0">
              <a:defRPr sz="1800">
                <a:solidFill>
                  <a:srgbClr val="000000"/>
                </a:solidFill>
              </a:defRPr>
            </a:pPr>
            <a:r>
              <a:rPr sz="5000">
                <a:solidFill>
                  <a:srgbClr val="FFFFFF"/>
                </a:solidFill>
              </a:rPr>
              <a:t>The Source of the Gospel</a:t>
            </a:r>
          </a:p>
        </p:txBody>
      </p:sp>
    </p:spTree>
  </p:cSld>
  <p:clrMapOvr>
    <a:masterClrMapping/>
  </p:clrMapOvr>
  <p:transition xmlns:p14="http://schemas.microsoft.com/office/powerpoint/2010/main" spd="med">
    <p:dissolv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739</Words>
  <Application>Microsoft Macintosh PowerPoint</Application>
  <PresentationFormat>Custom</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Black</vt:lpstr>
      <vt:lpstr>PowerPoint Presentation</vt:lpstr>
      <vt:lpstr>The Heresy in Galatia</vt:lpstr>
      <vt:lpstr>Paul’s Gospel</vt:lpstr>
      <vt:lpstr>The Source of the Gospel</vt:lpstr>
      <vt:lpstr>God Reveals the Gospel (vv. 11-12).</vt:lpstr>
      <vt:lpstr>God Draws People to the Gospel (v. 6).</vt:lpstr>
      <vt:lpstr>Men Distort the Gospel (vv. 7-9).</vt:lpstr>
      <vt:lpstr>We Must Proclaim the Gospel (vv. 10-11).</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Keith Lewis</cp:lastModifiedBy>
  <cp:revision>1</cp:revision>
  <dcterms:modified xsi:type="dcterms:W3CDTF">2014-08-30T22:04:56Z</dcterms:modified>
</cp:coreProperties>
</file>