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392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2012083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MAI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4" y="-1"/>
            <a:ext cx="12999032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7325212" y="6346335"/>
            <a:ext cx="5310293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LESSON 13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Dealing with Sin as a Church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BLANK 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403865" y="1650797"/>
            <a:ext cx="12197071" cy="7664397"/>
          </a:xfrm>
          <a:prstGeom prst="rect">
            <a:avLst/>
          </a:prstGeom>
        </p:spPr>
        <p:txBody>
          <a:bodyPr/>
          <a:lstStyle/>
          <a:p>
            <a:pPr marL="437247" lvl="0" indent="-437247" defTabSz="519937">
              <a:spcBef>
                <a:spcPts val="17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738" b="1">
                <a:latin typeface="Helvetica"/>
                <a:ea typeface="Helvetica"/>
                <a:cs typeface="Helvetica"/>
                <a:sym typeface="Helvetica"/>
              </a:rPr>
              <a:t>Since Christian freedom is not about me, but others, then its fruit of Spirit-filled ministry is service to its brothers and sisters even when they are gravely straying. Continuing and even specifically applying the principles of Galatians 5:13-26, Paul deals now with this topic of erring brothers and sisters and puts it squarely in the realm of local church ministry.</a:t>
            </a:r>
          </a:p>
          <a:p>
            <a:pPr marL="437247" lvl="0" indent="-437247" defTabSz="519937">
              <a:spcBef>
                <a:spcPts val="17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738" b="1">
                <a:latin typeface="Helvetica"/>
                <a:ea typeface="Helvetica"/>
                <a:cs typeface="Helvetica"/>
                <a:sym typeface="Helvetica"/>
              </a:rPr>
              <a:t>In this passage, Paul’s message is clear—we must </a:t>
            </a:r>
            <a:r>
              <a:rPr sz="3738" b="1" u="sng">
                <a:latin typeface="Helvetica"/>
                <a:ea typeface="Helvetica"/>
                <a:cs typeface="Helvetica"/>
                <a:sym typeface="Helvetica"/>
              </a:rPr>
              <a:t>deal seriously</a:t>
            </a:r>
            <a:r>
              <a:rPr sz="3738" b="1">
                <a:latin typeface="Helvetica"/>
                <a:ea typeface="Helvetica"/>
                <a:cs typeface="Helvetica"/>
                <a:sym typeface="Helvetica"/>
              </a:rPr>
              <a:t> with sin, or </a:t>
            </a:r>
            <a:r>
              <a:rPr sz="3738" b="1" u="sng">
                <a:latin typeface="Helvetica"/>
                <a:ea typeface="Helvetica"/>
                <a:cs typeface="Helvetica"/>
                <a:sym typeface="Helvetica"/>
              </a:rPr>
              <a:t>sin</a:t>
            </a:r>
            <a:r>
              <a:rPr sz="3738" b="1">
                <a:latin typeface="Helvetica"/>
                <a:ea typeface="Helvetica"/>
                <a:cs typeface="Helvetica"/>
                <a:sym typeface="Helvetica"/>
              </a:rPr>
              <a:t> will deal seriously with us. That message reveals to us both a spiritual responsibility and some compelling reasons.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 idx="4294967295"/>
          </p:nvPr>
        </p:nvSpPr>
        <p:spPr>
          <a:xfrm>
            <a:off x="236461" y="99180"/>
            <a:ext cx="12531878" cy="167519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8000" b="1"/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53464" y="2609399"/>
            <a:ext cx="12297872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3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Instruction about the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process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1-2)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Situation (v. 1a)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Resolution (v. 1b)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Disposition (vv. 1c-2)</a:t>
            </a:r>
          </a:p>
          <a:p>
            <a:pPr marL="2015289" lvl="2" indent="-491289">
              <a:spcBef>
                <a:spcPts val="3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Personally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</a:p>
          <a:p>
            <a:pPr marL="2015289" lvl="2" indent="-491289">
              <a:spcBef>
                <a:spcPts val="3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Mutually </a:t>
            </a:r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7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FFFFFF"/>
                </a:solidFill>
              </a:rPr>
              <a:t>The Responsibility: Deal Seriously with Sin (vv. 1-6)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353464" y="2609399"/>
            <a:ext cx="12297872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3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Instruction about the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process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1-2)</a:t>
            </a:r>
          </a:p>
          <a:p>
            <a:pPr marL="729915" lvl="0" indent="-729915">
              <a:spcBef>
                <a:spcPts val="3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Instruction for the people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correcting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3-5)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Proper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evaluation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3)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Private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examination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4)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Personal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experience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5)</a:t>
            </a:r>
          </a:p>
          <a:p>
            <a:pPr marL="729915" lvl="0" indent="-729915">
              <a:spcBef>
                <a:spcPts val="3000"/>
              </a:spcBef>
              <a:buSzPct val="100000"/>
              <a:buAutoNum type="arabicPeriod" startAt="3"/>
              <a:defRPr sz="1800">
                <a:solidFill>
                  <a:srgbClr val="000000"/>
                </a:solidFill>
              </a:defRPr>
            </a:pPr>
            <a:r>
              <a:rPr sz="4200" b="1" spc="-126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Instruction for the people </a:t>
            </a:r>
            <a:r>
              <a:rPr sz="4200" b="1" u="sng" spc="-126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being corrected</a:t>
            </a:r>
            <a:r>
              <a:rPr sz="4200" b="1" spc="-126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6)</a:t>
            </a:r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7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FFFFFF"/>
                </a:solidFill>
              </a:rPr>
              <a:t>The Responsibility: Deal Seriously with Sin (vv. 1-6)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353464" y="2609399"/>
            <a:ext cx="12297872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3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Consequences (vv. 7-8a)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Self-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deception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7a)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Divine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mockery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7b)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Fleshly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corruption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(vv. 7c-8a)</a:t>
            </a:r>
          </a:p>
          <a:p>
            <a:pPr marL="2015289" lvl="2" indent="-491289">
              <a:spcBef>
                <a:spcPts val="3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You reap the same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kind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as you sow. </a:t>
            </a:r>
          </a:p>
          <a:p>
            <a:pPr marL="2015289" lvl="2" indent="-491289">
              <a:spcBef>
                <a:spcPts val="3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You reap in a different 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season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than when you sow. </a:t>
            </a:r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7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FFFFFF"/>
                </a:solidFill>
              </a:rPr>
              <a:t>The Reasons: Sin will Deal Seriously with You (vv. 7-10)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353464" y="2609399"/>
            <a:ext cx="12297872" cy="6789442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3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Consequences (vv. 7-8a)</a:t>
            </a:r>
          </a:p>
          <a:p>
            <a:pPr marL="729915" lvl="0" indent="-729915">
              <a:spcBef>
                <a:spcPts val="3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Alternative: “</a:t>
            </a: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sow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to the Spirit” (vv. 8b-10)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Diligently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9a)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Expectantly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9b)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Regularly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10a)</a:t>
            </a:r>
          </a:p>
          <a:p>
            <a:pPr marL="1491915" lvl="1" indent="-729915">
              <a:spcBef>
                <a:spcPts val="3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Beneficially</a:t>
            </a:r>
            <a:r>
              <a:rPr sz="42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(v. 10b)</a:t>
            </a:r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7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FFFFFF"/>
                </a:solidFill>
              </a:rPr>
              <a:t>The Reasons: Sin will Deal Seriously with You (vv. 7-10)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MAI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4" y="-1"/>
            <a:ext cx="12999032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7325212" y="6346335"/>
            <a:ext cx="5310293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LESSON 13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Dealing with Sin as a Church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Macintosh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Introduction</vt:lpstr>
      <vt:lpstr>The Responsibility: Deal Seriously with Sin (vv. 1-6)</vt:lpstr>
      <vt:lpstr>The Responsibility: Deal Seriously with Sin (vv. 1-6)</vt:lpstr>
      <vt:lpstr>The Reasons: Sin will Deal Seriously with You (vv. 7-10)</vt:lpstr>
      <vt:lpstr>The Reasons: Sin will Deal Seriously with You (vv. 7-10)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Keith Lewis</cp:lastModifiedBy>
  <cp:revision>1</cp:revision>
  <dcterms:modified xsi:type="dcterms:W3CDTF">2014-12-12T19:42:41Z</dcterms:modified>
</cp:coreProperties>
</file>